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5"/>
  </p:notesMasterIdLst>
  <p:sldIdLst>
    <p:sldId id="337" r:id="rId2"/>
    <p:sldId id="432" r:id="rId3"/>
    <p:sldId id="433" r:id="rId4"/>
    <p:sldId id="434" r:id="rId5"/>
    <p:sldId id="435" r:id="rId6"/>
    <p:sldId id="437" r:id="rId7"/>
    <p:sldId id="438" r:id="rId8"/>
    <p:sldId id="439" r:id="rId9"/>
    <p:sldId id="441" r:id="rId10"/>
    <p:sldId id="442" r:id="rId11"/>
    <p:sldId id="443" r:id="rId12"/>
    <p:sldId id="445" r:id="rId13"/>
    <p:sldId id="446" r:id="rId14"/>
    <p:sldId id="447" r:id="rId15"/>
    <p:sldId id="448" r:id="rId16"/>
    <p:sldId id="449" r:id="rId17"/>
    <p:sldId id="450" r:id="rId18"/>
    <p:sldId id="451" r:id="rId19"/>
    <p:sldId id="452" r:id="rId20"/>
    <p:sldId id="453" r:id="rId21"/>
    <p:sldId id="454" r:id="rId22"/>
    <p:sldId id="455" r:id="rId23"/>
    <p:sldId id="456" r:id="rId24"/>
    <p:sldId id="457" r:id="rId25"/>
    <p:sldId id="458" r:id="rId26"/>
    <p:sldId id="459" r:id="rId27"/>
    <p:sldId id="460" r:id="rId28"/>
    <p:sldId id="467" r:id="rId29"/>
    <p:sldId id="473" r:id="rId30"/>
    <p:sldId id="474" r:id="rId31"/>
    <p:sldId id="461" r:id="rId32"/>
    <p:sldId id="466" r:id="rId33"/>
    <p:sldId id="468" r:id="rId34"/>
    <p:sldId id="469" r:id="rId35"/>
    <p:sldId id="470" r:id="rId36"/>
    <p:sldId id="471" r:id="rId37"/>
    <p:sldId id="472" r:id="rId38"/>
    <p:sldId id="462" r:id="rId39"/>
    <p:sldId id="463" r:id="rId40"/>
    <p:sldId id="464" r:id="rId41"/>
    <p:sldId id="465" r:id="rId42"/>
    <p:sldId id="481" r:id="rId43"/>
    <p:sldId id="482" r:id="rId44"/>
    <p:sldId id="475" r:id="rId45"/>
    <p:sldId id="476" r:id="rId46"/>
    <p:sldId id="477" r:id="rId47"/>
    <p:sldId id="478" r:id="rId48"/>
    <p:sldId id="479" r:id="rId49"/>
    <p:sldId id="480" r:id="rId50"/>
    <p:sldId id="483" r:id="rId51"/>
    <p:sldId id="484" r:id="rId52"/>
    <p:sldId id="485" r:id="rId53"/>
    <p:sldId id="486" r:id="rId54"/>
    <p:sldId id="487" r:id="rId55"/>
    <p:sldId id="488" r:id="rId56"/>
    <p:sldId id="489" r:id="rId57"/>
    <p:sldId id="490" r:id="rId58"/>
    <p:sldId id="491" r:id="rId59"/>
    <p:sldId id="492" r:id="rId60"/>
    <p:sldId id="493" r:id="rId61"/>
    <p:sldId id="494" r:id="rId62"/>
    <p:sldId id="495" r:id="rId63"/>
    <p:sldId id="496" r:id="rId64"/>
    <p:sldId id="497" r:id="rId65"/>
    <p:sldId id="498" r:id="rId66"/>
    <p:sldId id="499" r:id="rId67"/>
    <p:sldId id="500" r:id="rId68"/>
    <p:sldId id="501" r:id="rId69"/>
    <p:sldId id="502" r:id="rId70"/>
    <p:sldId id="503" r:id="rId71"/>
    <p:sldId id="504" r:id="rId72"/>
    <p:sldId id="505" r:id="rId73"/>
    <p:sldId id="506" r:id="rId74"/>
    <p:sldId id="507" r:id="rId75"/>
    <p:sldId id="508" r:id="rId76"/>
    <p:sldId id="509" r:id="rId77"/>
    <p:sldId id="512" r:id="rId78"/>
    <p:sldId id="513" r:id="rId79"/>
    <p:sldId id="510" r:id="rId80"/>
    <p:sldId id="514" r:id="rId81"/>
    <p:sldId id="515" r:id="rId82"/>
    <p:sldId id="516" r:id="rId83"/>
    <p:sldId id="517" r:id="rId84"/>
    <p:sldId id="518" r:id="rId85"/>
    <p:sldId id="519" r:id="rId86"/>
    <p:sldId id="520" r:id="rId87"/>
    <p:sldId id="521" r:id="rId88"/>
    <p:sldId id="522" r:id="rId89"/>
    <p:sldId id="523" r:id="rId90"/>
    <p:sldId id="524" r:id="rId91"/>
    <p:sldId id="525" r:id="rId92"/>
    <p:sldId id="526" r:id="rId93"/>
    <p:sldId id="527" r:id="rId94"/>
    <p:sldId id="528" r:id="rId95"/>
    <p:sldId id="529" r:id="rId96"/>
    <p:sldId id="530" r:id="rId97"/>
    <p:sldId id="531" r:id="rId98"/>
    <p:sldId id="532" r:id="rId99"/>
    <p:sldId id="533" r:id="rId100"/>
    <p:sldId id="534" r:id="rId101"/>
    <p:sldId id="535" r:id="rId102"/>
    <p:sldId id="536" r:id="rId103"/>
    <p:sldId id="537" r:id="rId104"/>
    <p:sldId id="538" r:id="rId105"/>
    <p:sldId id="539" r:id="rId106"/>
    <p:sldId id="540" r:id="rId107"/>
    <p:sldId id="541" r:id="rId108"/>
    <p:sldId id="542" r:id="rId109"/>
    <p:sldId id="543" r:id="rId110"/>
    <p:sldId id="544" r:id="rId111"/>
    <p:sldId id="545" r:id="rId112"/>
    <p:sldId id="547" r:id="rId113"/>
    <p:sldId id="546" r:id="rId114"/>
  </p:sldIdLst>
  <p:sldSz cx="12192000" cy="6858000"/>
  <p:notesSz cx="6858000" cy="9144000"/>
  <p:embeddedFontLst>
    <p:embeddedFont>
      <p:font typeface="仿宋_GB2312" panose="02010600030101010101" charset="-122"/>
      <p:regular r:id="rId116"/>
    </p:embeddedFont>
    <p:embeddedFont>
      <p:font typeface="仿宋" panose="02010609060101010101" pitchFamily="49" charset="-122"/>
      <p:regular r:id="rId117"/>
    </p:embeddedFont>
    <p:embeddedFont>
      <p:font typeface="微软雅黑 Light" panose="020B0502040204020203" pitchFamily="34" charset="-122"/>
      <p:regular r:id="rId118"/>
    </p:embeddedFont>
    <p:embeddedFont>
      <p:font typeface="幼圆" panose="02010509060101010101" pitchFamily="49" charset="-122"/>
      <p:regular r:id="rId119"/>
    </p:embeddedFont>
    <p:embeddedFont>
      <p:font typeface="Segoe UI Light" panose="020B0502040204020203" pitchFamily="34" charset="0"/>
      <p:regular r:id="rId120"/>
      <p:italic r:id="rId121"/>
    </p:embeddedFont>
    <p:embeddedFont>
      <p:font typeface="等线" panose="02010600030101010101" pitchFamily="2" charset="-122"/>
      <p:regular r:id="rId122"/>
      <p:bold r:id="rId123"/>
    </p:embeddedFont>
    <p:embeddedFont>
      <p:font typeface="楷体" panose="02010609060101010101" pitchFamily="49" charset="-122"/>
      <p:regular r:id="rId124"/>
    </p:embeddedFont>
    <p:embeddedFont>
      <p:font typeface="思源宋体 CN Heavy" panose="02010600030101010101" charset="-122"/>
      <p:bold r:id="rId125"/>
    </p:embeddedFont>
    <p:embeddedFont>
      <p:font typeface="隶书" panose="02010509060101010101" pitchFamily="49" charset="-122"/>
      <p:regular r:id="rId126"/>
    </p:embeddedFont>
    <p:embeddedFont>
      <p:font typeface="Tahoma" panose="020B0604030504040204" pitchFamily="34" charset="0"/>
      <p:regular r:id="rId127"/>
      <p:bold r:id="rId128"/>
    </p:embeddedFont>
    <p:embeddedFont>
      <p:font typeface="黑体" panose="02010609060101010101" pitchFamily="49" charset="-122"/>
      <p:regular r:id="rId129"/>
    </p:embeddedFont>
    <p:embeddedFont>
      <p:font typeface="Arial Unicode MS" panose="020B0604020202020204" pitchFamily="34" charset="-122"/>
      <p:regular r:id="rId130"/>
    </p:embeddedFont>
    <p:embeddedFont>
      <p:font typeface="Segoe UI" panose="020B0502040204020203" pitchFamily="34" charset="0"/>
      <p:regular r:id="rId131"/>
      <p:bold r:id="rId132"/>
      <p:italic r:id="rId133"/>
      <p:boldItalic r:id="rId134"/>
    </p:embeddedFont>
    <p:embeddedFont>
      <p:font typeface="楷体_GB2312" panose="02010600030101010101" charset="-122"/>
      <p:regular r:id="rId135"/>
    </p:embeddedFont>
    <p:embeddedFont>
      <p:font typeface="管峻楷书简体" panose="02010600010101010101" charset="-122"/>
      <p:regular r:id="rId136"/>
    </p:embeddedFont>
    <p:embeddedFont>
      <p:font typeface="微软雅黑" panose="020B0503020204020204" pitchFamily="34" charset="-122"/>
      <p:regular r:id="rId137"/>
      <p:bold r:id="rId138"/>
    </p:embeddedFont>
    <p:embeddedFont>
      <p:font typeface="Calibri" panose="020F0502020204030204" pitchFamily="34" charset="0"/>
      <p:regular r:id="rId139"/>
      <p:bold r:id="rId140"/>
      <p:italic r:id="rId141"/>
      <p:boldItalic r:id="rId142"/>
    </p:embeddedFont>
    <p:embeddedFont>
      <p:font typeface="Segoe UI Black" panose="020B0A02040204020203" pitchFamily="34" charset="0"/>
      <p:bold r:id="rId143"/>
      <p:boldItalic r:id="rId144"/>
    </p:embeddedFont>
  </p:embeddedFontLst>
  <p:custDataLst>
    <p:tags r:id="rId14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数据结构" id="{F126CAA7-8406-48EB-AE57-B6B679A5C6C8}">
          <p14:sldIdLst>
            <p14:sldId id="337"/>
            <p14:sldId id="432"/>
            <p14:sldId id="433"/>
            <p14:sldId id="434"/>
            <p14:sldId id="435"/>
            <p14:sldId id="437"/>
            <p14:sldId id="438"/>
            <p14:sldId id="439"/>
            <p14:sldId id="441"/>
            <p14:sldId id="442"/>
            <p14:sldId id="443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7"/>
            <p14:sldId id="473"/>
            <p14:sldId id="474"/>
            <p14:sldId id="461"/>
            <p14:sldId id="466"/>
            <p14:sldId id="468"/>
            <p14:sldId id="469"/>
            <p14:sldId id="470"/>
            <p14:sldId id="471"/>
            <p14:sldId id="472"/>
            <p14:sldId id="462"/>
            <p14:sldId id="463"/>
            <p14:sldId id="464"/>
            <p14:sldId id="465"/>
            <p14:sldId id="481"/>
            <p14:sldId id="482"/>
            <p14:sldId id="475"/>
            <p14:sldId id="476"/>
            <p14:sldId id="477"/>
            <p14:sldId id="478"/>
            <p14:sldId id="479"/>
            <p14:sldId id="480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2"/>
            <p14:sldId id="513"/>
            <p14:sldId id="510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7"/>
            <p14:sldId id="546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8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ngminyu" initials="f" lastIdx="1" clrIdx="0">
    <p:extLst>
      <p:ext uri="{19B8F6BF-5375-455C-9EA6-DF929625EA0E}">
        <p15:presenceInfo xmlns:p15="http://schemas.microsoft.com/office/powerpoint/2012/main" userId="498e8ab037ac69e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C2C"/>
    <a:srgbClr val="F2F2F2"/>
    <a:srgbClr val="FCFCFC"/>
    <a:srgbClr val="FFFFFF"/>
    <a:srgbClr val="585858"/>
    <a:srgbClr val="EBF4FB"/>
    <a:srgbClr val="D2E7FE"/>
    <a:srgbClr val="034C9C"/>
    <a:srgbClr val="B5B5B5"/>
    <a:srgbClr val="FFA4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0" autoAdjust="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408" y="78"/>
      </p:cViewPr>
      <p:guideLst>
        <p:guide orient="horz" pos="709"/>
        <p:guide orient="horz" pos="3929"/>
        <p:guide orient="horz" pos="38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font" Target="fonts/font2.fntdata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font" Target="fonts/font18.fntdata"/><Relationship Id="rId138" Type="http://schemas.openxmlformats.org/officeDocument/2006/relationships/font" Target="fonts/font23.fntdata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font" Target="fonts/font8.fntdata"/><Relationship Id="rId128" Type="http://schemas.openxmlformats.org/officeDocument/2006/relationships/font" Target="fonts/font13.fntdata"/><Relationship Id="rId144" Type="http://schemas.openxmlformats.org/officeDocument/2006/relationships/font" Target="fonts/font29.fntdata"/><Relationship Id="rId149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font" Target="fonts/font3.fntdata"/><Relationship Id="rId134" Type="http://schemas.openxmlformats.org/officeDocument/2006/relationships/font" Target="fonts/font19.fntdata"/><Relationship Id="rId139" Type="http://schemas.openxmlformats.org/officeDocument/2006/relationships/font" Target="fonts/font24.fntdata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font" Target="fonts/font1.fntdata"/><Relationship Id="rId124" Type="http://schemas.openxmlformats.org/officeDocument/2006/relationships/font" Target="fonts/font9.fntdata"/><Relationship Id="rId129" Type="http://schemas.openxmlformats.org/officeDocument/2006/relationships/font" Target="fonts/font14.fntdata"/><Relationship Id="rId137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font" Target="fonts/font17.fntdata"/><Relationship Id="rId140" Type="http://schemas.openxmlformats.org/officeDocument/2006/relationships/font" Target="fonts/font25.fntdata"/><Relationship Id="rId145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font" Target="fonts/font4.fntdata"/><Relationship Id="rId127" Type="http://schemas.openxmlformats.org/officeDocument/2006/relationships/font" Target="fonts/font1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font" Target="fonts/font7.fntdata"/><Relationship Id="rId130" Type="http://schemas.openxmlformats.org/officeDocument/2006/relationships/font" Target="fonts/font15.fntdata"/><Relationship Id="rId135" Type="http://schemas.openxmlformats.org/officeDocument/2006/relationships/font" Target="fonts/font20.fntdata"/><Relationship Id="rId143" Type="http://schemas.openxmlformats.org/officeDocument/2006/relationships/font" Target="fonts/font28.fntdata"/><Relationship Id="rId14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font" Target="fonts/font5.fntdata"/><Relationship Id="rId125" Type="http://schemas.openxmlformats.org/officeDocument/2006/relationships/font" Target="fonts/font10.fntdata"/><Relationship Id="rId141" Type="http://schemas.openxmlformats.org/officeDocument/2006/relationships/font" Target="fonts/font26.fntdata"/><Relationship Id="rId146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notesMaster" Target="notesMasters/notesMaster1.xml"/><Relationship Id="rId131" Type="http://schemas.openxmlformats.org/officeDocument/2006/relationships/font" Target="fonts/font16.fntdata"/><Relationship Id="rId136" Type="http://schemas.openxmlformats.org/officeDocument/2006/relationships/font" Target="fonts/font21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font" Target="fonts/font11.fntdata"/><Relationship Id="rId14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font" Target="fonts/font6.fntdata"/><Relationship Id="rId142" Type="http://schemas.openxmlformats.org/officeDocument/2006/relationships/font" Target="fonts/font27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5ADDBC-83B1-4982-857A-D5658F1B01A7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9B2EB0-9530-4FFA-BA3D-BC88B4B7CC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457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基地址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B2EB0-9530-4FFA-BA3D-BC88B4B7CC6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883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B2EB0-9530-4FFA-BA3D-BC88B4B7CC6D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8435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65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8D9212-3DCD-4931-BEBD-FCBF0E87D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C6CE3E-F628-4DC0-9F26-62D0C37C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04A8A5-53A9-4ABD-967E-C8C64909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BF1744D-C5B7-40AE-8F1B-05D3CB39E94F}"/>
              </a:ext>
            </a:extLst>
          </p:cNvPr>
          <p:cNvGrpSpPr/>
          <p:nvPr userDrawn="1"/>
        </p:nvGrpSpPr>
        <p:grpSpPr>
          <a:xfrm>
            <a:off x="399002" y="1086761"/>
            <a:ext cx="4957524" cy="4606485"/>
            <a:chOff x="703035" y="1086761"/>
            <a:chExt cx="4957524" cy="4606485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65761A5-2B5A-4276-B2BC-BEAC27DBE5D0}"/>
                </a:ext>
              </a:extLst>
            </p:cNvPr>
            <p:cNvSpPr/>
            <p:nvPr/>
          </p:nvSpPr>
          <p:spPr>
            <a:xfrm rot="10015880">
              <a:off x="3385211" y="1086761"/>
              <a:ext cx="2275348" cy="4564647"/>
            </a:xfrm>
            <a:custGeom>
              <a:avLst/>
              <a:gdLst>
                <a:gd name="connsiteX0" fmla="*/ 2209501 w 2209501"/>
                <a:gd name="connsiteY0" fmla="*/ 0 h 4432548"/>
                <a:gd name="connsiteX1" fmla="*/ 2209501 w 2209501"/>
                <a:gd name="connsiteY1" fmla="*/ 4432548 h 4432548"/>
                <a:gd name="connsiteX2" fmla="*/ 1989997 w 2209501"/>
                <a:gd name="connsiteY2" fmla="*/ 4421464 h 4432548"/>
                <a:gd name="connsiteX3" fmla="*/ 0 w 2209501"/>
                <a:gd name="connsiteY3" fmla="*/ 2216274 h 4432548"/>
                <a:gd name="connsiteX4" fmla="*/ 1989997 w 2209501"/>
                <a:gd name="connsiteY4" fmla="*/ 11085 h 4432548"/>
                <a:gd name="connsiteX0" fmla="*/ 2209501 w 2211099"/>
                <a:gd name="connsiteY0" fmla="*/ 0 h 4432548"/>
                <a:gd name="connsiteX1" fmla="*/ 2211099 w 2211099"/>
                <a:gd name="connsiteY1" fmla="*/ 2248887 h 4432548"/>
                <a:gd name="connsiteX2" fmla="*/ 2209501 w 2211099"/>
                <a:gd name="connsiteY2" fmla="*/ 4432548 h 4432548"/>
                <a:gd name="connsiteX3" fmla="*/ 1989997 w 2211099"/>
                <a:gd name="connsiteY3" fmla="*/ 4421464 h 4432548"/>
                <a:gd name="connsiteX4" fmla="*/ 0 w 2211099"/>
                <a:gd name="connsiteY4" fmla="*/ 2216274 h 4432548"/>
                <a:gd name="connsiteX5" fmla="*/ 1989997 w 2211099"/>
                <a:gd name="connsiteY5" fmla="*/ 11085 h 4432548"/>
                <a:gd name="connsiteX6" fmla="*/ 2209501 w 2211099"/>
                <a:gd name="connsiteY6" fmla="*/ 0 h 4432548"/>
                <a:gd name="connsiteX0" fmla="*/ 2211099 w 2302539"/>
                <a:gd name="connsiteY0" fmla="*/ 2248887 h 4432548"/>
                <a:gd name="connsiteX1" fmla="*/ 2209501 w 2302539"/>
                <a:gd name="connsiteY1" fmla="*/ 4432548 h 4432548"/>
                <a:gd name="connsiteX2" fmla="*/ 1989997 w 2302539"/>
                <a:gd name="connsiteY2" fmla="*/ 4421464 h 4432548"/>
                <a:gd name="connsiteX3" fmla="*/ 0 w 2302539"/>
                <a:gd name="connsiteY3" fmla="*/ 2216274 h 4432548"/>
                <a:gd name="connsiteX4" fmla="*/ 1989997 w 2302539"/>
                <a:gd name="connsiteY4" fmla="*/ 11085 h 4432548"/>
                <a:gd name="connsiteX5" fmla="*/ 2209501 w 2302539"/>
                <a:gd name="connsiteY5" fmla="*/ 0 h 4432548"/>
                <a:gd name="connsiteX6" fmla="*/ 2302539 w 2302539"/>
                <a:gd name="connsiteY6" fmla="*/ 2340327 h 4432548"/>
                <a:gd name="connsiteX0" fmla="*/ 2211099 w 2211099"/>
                <a:gd name="connsiteY0" fmla="*/ 2248887 h 4432548"/>
                <a:gd name="connsiteX1" fmla="*/ 2209501 w 2211099"/>
                <a:gd name="connsiteY1" fmla="*/ 4432548 h 4432548"/>
                <a:gd name="connsiteX2" fmla="*/ 1989997 w 2211099"/>
                <a:gd name="connsiteY2" fmla="*/ 4421464 h 4432548"/>
                <a:gd name="connsiteX3" fmla="*/ 0 w 2211099"/>
                <a:gd name="connsiteY3" fmla="*/ 2216274 h 4432548"/>
                <a:gd name="connsiteX4" fmla="*/ 1989997 w 2211099"/>
                <a:gd name="connsiteY4" fmla="*/ 11085 h 4432548"/>
                <a:gd name="connsiteX5" fmla="*/ 2209501 w 2211099"/>
                <a:gd name="connsiteY5" fmla="*/ 0 h 4432548"/>
                <a:gd name="connsiteX0" fmla="*/ 2209501 w 2209501"/>
                <a:gd name="connsiteY0" fmla="*/ 4432548 h 4432548"/>
                <a:gd name="connsiteX1" fmla="*/ 1989997 w 2209501"/>
                <a:gd name="connsiteY1" fmla="*/ 4421464 h 4432548"/>
                <a:gd name="connsiteX2" fmla="*/ 0 w 2209501"/>
                <a:gd name="connsiteY2" fmla="*/ 2216274 h 4432548"/>
                <a:gd name="connsiteX3" fmla="*/ 1989997 w 2209501"/>
                <a:gd name="connsiteY3" fmla="*/ 11085 h 4432548"/>
                <a:gd name="connsiteX4" fmla="*/ 2209501 w 2209501"/>
                <a:gd name="connsiteY4" fmla="*/ 0 h 443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501" h="4432548">
                  <a:moveTo>
                    <a:pt x="2209501" y="4432548"/>
                  </a:moveTo>
                  <a:lnTo>
                    <a:pt x="1989997" y="4421464"/>
                  </a:lnTo>
                  <a:cubicBezTo>
                    <a:pt x="872246" y="4307950"/>
                    <a:pt x="0" y="3363974"/>
                    <a:pt x="0" y="2216274"/>
                  </a:cubicBezTo>
                  <a:cubicBezTo>
                    <a:pt x="0" y="1068575"/>
                    <a:pt x="872246" y="124599"/>
                    <a:pt x="1989997" y="11085"/>
                  </a:cubicBezTo>
                  <a:lnTo>
                    <a:pt x="2209501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19C5247-F939-44FB-924E-E42D105D9E5D}"/>
                </a:ext>
              </a:extLst>
            </p:cNvPr>
            <p:cNvGrpSpPr/>
            <p:nvPr/>
          </p:nvGrpSpPr>
          <p:grpSpPr>
            <a:xfrm>
              <a:off x="703035" y="1374365"/>
              <a:ext cx="4837299" cy="4318881"/>
              <a:chOff x="703035" y="1374365"/>
              <a:chExt cx="4837299" cy="4318881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94AACD51-675E-4447-A4E2-A632F9B3909C}"/>
                  </a:ext>
                </a:extLst>
              </p:cNvPr>
              <p:cNvSpPr/>
              <p:nvPr/>
            </p:nvSpPr>
            <p:spPr>
              <a:xfrm>
                <a:off x="1336624" y="1528777"/>
                <a:ext cx="4164314" cy="4164469"/>
              </a:xfrm>
              <a:custGeom>
                <a:avLst/>
                <a:gdLst>
                  <a:gd name="connsiteX0" fmla="*/ 1310015 w 2619936"/>
                  <a:gd name="connsiteY0" fmla="*/ 0 h 2620034"/>
                  <a:gd name="connsiteX1" fmla="*/ 1310015 w 2619936"/>
                  <a:gd name="connsiteY1" fmla="*/ 1311964 h 2620034"/>
                  <a:gd name="connsiteX2" fmla="*/ 2619936 w 2619936"/>
                  <a:gd name="connsiteY2" fmla="*/ 1311964 h 2620034"/>
                  <a:gd name="connsiteX3" fmla="*/ 2613271 w 2619936"/>
                  <a:gd name="connsiteY3" fmla="*/ 1443959 h 2620034"/>
                  <a:gd name="connsiteX4" fmla="*/ 1310017 w 2619936"/>
                  <a:gd name="connsiteY4" fmla="*/ 2620034 h 2620034"/>
                  <a:gd name="connsiteX5" fmla="*/ 0 w 2619936"/>
                  <a:gd name="connsiteY5" fmla="*/ 1310017 h 2620034"/>
                  <a:gd name="connsiteX6" fmla="*/ 1176076 w 2619936"/>
                  <a:gd name="connsiteY6" fmla="*/ 676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7" fmla="*/ 1401455 w 2619936"/>
                  <a:gd name="connsiteY7" fmla="*/ 140340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0" fmla="*/ 2619936 w 2619936"/>
                  <a:gd name="connsiteY0" fmla="*/ 1311964 h 2620034"/>
                  <a:gd name="connsiteX1" fmla="*/ 2613271 w 2619936"/>
                  <a:gd name="connsiteY1" fmla="*/ 1443959 h 2620034"/>
                  <a:gd name="connsiteX2" fmla="*/ 1310017 w 2619936"/>
                  <a:gd name="connsiteY2" fmla="*/ 2620034 h 2620034"/>
                  <a:gd name="connsiteX3" fmla="*/ 0 w 2619936"/>
                  <a:gd name="connsiteY3" fmla="*/ 1310017 h 2620034"/>
                  <a:gd name="connsiteX4" fmla="*/ 1176076 w 2619936"/>
                  <a:gd name="connsiteY4" fmla="*/ 6764 h 2620034"/>
                  <a:gd name="connsiteX5" fmla="*/ 1310015 w 2619936"/>
                  <a:gd name="connsiteY5" fmla="*/ 0 h 2620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19936" h="2620034">
                    <a:moveTo>
                      <a:pt x="2619936" y="1311964"/>
                    </a:moveTo>
                    <a:lnTo>
                      <a:pt x="2613271" y="1443959"/>
                    </a:lnTo>
                    <a:cubicBezTo>
                      <a:pt x="2546185" y="2104542"/>
                      <a:pt x="1988300" y="2620034"/>
                      <a:pt x="1310017" y="2620034"/>
                    </a:cubicBezTo>
                    <a:cubicBezTo>
                      <a:pt x="586515" y="2620034"/>
                      <a:pt x="0" y="2033519"/>
                      <a:pt x="0" y="1310017"/>
                    </a:cubicBezTo>
                    <a:cubicBezTo>
                      <a:pt x="0" y="631734"/>
                      <a:pt x="515492" y="73850"/>
                      <a:pt x="1176076" y="6764"/>
                    </a:cubicBezTo>
                    <a:lnTo>
                      <a:pt x="1310015" y="0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0CACCD3-CFED-493C-95DB-9427A42177FA}"/>
                  </a:ext>
                </a:extLst>
              </p:cNvPr>
              <p:cNvSpPr/>
              <p:nvPr/>
            </p:nvSpPr>
            <p:spPr>
              <a:xfrm>
                <a:off x="2801074" y="1374365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D2720566-AD26-46F0-BBE9-F51A5747FEFE}"/>
                  </a:ext>
                </a:extLst>
              </p:cNvPr>
              <p:cNvGrpSpPr/>
              <p:nvPr/>
            </p:nvGrpSpPr>
            <p:grpSpPr>
              <a:xfrm>
                <a:off x="703035" y="2791613"/>
                <a:ext cx="2303860" cy="2763395"/>
                <a:chOff x="667909" y="2831346"/>
                <a:chExt cx="2303860" cy="2763395"/>
              </a:xfrm>
            </p:grpSpPr>
            <p:sp>
              <p:nvSpPr>
                <p:cNvPr id="14" name="任意多边形: 形状 13">
                  <a:extLst>
                    <a:ext uri="{FF2B5EF4-FFF2-40B4-BE49-F238E27FC236}">
                      <a16:creationId xmlns:a16="http://schemas.microsoft.com/office/drawing/2014/main" id="{87CB537F-2514-488C-9645-1F6ACEAEBECF}"/>
                    </a:ext>
                  </a:extLst>
                </p:cNvPr>
                <p:cNvSpPr/>
                <p:nvPr/>
              </p:nvSpPr>
              <p:spPr>
                <a:xfrm rot="18225743">
                  <a:off x="682165" y="2817090"/>
                  <a:ext cx="2275348" cy="2303860"/>
                </a:xfrm>
                <a:custGeom>
                  <a:avLst/>
                  <a:gdLst>
                    <a:gd name="connsiteX0" fmla="*/ 2422212 w 2422212"/>
                    <a:gd name="connsiteY0" fmla="*/ 2452564 h 2452564"/>
                    <a:gd name="connsiteX1" fmla="*/ 1086 w 2422212"/>
                    <a:gd name="connsiteY1" fmla="*/ 2452564 h 2452564"/>
                    <a:gd name="connsiteX2" fmla="*/ 0 w 2422212"/>
                    <a:gd name="connsiteY2" fmla="*/ 2429638 h 2452564"/>
                    <a:gd name="connsiteX3" fmla="*/ 2181576 w 2422212"/>
                    <a:gd name="connsiteY3" fmla="*/ 12152 h 2452564"/>
                    <a:gd name="connsiteX4" fmla="*/ 2422212 w 2422212"/>
                    <a:gd name="connsiteY4" fmla="*/ 0 h 2452564"/>
                    <a:gd name="connsiteX0" fmla="*/ 2422212 w 2513652"/>
                    <a:gd name="connsiteY0" fmla="*/ 2452564 h 2544004"/>
                    <a:gd name="connsiteX1" fmla="*/ 1086 w 2513652"/>
                    <a:gd name="connsiteY1" fmla="*/ 2452564 h 2544004"/>
                    <a:gd name="connsiteX2" fmla="*/ 0 w 2513652"/>
                    <a:gd name="connsiteY2" fmla="*/ 2429638 h 2544004"/>
                    <a:gd name="connsiteX3" fmla="*/ 2181576 w 2513652"/>
                    <a:gd name="connsiteY3" fmla="*/ 12152 h 2544004"/>
                    <a:gd name="connsiteX4" fmla="*/ 2422212 w 2513652"/>
                    <a:gd name="connsiteY4" fmla="*/ 0 h 2544004"/>
                    <a:gd name="connsiteX5" fmla="*/ 2513652 w 2513652"/>
                    <a:gd name="connsiteY5" fmla="*/ 2544004 h 2544004"/>
                    <a:gd name="connsiteX0" fmla="*/ 1086 w 2513652"/>
                    <a:gd name="connsiteY0" fmla="*/ 2452564 h 2544004"/>
                    <a:gd name="connsiteX1" fmla="*/ 0 w 2513652"/>
                    <a:gd name="connsiteY1" fmla="*/ 2429638 h 2544004"/>
                    <a:gd name="connsiteX2" fmla="*/ 2181576 w 2513652"/>
                    <a:gd name="connsiteY2" fmla="*/ 12152 h 2544004"/>
                    <a:gd name="connsiteX3" fmla="*/ 2422212 w 2513652"/>
                    <a:gd name="connsiteY3" fmla="*/ 0 h 2544004"/>
                    <a:gd name="connsiteX4" fmla="*/ 2513652 w 2513652"/>
                    <a:gd name="connsiteY4" fmla="*/ 2544004 h 2544004"/>
                    <a:gd name="connsiteX0" fmla="*/ 1086 w 2422212"/>
                    <a:gd name="connsiteY0" fmla="*/ 2452564 h 2452564"/>
                    <a:gd name="connsiteX1" fmla="*/ 0 w 2422212"/>
                    <a:gd name="connsiteY1" fmla="*/ 2429638 h 2452564"/>
                    <a:gd name="connsiteX2" fmla="*/ 2181576 w 2422212"/>
                    <a:gd name="connsiteY2" fmla="*/ 12152 h 2452564"/>
                    <a:gd name="connsiteX3" fmla="*/ 2422212 w 2422212"/>
                    <a:gd name="connsiteY3" fmla="*/ 0 h 2452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22212" h="2452564">
                      <a:moveTo>
                        <a:pt x="1086" y="2452564"/>
                      </a:moveTo>
                      <a:lnTo>
                        <a:pt x="0" y="2429638"/>
                      </a:lnTo>
                      <a:cubicBezTo>
                        <a:pt x="0" y="1171448"/>
                        <a:pt x="956218" y="136595"/>
                        <a:pt x="2181576" y="12152"/>
                      </a:cubicBezTo>
                      <a:lnTo>
                        <a:pt x="2422212" y="0"/>
                      </a:ln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68899CAF-78A8-4756-B081-66063D7B10E5}"/>
                    </a:ext>
                  </a:extLst>
                </p:cNvPr>
                <p:cNvSpPr/>
                <p:nvPr/>
              </p:nvSpPr>
              <p:spPr>
                <a:xfrm>
                  <a:off x="2079475" y="5497213"/>
                  <a:ext cx="97528" cy="9752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06333FFF-5688-4F93-9839-C31FDDAB49F9}"/>
                  </a:ext>
                </a:extLst>
              </p:cNvPr>
              <p:cNvSpPr/>
              <p:nvPr/>
            </p:nvSpPr>
            <p:spPr>
              <a:xfrm>
                <a:off x="5442806" y="3611011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81E97ED8-AB58-4D06-9D80-B989AC3501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9984" y="1740365"/>
            <a:ext cx="3731695" cy="373169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7B29BC-2EFB-4898-935D-6555CD278FB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A8CD631D-865C-4B12-BE50-33850BEE71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BDDD1872-3AD5-452B-97E2-AA2D6E61C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8B3E5A3-0E42-4D36-BD1B-5F0FEA71D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40241421-76BC-4EE5-8C0D-69E50E86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656037F2-C138-40D7-8425-3DCDFC3E7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9191F881-30AC-4421-8BEF-B3B1949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9F6EF83B-0289-497A-9AD9-AB9182319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9363C73E-0286-4602-BA4D-8D4F99658D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C67E67C5-5910-4440-B3BC-7B18C08DC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5">
              <a:extLst>
                <a:ext uri="{FF2B5EF4-FFF2-40B4-BE49-F238E27FC236}">
                  <a16:creationId xmlns:a16="http://schemas.microsoft.com/office/drawing/2014/main" id="{2720BD37-FD4C-461C-9968-047D06A1F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6">
              <a:extLst>
                <a:ext uri="{FF2B5EF4-FFF2-40B4-BE49-F238E27FC236}">
                  <a16:creationId xmlns:a16="http://schemas.microsoft.com/office/drawing/2014/main" id="{CEAA37DA-C869-473E-8986-A4E1D6AA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6C3F48E3-5834-4A77-9BE0-C9A98EADB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B5CFDC36-05C8-489E-9C6E-56F8CCE3A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7F51A8DA-DDF1-480B-AB63-403785C7B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65517616-C671-4F0E-BD7E-8C6ECCAC1725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035B8D2A-43A2-4407-A220-A149590E2EF7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1F51E45-3002-44CF-938B-2F25F6CDD3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A2075834-7CF6-49DC-906C-7027DB9B2AA9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6513DCB0-0172-446C-9035-63937335E324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3" name="Freeform 7">
                <a:extLst>
                  <a:ext uri="{FF2B5EF4-FFF2-40B4-BE49-F238E27FC236}">
                    <a16:creationId xmlns:a16="http://schemas.microsoft.com/office/drawing/2014/main" id="{54379FBD-1B40-4C81-B7C3-A89D5C546C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9">
                <a:extLst>
                  <a:ext uri="{FF2B5EF4-FFF2-40B4-BE49-F238E27FC236}">
                    <a16:creationId xmlns:a16="http://schemas.microsoft.com/office/drawing/2014/main" id="{AEC09464-0138-4C5E-A848-E65478086F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789E8E97-3F90-4DD1-98BC-19E9638F23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1">
                <a:extLst>
                  <a:ext uri="{FF2B5EF4-FFF2-40B4-BE49-F238E27FC236}">
                    <a16:creationId xmlns:a16="http://schemas.microsoft.com/office/drawing/2014/main" id="{C37C9AF7-AF48-45D4-BC05-465450B9C3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2">
                <a:extLst>
                  <a:ext uri="{FF2B5EF4-FFF2-40B4-BE49-F238E27FC236}">
                    <a16:creationId xmlns:a16="http://schemas.microsoft.com/office/drawing/2014/main" id="{265CAAE2-2227-4638-A6B7-0215203196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3">
                <a:extLst>
                  <a:ext uri="{FF2B5EF4-FFF2-40B4-BE49-F238E27FC236}">
                    <a16:creationId xmlns:a16="http://schemas.microsoft.com/office/drawing/2014/main" id="{245C728B-137A-4FC0-9C2C-2AADCB5DB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4">
                <a:extLst>
                  <a:ext uri="{FF2B5EF4-FFF2-40B4-BE49-F238E27FC236}">
                    <a16:creationId xmlns:a16="http://schemas.microsoft.com/office/drawing/2014/main" id="{35AE189C-633F-4879-B9AC-FEBAB8DD1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5">
                <a:extLst>
                  <a:ext uri="{FF2B5EF4-FFF2-40B4-BE49-F238E27FC236}">
                    <a16:creationId xmlns:a16="http://schemas.microsoft.com/office/drawing/2014/main" id="{0DE9F9D0-D7F3-4EB3-98F9-2043C46E1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B0F6E88D-81B0-46BD-A491-CE05B563D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EFB5C5B7-B6DD-4B50-9930-25086831F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3BACE896-075D-45CF-8441-C716D9169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E2F4A89B-6E56-48F5-84E7-1EBB2B41A0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C9F540E-34FB-4102-8FFC-CA8724113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833E333D-5631-4C2A-AEDF-627AA1BF0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2724BC0C-1A87-4833-A5A8-FAD68175A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B96CF82B-3BE5-4537-A9C7-7C20215E2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F7568CF8-8451-4548-97C9-560C775D7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FFD4888-CD80-4838-8FCC-274A2A3FE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F23A028B-60D1-4DC9-B53C-88CFE039C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46806C70-31E5-4A59-ACAF-A9397D4C0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42067DC2-839F-4D21-8271-487B4B7BC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CC961280-6D51-41BD-9904-9B9C59B2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726FCAA5-C384-47B2-BA6F-D8040E2C6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278E199E-2982-4E5B-99AF-795D3C20A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2">
                <a:extLst>
                  <a:ext uri="{FF2B5EF4-FFF2-40B4-BE49-F238E27FC236}">
                    <a16:creationId xmlns:a16="http://schemas.microsoft.com/office/drawing/2014/main" id="{083E4AFF-503E-4375-8663-9C19CB9875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3">
                <a:extLst>
                  <a:ext uri="{FF2B5EF4-FFF2-40B4-BE49-F238E27FC236}">
                    <a16:creationId xmlns:a16="http://schemas.microsoft.com/office/drawing/2014/main" id="{257034F5-A5CE-4867-B766-CEAF5FDF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4">
                <a:extLst>
                  <a:ext uri="{FF2B5EF4-FFF2-40B4-BE49-F238E27FC236}">
                    <a16:creationId xmlns:a16="http://schemas.microsoft.com/office/drawing/2014/main" id="{B677324F-5B8A-40C4-8391-10536492A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6">
                <a:extLst>
                  <a:ext uri="{FF2B5EF4-FFF2-40B4-BE49-F238E27FC236}">
                    <a16:creationId xmlns:a16="http://schemas.microsoft.com/office/drawing/2014/main" id="{33C5FBA6-8425-41A9-BB6D-6D07D770B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7">
                <a:extLst>
                  <a:ext uri="{FF2B5EF4-FFF2-40B4-BE49-F238E27FC236}">
                    <a16:creationId xmlns:a16="http://schemas.microsoft.com/office/drawing/2014/main" id="{1EAEC72F-212E-446C-AC8E-51B5AAE5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8">
                <a:extLst>
                  <a:ext uri="{FF2B5EF4-FFF2-40B4-BE49-F238E27FC236}">
                    <a16:creationId xmlns:a16="http://schemas.microsoft.com/office/drawing/2014/main" id="{D50BB0F3-91EE-4F6E-9DEB-F28A167C0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9">
                <a:extLst>
                  <a:ext uri="{FF2B5EF4-FFF2-40B4-BE49-F238E27FC236}">
                    <a16:creationId xmlns:a16="http://schemas.microsoft.com/office/drawing/2014/main" id="{047F238E-6F04-470C-82C7-C3232EF59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0">
                <a:extLst>
                  <a:ext uri="{FF2B5EF4-FFF2-40B4-BE49-F238E27FC236}">
                    <a16:creationId xmlns:a16="http://schemas.microsoft.com/office/drawing/2014/main" id="{F35DFDBF-6605-4D02-9DCA-56168E3C5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1">
                <a:extLst>
                  <a:ext uri="{FF2B5EF4-FFF2-40B4-BE49-F238E27FC236}">
                    <a16:creationId xmlns:a16="http://schemas.microsoft.com/office/drawing/2014/main" id="{90CCF1FE-F9BC-445B-B66C-213050E2C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2">
                <a:extLst>
                  <a:ext uri="{FF2B5EF4-FFF2-40B4-BE49-F238E27FC236}">
                    <a16:creationId xmlns:a16="http://schemas.microsoft.com/office/drawing/2014/main" id="{D905DB53-A024-4886-ACAE-105074A95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3">
                <a:extLst>
                  <a:ext uri="{FF2B5EF4-FFF2-40B4-BE49-F238E27FC236}">
                    <a16:creationId xmlns:a16="http://schemas.microsoft.com/office/drawing/2014/main" id="{AEA2733B-C491-413B-9F77-12194F251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4">
                <a:extLst>
                  <a:ext uri="{FF2B5EF4-FFF2-40B4-BE49-F238E27FC236}">
                    <a16:creationId xmlns:a16="http://schemas.microsoft.com/office/drawing/2014/main" id="{C5573E1C-CC07-42B3-8560-71EDBB4AE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5">
                <a:extLst>
                  <a:ext uri="{FF2B5EF4-FFF2-40B4-BE49-F238E27FC236}">
                    <a16:creationId xmlns:a16="http://schemas.microsoft.com/office/drawing/2014/main" id="{1C624D3D-4DBD-4AF7-AC6F-E17D0ED28F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6">
                <a:extLst>
                  <a:ext uri="{FF2B5EF4-FFF2-40B4-BE49-F238E27FC236}">
                    <a16:creationId xmlns:a16="http://schemas.microsoft.com/office/drawing/2014/main" id="{E164F06B-EDA0-41A2-AF5E-DB23B82EE8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7">
                <a:extLst>
                  <a:ext uri="{FF2B5EF4-FFF2-40B4-BE49-F238E27FC236}">
                    <a16:creationId xmlns:a16="http://schemas.microsoft.com/office/drawing/2014/main" id="{A74A5B77-777E-41BC-8226-CD1747C01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8">
                <a:extLst>
                  <a:ext uri="{FF2B5EF4-FFF2-40B4-BE49-F238E27FC236}">
                    <a16:creationId xmlns:a16="http://schemas.microsoft.com/office/drawing/2014/main" id="{FE43F964-C3BF-402E-850B-BBEBB8BB8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3" name="文本占位符 65">
            <a:extLst>
              <a:ext uri="{FF2B5EF4-FFF2-40B4-BE49-F238E27FC236}">
                <a16:creationId xmlns:a16="http://schemas.microsoft.com/office/drawing/2014/main" id="{DA6439BD-1319-42E7-98A9-1FEA02E6A1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45985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6AFB2F1-50F3-4A88-875A-A4CBB56723F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F92E488-E117-4FA0-8338-0061F7FE94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FCE4918-A96B-427E-8510-572712F19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D0BD6987-792C-4AFE-96FF-3D932E06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2C583795-5E83-4D06-A9CA-4DFA5ACAC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14FC9DD-229B-4403-827D-5DCABBB88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92BCBA2-B09C-4DFC-BD47-0AD5D4E85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B715171A-5531-4011-9D02-8ADBAC293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4E03F7-86FD-44DB-A01D-1532DE22E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7F9B46B0-86F5-4505-B3BA-F46133EF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19F3356C-2371-46A5-BF9F-04F3443EF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105CEDF0-A180-4613-B968-212F57F1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A50891E9-CB53-455B-809D-93E038FA6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DC2F24F-3905-45E2-8014-EF2847D4D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BEC0843-6264-4CD8-ACA0-B825B24BE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78DC04-DFD2-4009-A81D-7DEF86AB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6A0355-C186-4732-8E35-F9B915A2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E6BA42A-F6F7-40C7-8197-1C3F3668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37D6DB-F08F-4C14-8056-BCC83AF889A9}"/>
              </a:ext>
            </a:extLst>
          </p:cNvPr>
          <p:cNvSpPr/>
          <p:nvPr userDrawn="1"/>
        </p:nvSpPr>
        <p:spPr>
          <a:xfrm>
            <a:off x="689270" y="1262131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644A2B7-DCD1-4695-AE9C-FD0D20560445}"/>
              </a:ext>
            </a:extLst>
          </p:cNvPr>
          <p:cNvSpPr/>
          <p:nvPr userDrawn="1"/>
        </p:nvSpPr>
        <p:spPr>
          <a:xfrm>
            <a:off x="689270" y="3726269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53D80B27-EF4A-442F-8B99-161E4C9612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9151" y="1376166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B35CDC35-D144-4500-A489-A85565087D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 flipH="1">
            <a:off x="9344050" y="3851644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50BBC86-1EB7-418E-A96B-70D29C1F4FD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DD033D8C-FD83-4935-8519-727E3F185A28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A0FBFC7E-BE3F-4FC8-89B1-658D05DBB58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6E3E64F9-E9EF-4745-B440-D23424BB870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6C87D0BF-D3EC-4964-AF60-3D1F1D7D4077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0FAA630A-25F4-4E39-8A46-B5756EBEC8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CB9FC382-D315-4926-BC19-CB3655A574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2EF4FA44-18DD-44BC-85A1-FF62232953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2C8D4B72-88A0-4DCC-A8DF-6EA1318A33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DE21D8E3-26D8-4BE7-BAC0-FB1C56270B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01C8846-04DB-4190-A303-6B0F2108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04F56896-89D2-4E02-9320-FADE7E46E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11358C19-F136-4660-9AC5-F089F6ACC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2E9A6A28-E2FB-4C74-B8AD-8C9EBF0945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CC38B499-B6F3-4CEB-B3B5-5B7A4D831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97EA0193-1A35-49E8-922F-8E1E6B8978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342A6D35-921D-4434-8E17-FFBFB6ECC8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5A90669E-A68A-4BE6-BB9D-C3AE8D8AF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ABB29E96-C700-40B7-938C-2A82C0462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374DE00F-983B-4146-A5E5-990BEEB68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21FDA46-8CE1-4785-869D-E00429476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0FB4093-D7C3-4612-A2C6-C004D88EB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3839738A-C478-4083-AB15-49B5F9DC4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528B2271-7A7F-4F1D-B411-D8BF0E394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8567B9C5-6F1B-4207-845D-92BF6A4AA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BF90CAFA-2AF6-4C07-88E0-8A02C9D03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474C04BA-EC23-46CA-8BC2-5C6160C19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FEDF5026-C8DC-4B08-BA57-3BB7949AE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EBF8ADFB-D7E6-473D-9BF5-150172450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A9D3F65A-C76E-4A35-B22A-709AF4BA6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D3898FC6-DEA3-4716-BFB9-4E8C4021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21A987FC-BCEA-453D-89FE-6B09FD94A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76B237C-A27F-4F4A-8D5C-39C9E9642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ED1AA0D4-7D44-47BC-8D4B-724167D24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35CF250E-231A-4F5D-A846-A1A771D7B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35866ADF-5F22-4B89-AB02-05B8F6B2A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A0AE03FB-8065-4548-800C-47F71FEB9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734E47FE-F046-4A78-AA16-687EA402D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1157A3A9-8F71-4922-9630-D96D0C29A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F2A72F4B-67BF-4083-91A7-1D5245750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77B7711-FDCA-4F86-BB8C-E2AC2BD39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82B54152-DF2F-4091-9FA3-47994BDBC2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8B9EA9CB-8BFC-432C-8C9A-DF058CA520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C2EF741E-73E1-43FA-B8E8-BFB79BC6C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33CBCE44-E616-4249-982D-7345F0288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856BC79B-8F39-484B-8029-3046378FE9F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205461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75B365E-4485-4899-969D-082C532EF42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F691607-D047-4B9E-A274-06456D734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B3BBCF5-DF7D-4D77-9D9E-DF75DD851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D7F88F7D-9A16-43E8-8BC2-DB0F2FA50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F725189C-18DB-488F-AD32-3FBE05F4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BF17168-410A-42DF-9ED7-AB391CAA1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75F0D723-81C2-40CE-B170-8E9F3CE10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883D534A-8519-417C-897D-1262AF506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3F9524DA-F43B-48B7-88AD-8358967FF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AE044835-922E-4081-ACF8-DC975A0D0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BCEC684E-8E8B-44F8-9D3C-9D012AEFD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F3AD3879-F506-4497-BAC8-834458A4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A9E8448F-161C-4AA5-A2FB-B65214048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B058C80E-3E09-4086-91B1-938C07327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6E7284BC-807B-45D0-9BDC-4EA1932FC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DE9C44-89A3-410A-AC08-EC3C02EF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874B06-1C90-48DE-9422-75119484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C235D1-D3E2-4BEF-B903-43B328ED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3132F67-88B4-4450-AE02-17E56801FE78}"/>
              </a:ext>
            </a:extLst>
          </p:cNvPr>
          <p:cNvSpPr/>
          <p:nvPr userDrawn="1"/>
        </p:nvSpPr>
        <p:spPr>
          <a:xfrm>
            <a:off x="1175646" y="1134201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09F61FC3-D69D-43A0-BD89-632D21887442}"/>
              </a:ext>
            </a:extLst>
          </p:cNvPr>
          <p:cNvSpPr/>
          <p:nvPr userDrawn="1"/>
        </p:nvSpPr>
        <p:spPr>
          <a:xfrm>
            <a:off x="4601109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3212206-7059-4EE3-BA15-9BE27E629DDC}"/>
              </a:ext>
            </a:extLst>
          </p:cNvPr>
          <p:cNvSpPr/>
          <p:nvPr userDrawn="1"/>
        </p:nvSpPr>
        <p:spPr>
          <a:xfrm>
            <a:off x="8026573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DC176ED-3D39-4255-82B4-C94FCDA1275D}"/>
              </a:ext>
            </a:extLst>
          </p:cNvPr>
          <p:cNvSpPr/>
          <p:nvPr userDrawn="1"/>
        </p:nvSpPr>
        <p:spPr>
          <a:xfrm>
            <a:off x="3746818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3EB502E-1B6A-4D57-AFE0-2F165DA2AE71}"/>
              </a:ext>
            </a:extLst>
          </p:cNvPr>
          <p:cNvSpPr/>
          <p:nvPr userDrawn="1"/>
        </p:nvSpPr>
        <p:spPr>
          <a:xfrm>
            <a:off x="7241893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6A99F11-7D6F-47D1-9EE2-73E49542C021}"/>
              </a:ext>
            </a:extLst>
          </p:cNvPr>
          <p:cNvSpPr/>
          <p:nvPr userDrawn="1"/>
        </p:nvSpPr>
        <p:spPr>
          <a:xfrm>
            <a:off x="10597745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图片占位符 16">
            <a:extLst>
              <a:ext uri="{FF2B5EF4-FFF2-40B4-BE49-F238E27FC236}">
                <a16:creationId xmlns:a16="http://schemas.microsoft.com/office/drawing/2014/main" id="{963ADA0D-813F-4CAC-8E6E-A1619F94C1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5435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6">
            <a:extLst>
              <a:ext uri="{FF2B5EF4-FFF2-40B4-BE49-F238E27FC236}">
                <a16:creationId xmlns:a16="http://schemas.microsoft.com/office/drawing/2014/main" id="{9FAB6907-0D84-4C41-8A4D-8E0C7181FF2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45356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038B5F2-5256-4AFD-8D69-ED6303ACD1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5278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A07D026-E51E-4C26-A966-BEC534E00650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324DE871-CB40-4CF0-AEF0-5281E42ECF5D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D5F731EE-FE89-49B4-B861-A36617384AE1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1701585-E658-4EB0-A1EB-3D95843CB71E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649AB8A-9D43-40B3-8BD5-8FD0CC69365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AC79949B-2EE0-4BA3-AB9A-5A0CF34F03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9">
                <a:extLst>
                  <a:ext uri="{FF2B5EF4-FFF2-40B4-BE49-F238E27FC236}">
                    <a16:creationId xmlns:a16="http://schemas.microsoft.com/office/drawing/2014/main" id="{3B1671D5-9BD9-4636-9FDF-5A5BEBF59B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0">
                <a:extLst>
                  <a:ext uri="{FF2B5EF4-FFF2-40B4-BE49-F238E27FC236}">
                    <a16:creationId xmlns:a16="http://schemas.microsoft.com/office/drawing/2014/main" id="{0D5000DF-DF88-4D50-AFA4-A905FE854A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1">
                <a:extLst>
                  <a:ext uri="{FF2B5EF4-FFF2-40B4-BE49-F238E27FC236}">
                    <a16:creationId xmlns:a16="http://schemas.microsoft.com/office/drawing/2014/main" id="{1518384C-6D3B-42EF-91D6-442B6B626B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59FCF378-0186-44BF-A4AC-EB4EF0579B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39E4463E-3A5F-474B-ABBE-86F9DF2A0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4">
                <a:extLst>
                  <a:ext uri="{FF2B5EF4-FFF2-40B4-BE49-F238E27FC236}">
                    <a16:creationId xmlns:a16="http://schemas.microsoft.com/office/drawing/2014/main" id="{11A6493C-D1BD-441F-AA85-99E7CAAAB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5">
                <a:extLst>
                  <a:ext uri="{FF2B5EF4-FFF2-40B4-BE49-F238E27FC236}">
                    <a16:creationId xmlns:a16="http://schemas.microsoft.com/office/drawing/2014/main" id="{236FC87A-D6CB-418B-87A9-489570E3D3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6">
                <a:extLst>
                  <a:ext uri="{FF2B5EF4-FFF2-40B4-BE49-F238E27FC236}">
                    <a16:creationId xmlns:a16="http://schemas.microsoft.com/office/drawing/2014/main" id="{5E3C66AE-2B48-403B-9823-C77556A752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7">
                <a:extLst>
                  <a:ext uri="{FF2B5EF4-FFF2-40B4-BE49-F238E27FC236}">
                    <a16:creationId xmlns:a16="http://schemas.microsoft.com/office/drawing/2014/main" id="{95564AFB-67D9-4688-A183-4FF83F5F8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8">
                <a:extLst>
                  <a:ext uri="{FF2B5EF4-FFF2-40B4-BE49-F238E27FC236}">
                    <a16:creationId xmlns:a16="http://schemas.microsoft.com/office/drawing/2014/main" id="{6734539B-D8C6-4CA1-B3F4-7532E62D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9">
                <a:extLst>
                  <a:ext uri="{FF2B5EF4-FFF2-40B4-BE49-F238E27FC236}">
                    <a16:creationId xmlns:a16="http://schemas.microsoft.com/office/drawing/2014/main" id="{55FC6D35-23DF-4634-B00D-F2DEEC91A6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0">
                <a:extLst>
                  <a:ext uri="{FF2B5EF4-FFF2-40B4-BE49-F238E27FC236}">
                    <a16:creationId xmlns:a16="http://schemas.microsoft.com/office/drawing/2014/main" id="{9705F0A1-1B0E-443B-87C3-E9ACBB8BE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1">
                <a:extLst>
                  <a:ext uri="{FF2B5EF4-FFF2-40B4-BE49-F238E27FC236}">
                    <a16:creationId xmlns:a16="http://schemas.microsoft.com/office/drawing/2014/main" id="{52B5B386-40B0-4ECC-B4BC-56C205A5F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2">
                <a:extLst>
                  <a:ext uri="{FF2B5EF4-FFF2-40B4-BE49-F238E27FC236}">
                    <a16:creationId xmlns:a16="http://schemas.microsoft.com/office/drawing/2014/main" id="{BD8AAB02-2BC4-4E81-8446-09BCC2C36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3">
                <a:extLst>
                  <a:ext uri="{FF2B5EF4-FFF2-40B4-BE49-F238E27FC236}">
                    <a16:creationId xmlns:a16="http://schemas.microsoft.com/office/drawing/2014/main" id="{F9A2C6D6-942A-493B-B4D0-BE32552F4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4">
                <a:extLst>
                  <a:ext uri="{FF2B5EF4-FFF2-40B4-BE49-F238E27FC236}">
                    <a16:creationId xmlns:a16="http://schemas.microsoft.com/office/drawing/2014/main" id="{836EB190-BD3D-4C44-AEAB-38413C267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5">
                <a:extLst>
                  <a:ext uri="{FF2B5EF4-FFF2-40B4-BE49-F238E27FC236}">
                    <a16:creationId xmlns:a16="http://schemas.microsoft.com/office/drawing/2014/main" id="{2B16C0AF-752D-4116-A64E-CABF83022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6">
                <a:extLst>
                  <a:ext uri="{FF2B5EF4-FFF2-40B4-BE49-F238E27FC236}">
                    <a16:creationId xmlns:a16="http://schemas.microsoft.com/office/drawing/2014/main" id="{6AFCD970-347B-48BE-A23D-9FFC5F026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7">
                <a:extLst>
                  <a:ext uri="{FF2B5EF4-FFF2-40B4-BE49-F238E27FC236}">
                    <a16:creationId xmlns:a16="http://schemas.microsoft.com/office/drawing/2014/main" id="{688214F6-BCE4-47A8-B019-95C236C23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8">
                <a:extLst>
                  <a:ext uri="{FF2B5EF4-FFF2-40B4-BE49-F238E27FC236}">
                    <a16:creationId xmlns:a16="http://schemas.microsoft.com/office/drawing/2014/main" id="{EDF0FB1C-E092-4E26-8867-6E4CFCFCE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9">
                <a:extLst>
                  <a:ext uri="{FF2B5EF4-FFF2-40B4-BE49-F238E27FC236}">
                    <a16:creationId xmlns:a16="http://schemas.microsoft.com/office/drawing/2014/main" id="{2022620D-14B9-4A60-B6FD-FC1B079D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0">
                <a:extLst>
                  <a:ext uri="{FF2B5EF4-FFF2-40B4-BE49-F238E27FC236}">
                    <a16:creationId xmlns:a16="http://schemas.microsoft.com/office/drawing/2014/main" id="{3FA521CF-380E-4A2F-96BC-4470C80E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1">
                <a:extLst>
                  <a:ext uri="{FF2B5EF4-FFF2-40B4-BE49-F238E27FC236}">
                    <a16:creationId xmlns:a16="http://schemas.microsoft.com/office/drawing/2014/main" id="{9CAD1B5B-CA69-4A09-A485-729DD524B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2">
                <a:extLst>
                  <a:ext uri="{FF2B5EF4-FFF2-40B4-BE49-F238E27FC236}">
                    <a16:creationId xmlns:a16="http://schemas.microsoft.com/office/drawing/2014/main" id="{5022200F-0F00-4A8C-AF6A-71DB6252B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3">
                <a:extLst>
                  <a:ext uri="{FF2B5EF4-FFF2-40B4-BE49-F238E27FC236}">
                    <a16:creationId xmlns:a16="http://schemas.microsoft.com/office/drawing/2014/main" id="{4265A43C-D6A1-4C52-A183-7DA7A224C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4">
                <a:extLst>
                  <a:ext uri="{FF2B5EF4-FFF2-40B4-BE49-F238E27FC236}">
                    <a16:creationId xmlns:a16="http://schemas.microsoft.com/office/drawing/2014/main" id="{2F9BAAC9-169C-4636-99A2-A29405CB7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6">
                <a:extLst>
                  <a:ext uri="{FF2B5EF4-FFF2-40B4-BE49-F238E27FC236}">
                    <a16:creationId xmlns:a16="http://schemas.microsoft.com/office/drawing/2014/main" id="{3D446494-4ADA-4A53-853C-65AC69141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7">
                <a:extLst>
                  <a:ext uri="{FF2B5EF4-FFF2-40B4-BE49-F238E27FC236}">
                    <a16:creationId xmlns:a16="http://schemas.microsoft.com/office/drawing/2014/main" id="{8A5B20CC-4E29-47C0-A82D-DAC1DA70A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8">
                <a:extLst>
                  <a:ext uri="{FF2B5EF4-FFF2-40B4-BE49-F238E27FC236}">
                    <a16:creationId xmlns:a16="http://schemas.microsoft.com/office/drawing/2014/main" id="{0CD61C8F-4725-4F5B-98EC-086F36315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9">
                <a:extLst>
                  <a:ext uri="{FF2B5EF4-FFF2-40B4-BE49-F238E27FC236}">
                    <a16:creationId xmlns:a16="http://schemas.microsoft.com/office/drawing/2014/main" id="{55430D2F-BCA1-4B7D-B70E-2E3548D75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0">
                <a:extLst>
                  <a:ext uri="{FF2B5EF4-FFF2-40B4-BE49-F238E27FC236}">
                    <a16:creationId xmlns:a16="http://schemas.microsoft.com/office/drawing/2014/main" id="{8ECCC7EE-2484-485A-A226-CE8D4AD92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591A7532-CE9C-4119-946F-4EBD7C030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2">
                <a:extLst>
                  <a:ext uri="{FF2B5EF4-FFF2-40B4-BE49-F238E27FC236}">
                    <a16:creationId xmlns:a16="http://schemas.microsoft.com/office/drawing/2014/main" id="{92486D16-501D-4DF1-829B-E3CDF3E7D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3">
                <a:extLst>
                  <a:ext uri="{FF2B5EF4-FFF2-40B4-BE49-F238E27FC236}">
                    <a16:creationId xmlns:a16="http://schemas.microsoft.com/office/drawing/2014/main" id="{987B2A02-9D69-413C-A417-E5D24D659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4">
                <a:extLst>
                  <a:ext uri="{FF2B5EF4-FFF2-40B4-BE49-F238E27FC236}">
                    <a16:creationId xmlns:a16="http://schemas.microsoft.com/office/drawing/2014/main" id="{9F62D97C-A2D2-4045-B9E6-F61E00174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5">
                <a:extLst>
                  <a:ext uri="{FF2B5EF4-FFF2-40B4-BE49-F238E27FC236}">
                    <a16:creationId xmlns:a16="http://schemas.microsoft.com/office/drawing/2014/main" id="{EE85599A-1CB7-42ED-A5AC-EFBFE38A70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6">
                <a:extLst>
                  <a:ext uri="{FF2B5EF4-FFF2-40B4-BE49-F238E27FC236}">
                    <a16:creationId xmlns:a16="http://schemas.microsoft.com/office/drawing/2014/main" id="{BF9C2111-16F1-405F-B096-DFFB790285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7">
                <a:extLst>
                  <a:ext uri="{FF2B5EF4-FFF2-40B4-BE49-F238E27FC236}">
                    <a16:creationId xmlns:a16="http://schemas.microsoft.com/office/drawing/2014/main" id="{874F5082-F5D4-400A-943E-3CAF9998A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8">
                <a:extLst>
                  <a:ext uri="{FF2B5EF4-FFF2-40B4-BE49-F238E27FC236}">
                    <a16:creationId xmlns:a16="http://schemas.microsoft.com/office/drawing/2014/main" id="{C8CFA897-E05B-4B76-A072-A74DA75E0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4" name="文本占位符 65">
            <a:extLst>
              <a:ext uri="{FF2B5EF4-FFF2-40B4-BE49-F238E27FC236}">
                <a16:creationId xmlns:a16="http://schemas.microsoft.com/office/drawing/2014/main" id="{34FDB319-B581-4254-83C4-18EDB0CD6030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31237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0CCB688E-D063-420B-96D7-23B6DFF124A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C8B76147-23CD-4C55-B76E-7F3532CED4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12AF45E5-429F-400A-ABAD-D272C5AEF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35B0EAD-B1F4-457D-9AFD-DC066F8FC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6DBEC3F-973B-4262-BA66-757DE1FC2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BD0B0387-48EB-4297-8924-D46B0D46B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90A3AD9-13BD-4188-AA74-8E944EBFF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505DB5D-709C-486F-B1F9-A14AAB84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35781227-3C76-4A24-AAE7-4EFADC8CD1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73D0359C-643B-4BFE-8781-62B1C1626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CD560938-CDD0-42A0-B9C1-36615841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7DA4401F-49A9-44B5-B683-52AEFC4E5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63FC94C1-03A5-4159-9EB7-2FE845A87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110AD79-CA33-4798-AEE1-6060000D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23AD98FB-1E6D-4DC9-A5F9-9F70A0549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3" name="泪滴形 22">
            <a:extLst>
              <a:ext uri="{FF2B5EF4-FFF2-40B4-BE49-F238E27FC236}">
                <a16:creationId xmlns:a16="http://schemas.microsoft.com/office/drawing/2014/main" id="{971D84E5-D446-469E-ADA9-9E4DA7D5DB2D}"/>
              </a:ext>
            </a:extLst>
          </p:cNvPr>
          <p:cNvSpPr/>
          <p:nvPr userDrawn="1"/>
        </p:nvSpPr>
        <p:spPr>
          <a:xfrm flipH="1" flipV="1">
            <a:off x="6231956" y="1325419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泪滴形 23">
            <a:extLst>
              <a:ext uri="{FF2B5EF4-FFF2-40B4-BE49-F238E27FC236}">
                <a16:creationId xmlns:a16="http://schemas.microsoft.com/office/drawing/2014/main" id="{F4900B30-7AF1-472F-BA8F-B615B5BB0992}"/>
              </a:ext>
            </a:extLst>
          </p:cNvPr>
          <p:cNvSpPr/>
          <p:nvPr userDrawn="1"/>
        </p:nvSpPr>
        <p:spPr>
          <a:xfrm flipV="1">
            <a:off x="3836026" y="1325419"/>
            <a:ext cx="2284691" cy="228469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泪滴形 20">
            <a:extLst>
              <a:ext uri="{FF2B5EF4-FFF2-40B4-BE49-F238E27FC236}">
                <a16:creationId xmlns:a16="http://schemas.microsoft.com/office/drawing/2014/main" id="{49DEA0D9-5054-489D-884C-A0181300E3AC}"/>
              </a:ext>
            </a:extLst>
          </p:cNvPr>
          <p:cNvSpPr/>
          <p:nvPr userDrawn="1"/>
        </p:nvSpPr>
        <p:spPr>
          <a:xfrm flipH="1">
            <a:off x="6231956" y="3712424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>
            <a:extLst>
              <a:ext uri="{FF2B5EF4-FFF2-40B4-BE49-F238E27FC236}">
                <a16:creationId xmlns:a16="http://schemas.microsoft.com/office/drawing/2014/main" id="{B36FFFE9-8962-404E-82A4-617D891C2971}"/>
              </a:ext>
            </a:extLst>
          </p:cNvPr>
          <p:cNvSpPr/>
          <p:nvPr userDrawn="1"/>
        </p:nvSpPr>
        <p:spPr>
          <a:xfrm>
            <a:off x="3836024" y="3712424"/>
            <a:ext cx="2284693" cy="2284693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7E8467-D685-4B38-8D3F-012F16B2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457BAE-35E5-40FB-9A87-B987CEEFA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4230B-18F7-4363-BC84-BF828677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图片占位符 16">
            <a:extLst>
              <a:ext uri="{FF2B5EF4-FFF2-40B4-BE49-F238E27FC236}">
                <a16:creationId xmlns:a16="http://schemas.microsoft.com/office/drawing/2014/main" id="{F2CE0355-6DB3-497A-9768-888B40643C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3921679" y="3817073"/>
            <a:ext cx="2082882" cy="208366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6">
            <a:extLst>
              <a:ext uri="{FF2B5EF4-FFF2-40B4-BE49-F238E27FC236}">
                <a16:creationId xmlns:a16="http://schemas.microsoft.com/office/drawing/2014/main" id="{E12938B2-1742-4976-94B3-C6FC64DC2A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37011" y="38170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16">
            <a:extLst>
              <a:ext uri="{FF2B5EF4-FFF2-40B4-BE49-F238E27FC236}">
                <a16:creationId xmlns:a16="http://schemas.microsoft.com/office/drawing/2014/main" id="{AA9CA692-F649-41BA-A404-1B111B1990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3921681" y="1428875"/>
            <a:ext cx="2082880" cy="208366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16">
            <a:extLst>
              <a:ext uri="{FF2B5EF4-FFF2-40B4-BE49-F238E27FC236}">
                <a16:creationId xmlns:a16="http://schemas.microsoft.com/office/drawing/2014/main" id="{1F1B30A4-C46E-441C-8CFE-2AFE5A7D46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37011" y="14288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560ADBE-53FE-4E1F-B496-3E46A04E54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D9B39F55-8117-4CD6-8149-D9F329B71FAC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54D6BFC-3993-45F6-B8A6-2CEE97188B0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DB38BE95-537C-45BA-9BA0-BB9C1C9F7DBD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AA584A68-4BB9-425E-92C8-D982EC7A4EA5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93" name="Freeform 7">
                <a:extLst>
                  <a:ext uri="{FF2B5EF4-FFF2-40B4-BE49-F238E27FC236}">
                    <a16:creationId xmlns:a16="http://schemas.microsoft.com/office/drawing/2014/main" id="{32433BE4-4F08-4F92-BE39-5B77C1085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9">
                <a:extLst>
                  <a:ext uri="{FF2B5EF4-FFF2-40B4-BE49-F238E27FC236}">
                    <a16:creationId xmlns:a16="http://schemas.microsoft.com/office/drawing/2014/main" id="{51764DA2-52E2-423F-85D6-75B1BABB16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0">
                <a:extLst>
                  <a:ext uri="{FF2B5EF4-FFF2-40B4-BE49-F238E27FC236}">
                    <a16:creationId xmlns:a16="http://schemas.microsoft.com/office/drawing/2014/main" id="{BFC2BC47-EF8E-4EC1-B60C-2088104A1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1">
                <a:extLst>
                  <a:ext uri="{FF2B5EF4-FFF2-40B4-BE49-F238E27FC236}">
                    <a16:creationId xmlns:a16="http://schemas.microsoft.com/office/drawing/2014/main" id="{67DEC311-D611-4149-B523-05C0ABBD58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2">
                <a:extLst>
                  <a:ext uri="{FF2B5EF4-FFF2-40B4-BE49-F238E27FC236}">
                    <a16:creationId xmlns:a16="http://schemas.microsoft.com/office/drawing/2014/main" id="{58233AB1-34C4-4BD9-9FB0-767BD166F9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3">
                <a:extLst>
                  <a:ext uri="{FF2B5EF4-FFF2-40B4-BE49-F238E27FC236}">
                    <a16:creationId xmlns:a16="http://schemas.microsoft.com/office/drawing/2014/main" id="{0E260866-AE30-4945-9922-7D1DB2D68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4">
                <a:extLst>
                  <a:ext uri="{FF2B5EF4-FFF2-40B4-BE49-F238E27FC236}">
                    <a16:creationId xmlns:a16="http://schemas.microsoft.com/office/drawing/2014/main" id="{30721946-26CB-4B88-BDEC-9FC3BF1ED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97F4BE7F-CEF6-47B2-85EA-F36E445FC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16">
                <a:extLst>
                  <a:ext uri="{FF2B5EF4-FFF2-40B4-BE49-F238E27FC236}">
                    <a16:creationId xmlns:a16="http://schemas.microsoft.com/office/drawing/2014/main" id="{1F031270-C195-4E41-879C-8D90DA423A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B956F60E-DF5C-4886-A8A6-E136E58BD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5DF39513-B111-4873-835A-3642EA8F4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16BE9DE5-536F-4E61-8F12-F24E6D9843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CF2A6ADC-82E1-43FA-AF66-3DDEF4249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1">
                <a:extLst>
                  <a:ext uri="{FF2B5EF4-FFF2-40B4-BE49-F238E27FC236}">
                    <a16:creationId xmlns:a16="http://schemas.microsoft.com/office/drawing/2014/main" id="{B7DAE460-AD21-4F40-9793-E7AA2698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4FFEAC41-3023-4674-9AF0-CD5FE98D1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9AAD7AF7-A26A-4DD7-86A8-2F52CD4CA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4">
                <a:extLst>
                  <a:ext uri="{FF2B5EF4-FFF2-40B4-BE49-F238E27FC236}">
                    <a16:creationId xmlns:a16="http://schemas.microsoft.com/office/drawing/2014/main" id="{789B96A4-624B-4D8C-859E-6BABECD3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5">
                <a:extLst>
                  <a:ext uri="{FF2B5EF4-FFF2-40B4-BE49-F238E27FC236}">
                    <a16:creationId xmlns:a16="http://schemas.microsoft.com/office/drawing/2014/main" id="{8C36D16E-3DA8-42CF-9DDC-7D834D21B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26">
                <a:extLst>
                  <a:ext uri="{FF2B5EF4-FFF2-40B4-BE49-F238E27FC236}">
                    <a16:creationId xmlns:a16="http://schemas.microsoft.com/office/drawing/2014/main" id="{5D08ED91-07A5-4FA2-9606-65CAFAA55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27">
                <a:extLst>
                  <a:ext uri="{FF2B5EF4-FFF2-40B4-BE49-F238E27FC236}">
                    <a16:creationId xmlns:a16="http://schemas.microsoft.com/office/drawing/2014/main" id="{268BFE47-D008-438E-8367-EBB49066E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28">
                <a:extLst>
                  <a:ext uri="{FF2B5EF4-FFF2-40B4-BE49-F238E27FC236}">
                    <a16:creationId xmlns:a16="http://schemas.microsoft.com/office/drawing/2014/main" id="{943B9CF9-1706-4C9F-BDA9-9321F3F40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29">
                <a:extLst>
                  <a:ext uri="{FF2B5EF4-FFF2-40B4-BE49-F238E27FC236}">
                    <a16:creationId xmlns:a16="http://schemas.microsoft.com/office/drawing/2014/main" id="{24627C97-2BBB-4C33-B847-0DF9DC1B5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0">
                <a:extLst>
                  <a:ext uri="{FF2B5EF4-FFF2-40B4-BE49-F238E27FC236}">
                    <a16:creationId xmlns:a16="http://schemas.microsoft.com/office/drawing/2014/main" id="{BD10ACA2-6749-4896-88C7-FD8AA31B05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31">
                <a:extLst>
                  <a:ext uri="{FF2B5EF4-FFF2-40B4-BE49-F238E27FC236}">
                    <a16:creationId xmlns:a16="http://schemas.microsoft.com/office/drawing/2014/main" id="{E8F7BFB5-7363-4193-9733-7175C7EC6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9D27B6A7-AD72-4937-96AE-207857EFA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E3FCA93D-4CB0-472E-BCE7-207E9A7E3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B721882A-A532-42E3-B0FB-4C96AA9FF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46">
                <a:extLst>
                  <a:ext uri="{FF2B5EF4-FFF2-40B4-BE49-F238E27FC236}">
                    <a16:creationId xmlns:a16="http://schemas.microsoft.com/office/drawing/2014/main" id="{AB8B669A-4EE5-4220-B3DD-0F3E824CC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47">
                <a:extLst>
                  <a:ext uri="{FF2B5EF4-FFF2-40B4-BE49-F238E27FC236}">
                    <a16:creationId xmlns:a16="http://schemas.microsoft.com/office/drawing/2014/main" id="{09CD7FDC-D4E4-4111-B53A-D1A6272AB0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48">
                <a:extLst>
                  <a:ext uri="{FF2B5EF4-FFF2-40B4-BE49-F238E27FC236}">
                    <a16:creationId xmlns:a16="http://schemas.microsoft.com/office/drawing/2014/main" id="{35A93644-6522-49DF-A936-47A8B89C4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49">
                <a:extLst>
                  <a:ext uri="{FF2B5EF4-FFF2-40B4-BE49-F238E27FC236}">
                    <a16:creationId xmlns:a16="http://schemas.microsoft.com/office/drawing/2014/main" id="{7AC1FDA7-249E-4357-A05D-CD67B1964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0">
                <a:extLst>
                  <a:ext uri="{FF2B5EF4-FFF2-40B4-BE49-F238E27FC236}">
                    <a16:creationId xmlns:a16="http://schemas.microsoft.com/office/drawing/2014/main" id="{48EE4FBE-2DA0-44B0-B4C9-B4ACD8889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1">
                <a:extLst>
                  <a:ext uri="{FF2B5EF4-FFF2-40B4-BE49-F238E27FC236}">
                    <a16:creationId xmlns:a16="http://schemas.microsoft.com/office/drawing/2014/main" id="{350858FF-2E15-4B3E-9209-36EEC3BC7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2">
                <a:extLst>
                  <a:ext uri="{FF2B5EF4-FFF2-40B4-BE49-F238E27FC236}">
                    <a16:creationId xmlns:a16="http://schemas.microsoft.com/office/drawing/2014/main" id="{D5B84CB0-C1EB-48F0-81C0-A2EF53E50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3">
                <a:extLst>
                  <a:ext uri="{FF2B5EF4-FFF2-40B4-BE49-F238E27FC236}">
                    <a16:creationId xmlns:a16="http://schemas.microsoft.com/office/drawing/2014/main" id="{A41497B8-AB8A-4090-A901-337B842DF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4">
                <a:extLst>
                  <a:ext uri="{FF2B5EF4-FFF2-40B4-BE49-F238E27FC236}">
                    <a16:creationId xmlns:a16="http://schemas.microsoft.com/office/drawing/2014/main" id="{CB87C1A6-038C-471A-8316-748F90ADD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55">
                <a:extLst>
                  <a:ext uri="{FF2B5EF4-FFF2-40B4-BE49-F238E27FC236}">
                    <a16:creationId xmlns:a16="http://schemas.microsoft.com/office/drawing/2014/main" id="{3EF62E49-56AD-4520-92AF-C2748C10F26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56">
                <a:extLst>
                  <a:ext uri="{FF2B5EF4-FFF2-40B4-BE49-F238E27FC236}">
                    <a16:creationId xmlns:a16="http://schemas.microsoft.com/office/drawing/2014/main" id="{96FCA361-890F-4218-B09E-45A641DB99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57">
                <a:extLst>
                  <a:ext uri="{FF2B5EF4-FFF2-40B4-BE49-F238E27FC236}">
                    <a16:creationId xmlns:a16="http://schemas.microsoft.com/office/drawing/2014/main" id="{D5A3188C-07A5-4AFE-918E-281A86B91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58">
                <a:extLst>
                  <a:ext uri="{FF2B5EF4-FFF2-40B4-BE49-F238E27FC236}">
                    <a16:creationId xmlns:a16="http://schemas.microsoft.com/office/drawing/2014/main" id="{AA3A54DF-F014-4D52-90C1-93A0E72D2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占位符 65">
            <a:extLst>
              <a:ext uri="{FF2B5EF4-FFF2-40B4-BE49-F238E27FC236}">
                <a16:creationId xmlns:a16="http://schemas.microsoft.com/office/drawing/2014/main" id="{A153AA9C-3705-4AAF-B50D-DC34E463378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892265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FC851A91-2696-4EFC-818B-38A8BC9CD4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2208" y="1425576"/>
            <a:ext cx="2761487" cy="5432425"/>
          </a:xfrm>
          <a:custGeom>
            <a:avLst/>
            <a:gdLst>
              <a:gd name="connsiteX0" fmla="*/ 226557 w 2727960"/>
              <a:gd name="connsiteY0" fmla="*/ 0 h 5432425"/>
              <a:gd name="connsiteX1" fmla="*/ 2501403 w 2727960"/>
              <a:gd name="connsiteY1" fmla="*/ 0 h 5432425"/>
              <a:gd name="connsiteX2" fmla="*/ 2727960 w 2727960"/>
              <a:gd name="connsiteY2" fmla="*/ 226557 h 5432425"/>
              <a:gd name="connsiteX3" fmla="*/ 2727960 w 2727960"/>
              <a:gd name="connsiteY3" fmla="*/ 5432425 h 5432425"/>
              <a:gd name="connsiteX4" fmla="*/ 0 w 2727960"/>
              <a:gd name="connsiteY4" fmla="*/ 5432425 h 5432425"/>
              <a:gd name="connsiteX5" fmla="*/ 0 w 2727960"/>
              <a:gd name="connsiteY5" fmla="*/ 226557 h 5432425"/>
              <a:gd name="connsiteX6" fmla="*/ 226557 w 2727960"/>
              <a:gd name="connsiteY6" fmla="*/ 0 h 543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7960" h="5432425">
                <a:moveTo>
                  <a:pt x="226557" y="0"/>
                </a:moveTo>
                <a:lnTo>
                  <a:pt x="2501403" y="0"/>
                </a:lnTo>
                <a:cubicBezTo>
                  <a:pt x="2626527" y="0"/>
                  <a:pt x="2727960" y="101433"/>
                  <a:pt x="2727960" y="226557"/>
                </a:cubicBezTo>
                <a:lnTo>
                  <a:pt x="2727960" y="5432425"/>
                </a:lnTo>
                <a:lnTo>
                  <a:pt x="0" y="5432425"/>
                </a:lnTo>
                <a:lnTo>
                  <a:pt x="0" y="226557"/>
                </a:lnTo>
                <a:cubicBezTo>
                  <a:pt x="0" y="101433"/>
                  <a:pt x="101433" y="0"/>
                  <a:pt x="2265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844D37-073C-4610-8779-61E112A24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57"/>
          <a:stretch/>
        </p:blipFill>
        <p:spPr>
          <a:xfrm>
            <a:off x="4023982" y="970876"/>
            <a:ext cx="4144035" cy="588712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F9976BE-55E9-4E9E-ABBD-793CA89F037A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60680F-ECAA-4D59-8FEB-5D0D8DA95B8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81DBE006-A25C-44A0-9AF5-411F75B51F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91AC3BDE-5BDC-444D-975A-87A9EF3F3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B64AAA0D-3A52-4EC3-AB22-12464DFDC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4DFFFB12-78C4-4F0D-AD90-F8259DA2B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A7536A1F-F950-4287-94FC-3B0202544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A3455568-7D4F-47BF-BF98-9993531E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6">
              <a:extLst>
                <a:ext uri="{FF2B5EF4-FFF2-40B4-BE49-F238E27FC236}">
                  <a16:creationId xmlns:a16="http://schemas.microsoft.com/office/drawing/2014/main" id="{A8240DFA-9E0C-4579-AB1C-0162E66AC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7A238C7A-473F-48E5-ACE2-0602577C47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9BCE27E9-FE2E-43A8-BD5A-D15899D3F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C10416DF-6CF5-40AE-890B-E772F443D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43372815-F368-4ED5-BE7B-09108713A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BA0D7251-6998-49DA-926E-796D4EDCB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EEDD8667-BE41-43DC-A358-7180A179E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8D00B370-3F80-4287-8A71-CB7E556D9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4751B9B-D59E-4594-B27D-0ECC9F28F2EB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14F05B92-72CD-4FC2-92BD-2EBE7D3C9767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49D84261-FCCC-406D-BB96-48DBFD9499B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8532B412-BF1D-419D-B6D2-DFD3A04A6D90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E890A190-2E52-455C-BD01-95137C3DF9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106619BB-562E-4784-8EE7-5C2E75F82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293A581A-E831-4103-B9B7-4143FC4CD6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389C9D4F-C196-4B87-A496-C9B0E44F29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2">
                <a:extLst>
                  <a:ext uri="{FF2B5EF4-FFF2-40B4-BE49-F238E27FC236}">
                    <a16:creationId xmlns:a16="http://schemas.microsoft.com/office/drawing/2014/main" id="{E2FFB9EE-BA6D-448B-B5C1-2790B7CADE1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1BD366BD-60DB-43F1-B8D3-CB0248EF4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4">
                <a:extLst>
                  <a:ext uri="{FF2B5EF4-FFF2-40B4-BE49-F238E27FC236}">
                    <a16:creationId xmlns:a16="http://schemas.microsoft.com/office/drawing/2014/main" id="{E519707E-5F8A-410E-9D77-C0A7C5B0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4FAF17A2-4E3D-4253-8DBA-4FFCEFA5F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6">
                <a:extLst>
                  <a:ext uri="{FF2B5EF4-FFF2-40B4-BE49-F238E27FC236}">
                    <a16:creationId xmlns:a16="http://schemas.microsoft.com/office/drawing/2014/main" id="{E30F5AFF-D7D2-46C7-ABB0-F806862687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0E5867A6-7F38-4DB7-80B1-3042CCB57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4E08BDE6-C14E-4A0B-9752-804BA469E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E9414496-E6BE-4D21-A307-3AF7A3F81A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60D0DECE-E1CC-4BAF-803C-A39914083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1">
                <a:extLst>
                  <a:ext uri="{FF2B5EF4-FFF2-40B4-BE49-F238E27FC236}">
                    <a16:creationId xmlns:a16="http://schemas.microsoft.com/office/drawing/2014/main" id="{719A83BA-6FA4-4157-AD96-FD8436B4A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B0725B09-D7BF-47B1-BDC4-4B7877A0B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6075A37F-A83B-41D9-8D1A-28A9FF8FD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FB89E365-3054-4014-A655-304B24419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6C9D2D82-3354-4D9B-BA01-B980AA29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F8C6E3F6-466E-4BD9-8ABE-A7BF93612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6B4A08BF-DB82-4045-B9BD-C76B4B224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2C2698D5-4CC8-4096-8388-41F0B1416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3CA7F333-036F-4D3A-8379-954A546AD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6A889E60-E004-44E6-8DC4-80FDAF556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F8EC713C-7F39-4E7F-9124-A6DC086A3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2">
                <a:extLst>
                  <a:ext uri="{FF2B5EF4-FFF2-40B4-BE49-F238E27FC236}">
                    <a16:creationId xmlns:a16="http://schemas.microsoft.com/office/drawing/2014/main" id="{BD05F458-1BF9-4554-BD03-1CC7711075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108B5BBC-0148-40A7-B488-874917E52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4">
                <a:extLst>
                  <a:ext uri="{FF2B5EF4-FFF2-40B4-BE49-F238E27FC236}">
                    <a16:creationId xmlns:a16="http://schemas.microsoft.com/office/drawing/2014/main" id="{1616CC80-2016-4951-8901-9EF2653D0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6">
                <a:extLst>
                  <a:ext uri="{FF2B5EF4-FFF2-40B4-BE49-F238E27FC236}">
                    <a16:creationId xmlns:a16="http://schemas.microsoft.com/office/drawing/2014/main" id="{E960C6CD-A6EC-4E56-B561-F5CFDAA1B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7">
                <a:extLst>
                  <a:ext uri="{FF2B5EF4-FFF2-40B4-BE49-F238E27FC236}">
                    <a16:creationId xmlns:a16="http://schemas.microsoft.com/office/drawing/2014/main" id="{19F4DCC6-2AA1-4311-85A6-802666202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8">
                <a:extLst>
                  <a:ext uri="{FF2B5EF4-FFF2-40B4-BE49-F238E27FC236}">
                    <a16:creationId xmlns:a16="http://schemas.microsoft.com/office/drawing/2014/main" id="{449AF28D-AC2C-4019-9D73-A1D76DC0A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9">
                <a:extLst>
                  <a:ext uri="{FF2B5EF4-FFF2-40B4-BE49-F238E27FC236}">
                    <a16:creationId xmlns:a16="http://schemas.microsoft.com/office/drawing/2014/main" id="{261E6B36-4EA9-458A-A45A-5C0DCB8AA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0">
                <a:extLst>
                  <a:ext uri="{FF2B5EF4-FFF2-40B4-BE49-F238E27FC236}">
                    <a16:creationId xmlns:a16="http://schemas.microsoft.com/office/drawing/2014/main" id="{398D5C21-3C08-4CE5-8431-DCF060E8E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1">
                <a:extLst>
                  <a:ext uri="{FF2B5EF4-FFF2-40B4-BE49-F238E27FC236}">
                    <a16:creationId xmlns:a16="http://schemas.microsoft.com/office/drawing/2014/main" id="{4192854D-D3F3-47FD-A312-9585E9805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2">
                <a:extLst>
                  <a:ext uri="{FF2B5EF4-FFF2-40B4-BE49-F238E27FC236}">
                    <a16:creationId xmlns:a16="http://schemas.microsoft.com/office/drawing/2014/main" id="{4A745892-B11A-4AA7-AB7F-9B5992181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3">
                <a:extLst>
                  <a:ext uri="{FF2B5EF4-FFF2-40B4-BE49-F238E27FC236}">
                    <a16:creationId xmlns:a16="http://schemas.microsoft.com/office/drawing/2014/main" id="{C6DAA62A-F51F-458C-A4DE-5FCFC79E7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4">
                <a:extLst>
                  <a:ext uri="{FF2B5EF4-FFF2-40B4-BE49-F238E27FC236}">
                    <a16:creationId xmlns:a16="http://schemas.microsoft.com/office/drawing/2014/main" id="{BEE763DA-3920-4419-8ADF-6DB021D0A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5">
                <a:extLst>
                  <a:ext uri="{FF2B5EF4-FFF2-40B4-BE49-F238E27FC236}">
                    <a16:creationId xmlns:a16="http://schemas.microsoft.com/office/drawing/2014/main" id="{C61D19DF-3339-4382-A40A-732CC59E5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6">
                <a:extLst>
                  <a:ext uri="{FF2B5EF4-FFF2-40B4-BE49-F238E27FC236}">
                    <a16:creationId xmlns:a16="http://schemas.microsoft.com/office/drawing/2014/main" id="{30E3AF9D-0C54-4370-87D3-B855193D7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7">
                <a:extLst>
                  <a:ext uri="{FF2B5EF4-FFF2-40B4-BE49-F238E27FC236}">
                    <a16:creationId xmlns:a16="http://schemas.microsoft.com/office/drawing/2014/main" id="{376F742D-A326-4786-8510-2DFE12341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8">
                <a:extLst>
                  <a:ext uri="{FF2B5EF4-FFF2-40B4-BE49-F238E27FC236}">
                    <a16:creationId xmlns:a16="http://schemas.microsoft.com/office/drawing/2014/main" id="{1497B6C5-83CF-4DA4-801C-5AFDAB3D5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9" name="文本占位符 65">
            <a:extLst>
              <a:ext uri="{FF2B5EF4-FFF2-40B4-BE49-F238E27FC236}">
                <a16:creationId xmlns:a16="http://schemas.microsoft.com/office/drawing/2014/main" id="{6592DB98-26D7-4C62-AD48-AD0920FC3D5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746759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92560382-7E68-4B32-92B5-A2C94E7B86B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E636BE14-C0D2-4D61-BB38-3EE8B26A02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047AD7C1-3AD6-47A0-B194-8FB91C072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AC26C9D8-7E95-4A44-8495-C575D7A8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43E9C3BF-6E9A-4AB8-B7FD-88012E35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F3CC13E6-75EE-47C5-93E3-4D979EE2D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EC0BD02F-34CC-4BA4-8347-86CB32878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81E1755D-3D9F-4D16-B600-8027B8837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9E297B44-AF06-42C5-BF81-53DF855899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8AA09C0F-AF5F-4F78-ABEC-E7815728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5">
              <a:extLst>
                <a:ext uri="{FF2B5EF4-FFF2-40B4-BE49-F238E27FC236}">
                  <a16:creationId xmlns:a16="http://schemas.microsoft.com/office/drawing/2014/main" id="{8890EF4E-57B7-4994-BA3F-F25E177E5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6">
              <a:extLst>
                <a:ext uri="{FF2B5EF4-FFF2-40B4-BE49-F238E27FC236}">
                  <a16:creationId xmlns:a16="http://schemas.microsoft.com/office/drawing/2014/main" id="{1E9F0B4D-1A6A-4C11-BB61-C76C2B29E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8">
              <a:extLst>
                <a:ext uri="{FF2B5EF4-FFF2-40B4-BE49-F238E27FC236}">
                  <a16:creationId xmlns:a16="http://schemas.microsoft.com/office/drawing/2014/main" id="{65EF05F4-A63B-4C09-9302-44D15E908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39">
              <a:extLst>
                <a:ext uri="{FF2B5EF4-FFF2-40B4-BE49-F238E27FC236}">
                  <a16:creationId xmlns:a16="http://schemas.microsoft.com/office/drawing/2014/main" id="{146A1244-CC2B-4313-B3AC-C6DCEC59A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91E85B0-0064-4CF9-893C-93565883F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C91AC609-1C85-4B31-B732-372D2DCB66BD}"/>
              </a:ext>
            </a:extLst>
          </p:cNvPr>
          <p:cNvSpPr/>
          <p:nvPr userDrawn="1"/>
        </p:nvSpPr>
        <p:spPr>
          <a:xfrm>
            <a:off x="6958403" y="5702153"/>
            <a:ext cx="2640760" cy="529481"/>
          </a:xfrm>
          <a:prstGeom prst="ellipse">
            <a:avLst/>
          </a:prstGeom>
          <a:solidFill>
            <a:schemeClr val="bg2">
              <a:lumMod val="50000"/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C69C672-6372-4EEC-81B5-8A467BF980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69" y="1494982"/>
            <a:ext cx="5799137" cy="4525085"/>
          </a:xfrm>
          <a:prstGeom prst="rect">
            <a:avLst/>
          </a:prstGeom>
        </p:spPr>
      </p:pic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014561A0-BE0B-400B-9310-464A465969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56" y="1711325"/>
            <a:ext cx="5324475" cy="30146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E9C6B18-D060-444B-A14D-F88EC02D472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6E523764-D2B2-4F67-8391-EBFE3731D5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5F321BF-3156-4054-84B5-C870628FD3AC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34CB82C-1B5C-4726-9121-6C9D13DCFFF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A40700DD-4DE6-48BA-85E9-F38FD9A29D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AB1FFE08-0928-48AE-B886-8151D1637F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9">
                <a:extLst>
                  <a:ext uri="{FF2B5EF4-FFF2-40B4-BE49-F238E27FC236}">
                    <a16:creationId xmlns:a16="http://schemas.microsoft.com/office/drawing/2014/main" id="{BA010DF6-936F-45D4-9005-6989C9EB08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0">
                <a:extLst>
                  <a:ext uri="{FF2B5EF4-FFF2-40B4-BE49-F238E27FC236}">
                    <a16:creationId xmlns:a16="http://schemas.microsoft.com/office/drawing/2014/main" id="{4B8E84F8-D9FB-4D45-A56C-2E2162E2D2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DDDAFEB3-913F-4C4D-9445-B34410C1F0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0007D336-361E-473B-87EF-279971681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97C4FA5B-7C45-4753-9C81-6CC326798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4">
                <a:extLst>
                  <a:ext uri="{FF2B5EF4-FFF2-40B4-BE49-F238E27FC236}">
                    <a16:creationId xmlns:a16="http://schemas.microsoft.com/office/drawing/2014/main" id="{757CE777-032E-48A0-B724-6B4155573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">
                <a:extLst>
                  <a:ext uri="{FF2B5EF4-FFF2-40B4-BE49-F238E27FC236}">
                    <a16:creationId xmlns:a16="http://schemas.microsoft.com/office/drawing/2014/main" id="{2589976A-0533-410E-BA22-3076CD2F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6">
                <a:extLst>
                  <a:ext uri="{FF2B5EF4-FFF2-40B4-BE49-F238E27FC236}">
                    <a16:creationId xmlns:a16="http://schemas.microsoft.com/office/drawing/2014/main" id="{789A7A9C-5D88-4CFE-949C-4BD50C6375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7">
                <a:extLst>
                  <a:ext uri="{FF2B5EF4-FFF2-40B4-BE49-F238E27FC236}">
                    <a16:creationId xmlns:a16="http://schemas.microsoft.com/office/drawing/2014/main" id="{54737033-7EFA-45ED-9A3E-3C513D17F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8">
                <a:extLst>
                  <a:ext uri="{FF2B5EF4-FFF2-40B4-BE49-F238E27FC236}">
                    <a16:creationId xmlns:a16="http://schemas.microsoft.com/office/drawing/2014/main" id="{F84FD3ED-D293-44A3-8B6B-74990915C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9">
                <a:extLst>
                  <a:ext uri="{FF2B5EF4-FFF2-40B4-BE49-F238E27FC236}">
                    <a16:creationId xmlns:a16="http://schemas.microsoft.com/office/drawing/2014/main" id="{EBC32428-8F94-40E6-8315-EC74B7B882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20">
                <a:extLst>
                  <a:ext uri="{FF2B5EF4-FFF2-40B4-BE49-F238E27FC236}">
                    <a16:creationId xmlns:a16="http://schemas.microsoft.com/office/drawing/2014/main" id="{C614F9F3-BD52-4D49-8A44-9307C921A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21">
                <a:extLst>
                  <a:ext uri="{FF2B5EF4-FFF2-40B4-BE49-F238E27FC236}">
                    <a16:creationId xmlns:a16="http://schemas.microsoft.com/office/drawing/2014/main" id="{A098812A-76D1-450F-8C4D-56268F1D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2">
                <a:extLst>
                  <a:ext uri="{FF2B5EF4-FFF2-40B4-BE49-F238E27FC236}">
                    <a16:creationId xmlns:a16="http://schemas.microsoft.com/office/drawing/2014/main" id="{BC160648-C668-4C43-B618-7940BA9E0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23">
                <a:extLst>
                  <a:ext uri="{FF2B5EF4-FFF2-40B4-BE49-F238E27FC236}">
                    <a16:creationId xmlns:a16="http://schemas.microsoft.com/office/drawing/2014/main" id="{51EC974B-C963-46EE-AF86-EEA8FA573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4">
                <a:extLst>
                  <a:ext uri="{FF2B5EF4-FFF2-40B4-BE49-F238E27FC236}">
                    <a16:creationId xmlns:a16="http://schemas.microsoft.com/office/drawing/2014/main" id="{A0540C07-CC80-4082-9996-C1B431F42E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5">
                <a:extLst>
                  <a:ext uri="{FF2B5EF4-FFF2-40B4-BE49-F238E27FC236}">
                    <a16:creationId xmlns:a16="http://schemas.microsoft.com/office/drawing/2014/main" id="{BE208746-0331-4CFC-ACF1-C6A2B665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6">
                <a:extLst>
                  <a:ext uri="{FF2B5EF4-FFF2-40B4-BE49-F238E27FC236}">
                    <a16:creationId xmlns:a16="http://schemas.microsoft.com/office/drawing/2014/main" id="{4DE0AB4B-5814-4858-A792-4AF54F7D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7">
                <a:extLst>
                  <a:ext uri="{FF2B5EF4-FFF2-40B4-BE49-F238E27FC236}">
                    <a16:creationId xmlns:a16="http://schemas.microsoft.com/office/drawing/2014/main" id="{E9C4E9A3-D1F9-40C5-8266-020B72D15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8">
                <a:extLst>
                  <a:ext uri="{FF2B5EF4-FFF2-40B4-BE49-F238E27FC236}">
                    <a16:creationId xmlns:a16="http://schemas.microsoft.com/office/drawing/2014/main" id="{EFD38642-7EC6-47D5-B6E1-F91E39459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9">
                <a:extLst>
                  <a:ext uri="{FF2B5EF4-FFF2-40B4-BE49-F238E27FC236}">
                    <a16:creationId xmlns:a16="http://schemas.microsoft.com/office/drawing/2014/main" id="{425EE517-DF5D-4520-9FBC-F3A905483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30">
                <a:extLst>
                  <a:ext uri="{FF2B5EF4-FFF2-40B4-BE49-F238E27FC236}">
                    <a16:creationId xmlns:a16="http://schemas.microsoft.com/office/drawing/2014/main" id="{03D1E9A4-410B-4758-94EC-8E4C4C1E2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31">
                <a:extLst>
                  <a:ext uri="{FF2B5EF4-FFF2-40B4-BE49-F238E27FC236}">
                    <a16:creationId xmlns:a16="http://schemas.microsoft.com/office/drawing/2014/main" id="{9B6519BC-8899-4A39-B573-ABA97D254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32">
                <a:extLst>
                  <a:ext uri="{FF2B5EF4-FFF2-40B4-BE49-F238E27FC236}">
                    <a16:creationId xmlns:a16="http://schemas.microsoft.com/office/drawing/2014/main" id="{80F81BCC-56FB-423C-8EDB-BBA82585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33">
                <a:extLst>
                  <a:ext uri="{FF2B5EF4-FFF2-40B4-BE49-F238E27FC236}">
                    <a16:creationId xmlns:a16="http://schemas.microsoft.com/office/drawing/2014/main" id="{7F17D343-7060-4157-AC10-AF51C2D8D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4">
                <a:extLst>
                  <a:ext uri="{FF2B5EF4-FFF2-40B4-BE49-F238E27FC236}">
                    <a16:creationId xmlns:a16="http://schemas.microsoft.com/office/drawing/2014/main" id="{B86364ED-65A4-47E0-BC1C-163B5F83F1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46">
                <a:extLst>
                  <a:ext uri="{FF2B5EF4-FFF2-40B4-BE49-F238E27FC236}">
                    <a16:creationId xmlns:a16="http://schemas.microsoft.com/office/drawing/2014/main" id="{24EDAF91-56AD-4135-A681-5F5914388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47">
                <a:extLst>
                  <a:ext uri="{FF2B5EF4-FFF2-40B4-BE49-F238E27FC236}">
                    <a16:creationId xmlns:a16="http://schemas.microsoft.com/office/drawing/2014/main" id="{8709186E-F0B3-4EDC-9ADA-C3B1A79B6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48">
                <a:extLst>
                  <a:ext uri="{FF2B5EF4-FFF2-40B4-BE49-F238E27FC236}">
                    <a16:creationId xmlns:a16="http://schemas.microsoft.com/office/drawing/2014/main" id="{8B1B148C-AAF9-4A2E-B640-E5777F31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49">
                <a:extLst>
                  <a:ext uri="{FF2B5EF4-FFF2-40B4-BE49-F238E27FC236}">
                    <a16:creationId xmlns:a16="http://schemas.microsoft.com/office/drawing/2014/main" id="{A3054E55-3FBB-497B-9E98-A559A1EDF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50">
                <a:extLst>
                  <a:ext uri="{FF2B5EF4-FFF2-40B4-BE49-F238E27FC236}">
                    <a16:creationId xmlns:a16="http://schemas.microsoft.com/office/drawing/2014/main" id="{2A49CD72-709C-4ECA-9927-9283F6794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51">
                <a:extLst>
                  <a:ext uri="{FF2B5EF4-FFF2-40B4-BE49-F238E27FC236}">
                    <a16:creationId xmlns:a16="http://schemas.microsoft.com/office/drawing/2014/main" id="{45B7F737-6C27-4377-93E8-DCB7F1634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52">
                <a:extLst>
                  <a:ext uri="{FF2B5EF4-FFF2-40B4-BE49-F238E27FC236}">
                    <a16:creationId xmlns:a16="http://schemas.microsoft.com/office/drawing/2014/main" id="{3990D280-F9BC-41C0-B636-5D715AAED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53">
                <a:extLst>
                  <a:ext uri="{FF2B5EF4-FFF2-40B4-BE49-F238E27FC236}">
                    <a16:creationId xmlns:a16="http://schemas.microsoft.com/office/drawing/2014/main" id="{FE695BB3-06B3-432D-AD8A-EE424C662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0B1A949F-5E5C-4D41-887C-874F10073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5">
                <a:extLst>
                  <a:ext uri="{FF2B5EF4-FFF2-40B4-BE49-F238E27FC236}">
                    <a16:creationId xmlns:a16="http://schemas.microsoft.com/office/drawing/2014/main" id="{50D566C5-2FBE-4030-9DD4-D708F2D3CC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6">
                <a:extLst>
                  <a:ext uri="{FF2B5EF4-FFF2-40B4-BE49-F238E27FC236}">
                    <a16:creationId xmlns:a16="http://schemas.microsoft.com/office/drawing/2014/main" id="{34D413B5-D4A3-48D9-AE01-F864115271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7">
                <a:extLst>
                  <a:ext uri="{FF2B5EF4-FFF2-40B4-BE49-F238E27FC236}">
                    <a16:creationId xmlns:a16="http://schemas.microsoft.com/office/drawing/2014/main" id="{05FC6845-0B7E-40E1-915E-200B70D83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8">
                <a:extLst>
                  <a:ext uri="{FF2B5EF4-FFF2-40B4-BE49-F238E27FC236}">
                    <a16:creationId xmlns:a16="http://schemas.microsoft.com/office/drawing/2014/main" id="{A564A46E-173E-4BC7-9D59-5012FA74D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4" name="文本占位符 65">
            <a:extLst>
              <a:ext uri="{FF2B5EF4-FFF2-40B4-BE49-F238E27FC236}">
                <a16:creationId xmlns:a16="http://schemas.microsoft.com/office/drawing/2014/main" id="{72AB1941-7269-4209-83A0-3BA98E6BB03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553213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音乐播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E25081-82D7-4CD8-9970-11E93304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A285B1F-5A95-460D-828B-D675E1BF8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443BCB-E748-45DD-BEEE-363F4DBF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60981B6-C1E2-4958-BFA4-F59869388A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9570" y="2431013"/>
            <a:ext cx="2595932" cy="259593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285219E-AE78-4108-B3C4-9B5DB93C2556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F1B465-2E8F-4534-9119-74DE7373052E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8B1B33F-4A2E-433C-9DBB-0AEF6002E87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E6327B0-E2A1-496B-9908-99673E3BE62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472AA650-8A21-46AC-A07B-5BA972DFAB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F128E11A-B31F-4D7F-B0DF-D36F21A7B0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230EA30A-FCFF-485A-A1F0-980D4CE0C9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DC270CA0-F50C-4513-B20D-271E10D98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8A88422B-8DCD-4154-9056-B91E7282C3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DBB18FDD-5161-4FAD-BF2B-DC5E8E5B5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9CFD7459-ECE3-4902-953F-C7BB5820D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7D59C1F8-486A-4841-9EA3-B8D734BE9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621EB56C-3E49-4D66-A9B7-856962BEF1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E4087131-3F0F-4514-8B97-70F54058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B6A358AA-E63A-457D-9E28-13DD9E3B6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AD68BA2F-1DE1-440D-877B-7BB021FDA2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BF69C310-5819-44B8-8F04-ECB3D88E2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1">
                <a:extLst>
                  <a:ext uri="{FF2B5EF4-FFF2-40B4-BE49-F238E27FC236}">
                    <a16:creationId xmlns:a16="http://schemas.microsoft.com/office/drawing/2014/main" id="{28AE5E55-37FD-44FE-9E7F-FC58BCEF8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2">
                <a:extLst>
                  <a:ext uri="{FF2B5EF4-FFF2-40B4-BE49-F238E27FC236}">
                    <a16:creationId xmlns:a16="http://schemas.microsoft.com/office/drawing/2014/main" id="{98CE4181-15BD-4BD9-AA24-4BC483F9A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3">
                <a:extLst>
                  <a:ext uri="{FF2B5EF4-FFF2-40B4-BE49-F238E27FC236}">
                    <a16:creationId xmlns:a16="http://schemas.microsoft.com/office/drawing/2014/main" id="{05EF2088-CAC8-482C-98D2-64DBF2C56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2DC10A14-8C3D-423C-9014-A82F8574D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5AF94D15-9D7D-4FCE-B46D-A2379264F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43DD58D9-E9D0-4E4A-A5A5-97CBABC9A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5E55492F-165F-4717-8D3A-FF0A662E0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2C89B896-AA33-446B-987C-BA81EE604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84E133B0-9220-4519-AA86-ED2146DB1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0">
                <a:extLst>
                  <a:ext uri="{FF2B5EF4-FFF2-40B4-BE49-F238E27FC236}">
                    <a16:creationId xmlns:a16="http://schemas.microsoft.com/office/drawing/2014/main" id="{59980636-F1AC-44C6-9C51-8BE9DD43C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1">
                <a:extLst>
                  <a:ext uri="{FF2B5EF4-FFF2-40B4-BE49-F238E27FC236}">
                    <a16:creationId xmlns:a16="http://schemas.microsoft.com/office/drawing/2014/main" id="{20BFF3BA-50CF-4F6A-806F-2F596DA78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EA31E573-8534-41D4-9B59-81ED9538F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87A5BEF7-581F-447D-A6A6-DB47DAA1A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A96D8D9C-3A72-4C79-AC3A-5B1EEC1D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EEB391CB-8629-4B8C-B1C0-81B5D1A9B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3BC27A46-D97C-486B-A9E8-D226CD85F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ABF9415B-8439-4757-A3E6-B26C7F65F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08DD2BB5-BC61-4489-B781-CDDE4E32F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50">
                <a:extLst>
                  <a:ext uri="{FF2B5EF4-FFF2-40B4-BE49-F238E27FC236}">
                    <a16:creationId xmlns:a16="http://schemas.microsoft.com/office/drawing/2014/main" id="{0B8C7C3E-990C-4145-82BC-D34893430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9C13ECA3-1723-4BD8-9B46-22A58C0D1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52">
                <a:extLst>
                  <a:ext uri="{FF2B5EF4-FFF2-40B4-BE49-F238E27FC236}">
                    <a16:creationId xmlns:a16="http://schemas.microsoft.com/office/drawing/2014/main" id="{DF887B1A-5588-43F1-8360-42F89DD72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53">
                <a:extLst>
                  <a:ext uri="{FF2B5EF4-FFF2-40B4-BE49-F238E27FC236}">
                    <a16:creationId xmlns:a16="http://schemas.microsoft.com/office/drawing/2014/main" id="{6F31F799-404F-4F80-A0BA-A8DCBD584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54">
                <a:extLst>
                  <a:ext uri="{FF2B5EF4-FFF2-40B4-BE49-F238E27FC236}">
                    <a16:creationId xmlns:a16="http://schemas.microsoft.com/office/drawing/2014/main" id="{0E351B5A-1C5C-4CA1-8499-BCF7D536A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5">
                <a:extLst>
                  <a:ext uri="{FF2B5EF4-FFF2-40B4-BE49-F238E27FC236}">
                    <a16:creationId xmlns:a16="http://schemas.microsoft.com/office/drawing/2014/main" id="{D97D3AE0-FE61-4365-9484-60E31FA64A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6">
                <a:extLst>
                  <a:ext uri="{FF2B5EF4-FFF2-40B4-BE49-F238E27FC236}">
                    <a16:creationId xmlns:a16="http://schemas.microsoft.com/office/drawing/2014/main" id="{FEC6A65D-8BC7-4F69-A1A9-EFE5506CFE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57">
                <a:extLst>
                  <a:ext uri="{FF2B5EF4-FFF2-40B4-BE49-F238E27FC236}">
                    <a16:creationId xmlns:a16="http://schemas.microsoft.com/office/drawing/2014/main" id="{B91208B4-4D5F-4AA3-8695-9AB510823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58">
                <a:extLst>
                  <a:ext uri="{FF2B5EF4-FFF2-40B4-BE49-F238E27FC236}">
                    <a16:creationId xmlns:a16="http://schemas.microsoft.com/office/drawing/2014/main" id="{FEDC90AA-B488-4290-B3EC-C41FC304E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3" name="文本占位符 65">
            <a:extLst>
              <a:ext uri="{FF2B5EF4-FFF2-40B4-BE49-F238E27FC236}">
                <a16:creationId xmlns:a16="http://schemas.microsoft.com/office/drawing/2014/main" id="{0F572104-DCE9-40DA-8528-67A75B94F7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66037B8-6142-4544-AA78-C05A2DCD4FBB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6EEDD08-6CCF-4F57-98AA-8AA616DE3E5E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464A1A6-5055-4F49-964D-DDB44352C1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DE87081-ECDF-4A42-BF4C-71BB154CB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E86B8BE2-2031-4112-AF56-762A39B41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172A4CBF-A2D5-4FEB-BE1A-0EDF5A43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FB828910-1439-4AF5-ADAA-9393A5B94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C6F846C3-9F4B-45EC-90DB-32C75ABAC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2" name="Freeform 26">
              <a:extLst>
                <a:ext uri="{FF2B5EF4-FFF2-40B4-BE49-F238E27FC236}">
                  <a16:creationId xmlns:a16="http://schemas.microsoft.com/office/drawing/2014/main" id="{7ACB59D3-BF43-4B08-9706-1F60FA9F8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03EAD845-CED5-46F4-9362-3BC33DE50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9688C8A1-AE5F-465F-AD52-D070B58C1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6B1F1620-BBA0-4CD3-A1A5-8CA5AE70B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4D19FB7D-B425-4F1E-A8E6-DAABFFE7D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4AE21276-42CA-4FEB-86A0-3D5C2454A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3720F5C3-056C-4D6A-9127-DCDD94568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C3F05F8-78EB-4B48-BE0E-0075C706D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8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23F5D-5DA1-40D7-9BA8-6493DB1A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471E8-54CB-4202-A3C6-90B01809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77563-29B0-4356-A303-AE800B8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3C003-8E9C-4365-823C-82B7C550083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C257D5DF-CE0E-4C99-985B-0B4C13D2B5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5974DED5-33E1-49C1-AF8C-8B5F96507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2">
              <a:extLst>
                <a:ext uri="{FF2B5EF4-FFF2-40B4-BE49-F238E27FC236}">
                  <a16:creationId xmlns:a16="http://schemas.microsoft.com/office/drawing/2014/main" id="{CDD240BC-AA8E-4720-BAA8-8BA4C39FE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3">
              <a:extLst>
                <a:ext uri="{FF2B5EF4-FFF2-40B4-BE49-F238E27FC236}">
                  <a16:creationId xmlns:a16="http://schemas.microsoft.com/office/drawing/2014/main" id="{9A9F355C-7215-4E87-9E0A-CBAB62AE6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6BC2044B-E150-4A79-8D26-74FB2501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5">
              <a:extLst>
                <a:ext uri="{FF2B5EF4-FFF2-40B4-BE49-F238E27FC236}">
                  <a16:creationId xmlns:a16="http://schemas.microsoft.com/office/drawing/2014/main" id="{25612C91-115E-4128-855F-10BD57AA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6">
              <a:extLst>
                <a:ext uri="{FF2B5EF4-FFF2-40B4-BE49-F238E27FC236}">
                  <a16:creationId xmlns:a16="http://schemas.microsoft.com/office/drawing/2014/main" id="{16EF1DEE-0FED-4AA1-9700-3B6F1E1F0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AAF0374A-1288-4700-896B-86285883F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7D81EB79-E6D8-443B-9F25-3632F36D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3830C7F-65F9-43AA-9355-6CAEDED93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6">
              <a:extLst>
                <a:ext uri="{FF2B5EF4-FFF2-40B4-BE49-F238E27FC236}">
                  <a16:creationId xmlns:a16="http://schemas.microsoft.com/office/drawing/2014/main" id="{E76BFCB5-3408-4815-994A-C5FAA567D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D6B762C4-5A72-4258-BCD6-5C2E1AE2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A4C5B5-789D-4B57-AB81-F1BECC99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C4687E93-7A61-425A-AC28-D6A69E43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E77F7FB3-7D4B-4EE8-8C35-D8BEA5987A6F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AD29A9F-3345-4BDF-A499-439F172F09E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2CD5622-DE7E-4C1E-B6EA-708E11DA3CD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896EB44-3B45-4E38-A7E0-31F9276BD6C7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F0DF9F5-CB0F-49DE-8417-B59A7FE49E3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2F6D0600-79C9-47D7-A603-9826D08A19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98C9D191-75C4-4AFA-B3AC-08AADC288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24BE8ED6-9F15-4ADD-8CAE-31923EA147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20400D0-F830-4C39-983C-8595B8D47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19CE450E-939E-4F1D-8DA0-33C42F3245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614FF597-786A-488B-AAEE-43BA22BE8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3625BAE8-57FD-4A77-861D-AE8635915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8E74C1B8-9A0B-4BD3-823D-9994C0353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6">
                <a:extLst>
                  <a:ext uri="{FF2B5EF4-FFF2-40B4-BE49-F238E27FC236}">
                    <a16:creationId xmlns:a16="http://schemas.microsoft.com/office/drawing/2014/main" id="{1CE2847F-CDC1-43B3-A4B7-7816C379F1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B95921D-5B97-42A6-9EF6-C8FDC6CA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1F12BC9D-9E62-41B9-BA9A-48C04D1F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0966FB55-6969-45AA-A00A-302DF34C63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3BA570A-50BA-4498-9C53-46D2663A2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B3566405-4CCC-421B-BCEA-0A6F29CA0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DC9A54A7-8E63-4315-81E2-F5F5BD20B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1B0E2042-A2FA-4FD3-A360-38FEABB0B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6116D539-A9F8-4621-8654-A2282E1C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D814CE22-16C9-4C83-AE88-3549CDA26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83831B9C-16B2-43D0-A1A4-97235E4BC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4FFF5076-0286-49F8-B969-71DC2084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C4A2536-478A-4479-BBDB-C1A832F7C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304527B4-B693-42AD-8369-7FBF4CAC5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14307D10-7924-4F7B-9DC6-1785600E6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49EC69D-341B-4F89-8AFF-DDE0C6A96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2">
                <a:extLst>
                  <a:ext uri="{FF2B5EF4-FFF2-40B4-BE49-F238E27FC236}">
                    <a16:creationId xmlns:a16="http://schemas.microsoft.com/office/drawing/2014/main" id="{07866278-8AEC-49F6-A37A-E817DF8BE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12C0D2F0-E8BA-4AD1-AEEF-213030E42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6DAED316-684A-46E7-9759-C1090488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02060035-CFEA-41A1-8C7B-81DA6297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C317904C-47FB-49E9-A6D2-441590594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40FA5D6E-F0A2-442F-B276-FA3C18CDA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">
                <a:extLst>
                  <a:ext uri="{FF2B5EF4-FFF2-40B4-BE49-F238E27FC236}">
                    <a16:creationId xmlns:a16="http://schemas.microsoft.com/office/drawing/2014/main" id="{33ECC6F9-472E-46D9-BF13-1EBCACCE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0">
                <a:extLst>
                  <a:ext uri="{FF2B5EF4-FFF2-40B4-BE49-F238E27FC236}">
                    <a16:creationId xmlns:a16="http://schemas.microsoft.com/office/drawing/2014/main" id="{00F4D34E-1FD6-498C-A92C-4B9F5B2A0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1">
                <a:extLst>
                  <a:ext uri="{FF2B5EF4-FFF2-40B4-BE49-F238E27FC236}">
                    <a16:creationId xmlns:a16="http://schemas.microsoft.com/office/drawing/2014/main" id="{62E05761-4BE3-4596-BC7B-E843ED896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2">
                <a:extLst>
                  <a:ext uri="{FF2B5EF4-FFF2-40B4-BE49-F238E27FC236}">
                    <a16:creationId xmlns:a16="http://schemas.microsoft.com/office/drawing/2014/main" id="{111A3351-C750-426B-A5B1-1EA92B4F4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3">
                <a:extLst>
                  <a:ext uri="{FF2B5EF4-FFF2-40B4-BE49-F238E27FC236}">
                    <a16:creationId xmlns:a16="http://schemas.microsoft.com/office/drawing/2014/main" id="{BFB3222C-C817-43E8-ABAD-7EC38B06B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4">
                <a:extLst>
                  <a:ext uri="{FF2B5EF4-FFF2-40B4-BE49-F238E27FC236}">
                    <a16:creationId xmlns:a16="http://schemas.microsoft.com/office/drawing/2014/main" id="{81F3035C-7082-4827-A287-B9945C199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5">
                <a:extLst>
                  <a:ext uri="{FF2B5EF4-FFF2-40B4-BE49-F238E27FC236}">
                    <a16:creationId xmlns:a16="http://schemas.microsoft.com/office/drawing/2014/main" id="{6BC705B7-36EF-4EE1-A9B9-FFFB8110EA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6">
                <a:extLst>
                  <a:ext uri="{FF2B5EF4-FFF2-40B4-BE49-F238E27FC236}">
                    <a16:creationId xmlns:a16="http://schemas.microsoft.com/office/drawing/2014/main" id="{D736225A-4414-430B-9F38-B5C05B527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7">
                <a:extLst>
                  <a:ext uri="{FF2B5EF4-FFF2-40B4-BE49-F238E27FC236}">
                    <a16:creationId xmlns:a16="http://schemas.microsoft.com/office/drawing/2014/main" id="{7A41B186-F0F5-42FF-9D4A-C0979B626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8">
                <a:extLst>
                  <a:ext uri="{FF2B5EF4-FFF2-40B4-BE49-F238E27FC236}">
                    <a16:creationId xmlns:a16="http://schemas.microsoft.com/office/drawing/2014/main" id="{4E74C4E6-BA0A-498F-B7B1-985C9DBAB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>
            <a:extLst>
              <a:ext uri="{FF2B5EF4-FFF2-40B4-BE49-F238E27FC236}">
                <a16:creationId xmlns:a16="http://schemas.microsoft.com/office/drawing/2014/main" id="{4723E697-2A10-4CB1-9E9F-12DB547B6ED2}"/>
              </a:ext>
            </a:extLst>
          </p:cNvPr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00746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58F70DE4-3F46-46A9-9520-7D8FE5C9C2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97285" cy="6858000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0EAAF81-9622-4AE7-AEC1-E5632E7E127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99A0C3B-3805-4A7D-B9DC-0D8A0BE50F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7073CEC-4568-407C-AF3F-63B02549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25B520BC-633A-4CA1-ADFC-A4A5FE039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53033BF4-0785-47D2-989A-D7F798561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424A2B5-FDC9-46DD-A591-E66C22A6F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72EECE87-CD0D-461C-A293-7D248373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1E15742-6979-490E-AF5E-60D97AFB6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9FB63A71-75C6-4761-8940-B5F9E94162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843875AC-443A-4F2A-9842-34472E458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2950644D-E3EB-4B66-A5D0-B4E6CA3AE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D9E0CE44-4DD0-4767-B8F4-D235B4D9D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7EEB2D62-F19A-4914-9E77-B761C6152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96BC77F-50E4-4042-BD45-153703BEB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9792CF4-A12B-414D-8340-0605C32A0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54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160D1C33-BEBD-457D-8305-3D9FD1FE61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560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31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长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74041136-D26F-4DE3-9441-03C3B937527A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60A869CE-96BB-49EA-9D98-8FC3A3824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906A10DE-45C9-4F3A-A1D2-ADF7AF45B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72EE8A2-D191-42EC-A5FA-7CDD844C8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B84B6905-6EA5-495D-8253-F1F92C799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A5404B5-5161-44D6-8A22-30926A0AA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53C1378-A716-4564-823A-5C00E4C5C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6914F0F-EFE6-4CD3-9C32-7AFC1552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5612BB38-894B-469B-ADF4-854CA25A8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B5AB023-FC7E-4BF6-8E4B-F15AB18B3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41C61E23-4A35-4BD9-8E18-93A218421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1D0AAD4-EF0F-4596-BA65-2F2F2E06C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D96F8AF7-B0F4-4544-A571-CE00A4ED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B7A4DCDB-B18A-49F6-8D30-C19F24825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05B6990D-6A15-492C-ABBB-277BC7E0C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E3A72B7-D101-48AE-9E57-23C4D277A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79F216-2EA1-4947-9590-4EA8E4F9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77878E-846C-4E0B-94ED-C10E7AE4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B6AB199A-6349-4779-B62A-DDD2D362A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0" y="1130300"/>
            <a:ext cx="10858500" cy="2817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B86A77EB-4F1C-453E-B2A1-E46728EEFFF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2B9B9D3-3AA3-4019-B16F-FE0DB90D9600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16F929A-8B5D-4030-A951-E72B3EB3071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5291A66-5A29-4421-9953-B2BF3C27B64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B2099F41-4208-4647-A31E-98399862FCC9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1" name="Freeform 7">
                <a:extLst>
                  <a:ext uri="{FF2B5EF4-FFF2-40B4-BE49-F238E27FC236}">
                    <a16:creationId xmlns:a16="http://schemas.microsoft.com/office/drawing/2014/main" id="{64B5994A-180D-498A-BEEC-8341B5FA64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FE5B999-6ED1-43FF-A46F-1E58417AA6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A766AC95-9881-4E76-B444-5229E6664B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82CE97B1-ACEB-461A-B3B0-E3B9863EBC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6653162A-4542-492E-9077-A78E697D9D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CAF05502-1758-4029-A257-FBB44707C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0E2CADD7-9B7A-42EB-B598-074DDF771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2B9FC146-FE20-4359-89BB-2AA603517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6">
                <a:extLst>
                  <a:ext uri="{FF2B5EF4-FFF2-40B4-BE49-F238E27FC236}">
                    <a16:creationId xmlns:a16="http://schemas.microsoft.com/office/drawing/2014/main" id="{B72313B1-EE51-49E0-ADEA-E0F1B25C3A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7D47685E-AAB7-49D3-9405-4DE6B7F40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9A92B115-0302-4281-A250-5964870C4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4D783779-E50A-4746-90EA-152768751F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CBC74F99-DE89-4CBC-A20E-E5F21B8C2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21">
                <a:extLst>
                  <a:ext uri="{FF2B5EF4-FFF2-40B4-BE49-F238E27FC236}">
                    <a16:creationId xmlns:a16="http://schemas.microsoft.com/office/drawing/2014/main" id="{4C41F27A-B43C-45FC-9D04-DE5396BDF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2">
                <a:extLst>
                  <a:ext uri="{FF2B5EF4-FFF2-40B4-BE49-F238E27FC236}">
                    <a16:creationId xmlns:a16="http://schemas.microsoft.com/office/drawing/2014/main" id="{2E95E52E-2514-41EA-927D-CA1836233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3">
                <a:extLst>
                  <a:ext uri="{FF2B5EF4-FFF2-40B4-BE49-F238E27FC236}">
                    <a16:creationId xmlns:a16="http://schemas.microsoft.com/office/drawing/2014/main" id="{F4E06CE0-5B51-4492-AC09-1DA2150E0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4">
                <a:extLst>
                  <a:ext uri="{FF2B5EF4-FFF2-40B4-BE49-F238E27FC236}">
                    <a16:creationId xmlns:a16="http://schemas.microsoft.com/office/drawing/2014/main" id="{AE200FB6-E394-4CBE-BBAC-6CFFC1EF7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5">
                <a:extLst>
                  <a:ext uri="{FF2B5EF4-FFF2-40B4-BE49-F238E27FC236}">
                    <a16:creationId xmlns:a16="http://schemas.microsoft.com/office/drawing/2014/main" id="{EB5F3FA7-AAF8-4B94-A7C4-3941467CB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6">
                <a:extLst>
                  <a:ext uri="{FF2B5EF4-FFF2-40B4-BE49-F238E27FC236}">
                    <a16:creationId xmlns:a16="http://schemas.microsoft.com/office/drawing/2014/main" id="{377F19C3-84C6-430B-8C84-935DFC61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7">
                <a:extLst>
                  <a:ext uri="{FF2B5EF4-FFF2-40B4-BE49-F238E27FC236}">
                    <a16:creationId xmlns:a16="http://schemas.microsoft.com/office/drawing/2014/main" id="{3D343494-DD0B-4221-8D6C-D277331DE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8">
                <a:extLst>
                  <a:ext uri="{FF2B5EF4-FFF2-40B4-BE49-F238E27FC236}">
                    <a16:creationId xmlns:a16="http://schemas.microsoft.com/office/drawing/2014/main" id="{27635AE2-D10E-41D5-AD49-753167588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9">
                <a:extLst>
                  <a:ext uri="{FF2B5EF4-FFF2-40B4-BE49-F238E27FC236}">
                    <a16:creationId xmlns:a16="http://schemas.microsoft.com/office/drawing/2014/main" id="{D817385B-F299-48F5-9D10-623193513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30">
                <a:extLst>
                  <a:ext uri="{FF2B5EF4-FFF2-40B4-BE49-F238E27FC236}">
                    <a16:creationId xmlns:a16="http://schemas.microsoft.com/office/drawing/2014/main" id="{61F633BF-DD0C-4AD2-9A1E-558B8D807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31">
                <a:extLst>
                  <a:ext uri="{FF2B5EF4-FFF2-40B4-BE49-F238E27FC236}">
                    <a16:creationId xmlns:a16="http://schemas.microsoft.com/office/drawing/2014/main" id="{05E31462-4C3E-4DD0-B487-52F194725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2">
                <a:extLst>
                  <a:ext uri="{FF2B5EF4-FFF2-40B4-BE49-F238E27FC236}">
                    <a16:creationId xmlns:a16="http://schemas.microsoft.com/office/drawing/2014/main" id="{B74A5FA6-C9C9-4FAD-B9D3-26B2CC7B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3">
                <a:extLst>
                  <a:ext uri="{FF2B5EF4-FFF2-40B4-BE49-F238E27FC236}">
                    <a16:creationId xmlns:a16="http://schemas.microsoft.com/office/drawing/2014/main" id="{CE681D3C-E643-4C08-953A-F62523411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4">
                <a:extLst>
                  <a:ext uri="{FF2B5EF4-FFF2-40B4-BE49-F238E27FC236}">
                    <a16:creationId xmlns:a16="http://schemas.microsoft.com/office/drawing/2014/main" id="{187BE825-0BDA-4DD0-B169-54177A497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46">
                <a:extLst>
                  <a:ext uri="{FF2B5EF4-FFF2-40B4-BE49-F238E27FC236}">
                    <a16:creationId xmlns:a16="http://schemas.microsoft.com/office/drawing/2014/main" id="{E2E5BAE5-EB8C-48BA-86F7-0487D06E7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47">
                <a:extLst>
                  <a:ext uri="{FF2B5EF4-FFF2-40B4-BE49-F238E27FC236}">
                    <a16:creationId xmlns:a16="http://schemas.microsoft.com/office/drawing/2014/main" id="{4E5972B3-2165-4298-9105-C7799893F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48">
                <a:extLst>
                  <a:ext uri="{FF2B5EF4-FFF2-40B4-BE49-F238E27FC236}">
                    <a16:creationId xmlns:a16="http://schemas.microsoft.com/office/drawing/2014/main" id="{4C4196A4-8427-4DAB-9761-0B12B67CC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49">
                <a:extLst>
                  <a:ext uri="{FF2B5EF4-FFF2-40B4-BE49-F238E27FC236}">
                    <a16:creationId xmlns:a16="http://schemas.microsoft.com/office/drawing/2014/main" id="{B24FBA4B-7066-43B5-8320-3319D944F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50">
                <a:extLst>
                  <a:ext uri="{FF2B5EF4-FFF2-40B4-BE49-F238E27FC236}">
                    <a16:creationId xmlns:a16="http://schemas.microsoft.com/office/drawing/2014/main" id="{03E7BC5B-C1D3-48F6-98AF-AC2FD6DB0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51">
                <a:extLst>
                  <a:ext uri="{FF2B5EF4-FFF2-40B4-BE49-F238E27FC236}">
                    <a16:creationId xmlns:a16="http://schemas.microsoft.com/office/drawing/2014/main" id="{B058C00F-2719-44B1-91B9-0262D7AEF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52">
                <a:extLst>
                  <a:ext uri="{FF2B5EF4-FFF2-40B4-BE49-F238E27FC236}">
                    <a16:creationId xmlns:a16="http://schemas.microsoft.com/office/drawing/2014/main" id="{FAC7740F-4D0B-4966-AE95-AFDD833FE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53">
                <a:extLst>
                  <a:ext uri="{FF2B5EF4-FFF2-40B4-BE49-F238E27FC236}">
                    <a16:creationId xmlns:a16="http://schemas.microsoft.com/office/drawing/2014/main" id="{65EF3023-963B-4B75-B329-8A6DFA638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54">
                <a:extLst>
                  <a:ext uri="{FF2B5EF4-FFF2-40B4-BE49-F238E27FC236}">
                    <a16:creationId xmlns:a16="http://schemas.microsoft.com/office/drawing/2014/main" id="{DCB4D492-8F86-4FD8-9E29-A198EE39FB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55">
                <a:extLst>
                  <a:ext uri="{FF2B5EF4-FFF2-40B4-BE49-F238E27FC236}">
                    <a16:creationId xmlns:a16="http://schemas.microsoft.com/office/drawing/2014/main" id="{740A9F7B-B444-4E32-927B-D8A19D6C03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56">
                <a:extLst>
                  <a:ext uri="{FF2B5EF4-FFF2-40B4-BE49-F238E27FC236}">
                    <a16:creationId xmlns:a16="http://schemas.microsoft.com/office/drawing/2014/main" id="{CF9AD5D7-706E-41B8-BFE0-7FC9A1C415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7">
                <a:extLst>
                  <a:ext uri="{FF2B5EF4-FFF2-40B4-BE49-F238E27FC236}">
                    <a16:creationId xmlns:a16="http://schemas.microsoft.com/office/drawing/2014/main" id="{9C17A9F5-81FA-4FCE-A442-B73F2F7F8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8">
                <a:extLst>
                  <a:ext uri="{FF2B5EF4-FFF2-40B4-BE49-F238E27FC236}">
                    <a16:creationId xmlns:a16="http://schemas.microsoft.com/office/drawing/2014/main" id="{EF6FDF55-E089-4DBB-BC7F-5134AE59B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7" name="文本占位符 65">
            <a:extLst>
              <a:ext uri="{FF2B5EF4-FFF2-40B4-BE49-F238E27FC236}">
                <a16:creationId xmlns:a16="http://schemas.microsoft.com/office/drawing/2014/main" id="{15EF978C-D233-4FBC-8320-5FB7A9CA61B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888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E6F7B20F-EF55-483B-8555-04CA4C04AC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301750"/>
            <a:ext cx="5243513" cy="46704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F108A6-7EAC-4504-8CC9-2040E9F2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B97241-2430-47C5-9847-2A5FA9AA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FC6D73-144B-41D6-A73B-8F3BD2AC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11DFE2-A84D-4D03-9B27-B4F8B00B177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85CD8C4-CA09-4CDB-8CA8-4B99CF425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B83158DE-1DED-4CFA-A78B-B4E63CFF5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7F8350D-7C55-436A-9A17-0632C548B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9AC71BC-F865-4547-AE03-A2128D3A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1FB9CC2-714A-490F-B7D4-3E6C63665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B1BD9A2-68DB-42AE-81BE-13C2E028C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20559DB-5622-4AEC-AF14-DB0EB2417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4645B00C-B1A7-4616-9E8B-75A7575683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3E258CA-6976-483A-B1DE-EA72FEB0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B9A714BD-0B26-47BF-AEE9-2602D199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B0D9DCA0-9AE7-40C1-A5B2-A71890974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FE53E166-F815-4284-A00F-262157C2D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F9322739-097A-4ED5-AE6F-83D277E5C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A255E10F-A26C-4013-9D98-838BB0061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84" name="文本框 83">
            <a:extLst>
              <a:ext uri="{FF2B5EF4-FFF2-40B4-BE49-F238E27FC236}">
                <a16:creationId xmlns:a16="http://schemas.microsoft.com/office/drawing/2014/main" id="{8B54DC34-0A52-4909-9DAF-B4D86330316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727D0EFE-0773-458D-951B-05868593BC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1C8D1E98-32E6-47FD-B4E0-AFB46CB23F7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7427EAD0-706E-4C3B-AC91-36CE8D18D77C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6E3A4095-5D7B-435F-9CED-C384A0F3CD7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32C5514-9B34-4499-A27D-F8389F45C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35DB8A7C-4F71-4296-AD16-A91A4545D4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8656E463-41BF-4B32-B9AD-C51BA0B1E9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E50E5EEE-1A89-425F-9C56-37A02B0AE5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7F337DCB-390B-4104-8633-0B8F660BEA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11F645B1-84DD-47F9-AE23-E075CB0B5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444D0672-6277-4EE3-A4A7-0F7335F3C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66CAA7A3-F00A-489D-B540-150D1D430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7CB282AD-75A0-4651-B433-5D30085021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C42CFDE9-55B3-4A1B-91B4-4C3DCDE06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91A5A770-818D-431D-937A-FA379400E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97CA9984-1ED5-40FD-BDE3-D00392348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ED37B6CC-508A-4BBA-899B-51BE3430D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5D9D939F-9C9C-4372-9DA0-882B0CE48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6E3B3323-808D-498B-8EAC-A6D4159E7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87DF0996-2298-4A4B-929F-DAC3629EB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864CF228-7FB1-49BF-AFBA-76AFD4D02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4C01A230-24F9-4CC5-9630-A86E3B6F8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475EFC63-C61C-4092-ACF3-A66048B42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1DF433C8-23D7-4B3E-9EF3-9144DFD04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487AF9D9-6A0A-422D-817A-F33A6DB71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ED8AFED-73C3-461B-888C-AA2D8FBCE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8BF6B89F-276A-4870-8F7E-179E2B30E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0721FC16-5467-4F11-93E4-456B5BD70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238C4FC7-9D29-4E68-842B-6BEE1B13A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8022D624-52E1-4BBD-99C7-FB62A781E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9089CB4-20A3-42CE-B15B-EE0274D58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E7B71761-1E81-4443-B9DF-7504D17BE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3594B505-B142-4F77-95C0-042B8F09F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4B465C86-0764-44AD-BAC1-4CBF2A193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74038C08-FE27-4E8D-AD25-40F1E4B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EB63B124-60E6-40AA-BD42-BF3F6AFF3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E140D2C5-2FC4-44C1-A84D-1EF8ACCB7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15CA1E90-78F6-430E-BF2C-F57CE93C3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668FA062-D5F8-4784-BA4C-DD0997E1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231656A7-DCAB-4877-B722-7CFA5BC75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089D9780-9670-40D8-863B-118510D2BB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61BCDD3C-0CE7-42AC-BD6A-BE81201112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D4A99035-160A-40D4-B22D-9D84747ED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C102C314-FB02-4C78-8F04-BE65D8663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317476C1-9512-4939-83E4-D52BF9FA1D9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81127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481B125D-1EB9-4E3C-9071-E3D11BAFE226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0994F04D-BDBC-4A61-BE97-54FC0AF0A0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61D48748-6AA0-4848-AB9F-1BC8DCD9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C8235290-5334-479D-996D-75FACAE5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EFCBF819-0F1F-42BD-A2DE-1D3709603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FFEDB543-40B9-4C3A-9326-967415FD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19B48D97-71AE-487B-841E-6E4B7CC24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EF32C03-DCD6-401E-B0F3-7269C36C2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9E960CAB-5EF5-4ADA-B934-777CEF453F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8B924A52-0C8F-442F-BF6F-E1C5F12AF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E336577-CB02-4D9B-8B19-5E4A87C15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FDC758B6-B0D7-4D96-8829-89384EBC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A88D2F3-6271-494A-8E50-76E7B8458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3565EC9-454C-4933-AF50-9696CBF42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AFF28B5A-E7D4-430E-8DD2-78551161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7943FC7D-C8F3-4BE5-A034-2C496A5E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98494" y="3681942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31C487E0-4ADD-4432-B6D1-FFA5CE5275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338" y="1123950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E71EF4-54CB-4801-852D-AED794C3D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37B485-8FF5-4CC3-BDCF-A7D367EC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9F4718-D7D2-486A-ACF0-90AEF265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C33E79-78DC-413F-AB98-58FBEF9F8339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6F0E2D7F-223B-4E42-95F9-6BFB7B4E3CB4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49821573-502D-472C-971F-65E5131308D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11945D2C-56DB-4DEA-8ADE-A74CA2B7DBD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834D053F-1303-4F83-8693-AB1D11CC659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EE6C00E-E2EA-4476-AD24-7F64CA41B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2329C249-C0FC-480A-8865-31E6EDA1F4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860EE36-7A6F-444E-A4E8-4FAD22817D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0938E48B-C1CD-4984-AE4E-CEB47A7101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19345389-3C36-4859-ACD9-FA02FC3BA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486408FE-2441-4509-8970-CE0A6F81C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15924078-3531-46B1-895C-EF8D35C3F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CA7318B-E09B-47E3-9B0E-C43586F71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A3559D0F-5F1D-4E7C-B81F-CCA39FA261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AB05E9D1-ADB8-4804-9BDB-0FA0B60AD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4AC89B66-D399-4EBA-8987-F109A35D3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EF63A5F8-BC3C-4834-A14C-8A5E07CFC2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D0482388-EB57-438A-9164-FDFCB661C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347AD7CD-A176-48D6-888A-20728BB31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6F0CA2D-DF67-46C6-95DE-C962EFC5A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E2B74095-BE12-46BA-8ADE-B2A9B58F5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FF7E4F44-E88E-4E7C-9328-D251AE231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32AACF93-8184-4804-AB9F-E336AA5ED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D432E4D6-1B74-4166-9FB9-9F22BA29F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8610602-51C5-41CD-B8D7-32402164C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3FAF1A0F-4959-43AE-AE7F-2E15737C9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D342581-DD61-433E-9E95-4DD44588C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0E1F54C3-EAB3-446F-B49A-C873692DA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3EA9BBE9-BE23-442A-85C9-4EDF449D5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B7F36112-62CC-46B9-950D-B979712EA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E85471A4-1A82-4F7A-9793-DCF02507F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8E0AF39-488A-4EB1-BE5C-16E5C97743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C7C841A7-162E-424A-95FA-1A17977F5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462C43BC-C32F-4725-AF24-9A3E58153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6CACE1CB-653A-45CB-866B-F1951B38E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4C97E765-7385-48AE-A31E-7E708A25B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BB91DBA2-E47F-495C-BFFD-75C8BD5B1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4440DF01-A024-4055-8E85-1E2B98A2E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3F360BC4-C8CA-486F-B254-633A83BF9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A94CF489-FDC8-4982-B093-5005C4DE39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7478BD5A-D71B-4BE3-9432-800BDB147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6F786C8C-1627-4700-83AB-2EE6C5E289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8E6365E3-B4CE-4154-8BF2-D2BFD1E110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F5080B87-F137-4F1D-B7CC-39599BC5F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E0B2EB43-B5EA-49DF-8387-021AD2303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62810C37-A594-447D-9AF3-2D9B413DE4D1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013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ACFA262-9802-473C-819D-C85BD949A5E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F5226A24-083D-465C-A2C8-4D378AABF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1E4953C3-E57F-4F10-912D-C6A2FA9A5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BB7B2D30-64B6-4D04-A31A-AB13ED3DA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1387D953-FEA4-4039-BCBE-8B5D3784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E80F26C-524B-4382-8783-EB7C92FCF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AFCA8A07-8685-4BA2-8EC7-617980AD7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1C06CD20-9AF5-4434-8426-6D3AAD69A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F0D698A-C282-4CB6-A6B3-5ADFAC672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ABF949B9-998E-4C45-8394-146372A6D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5">
              <a:extLst>
                <a:ext uri="{FF2B5EF4-FFF2-40B4-BE49-F238E27FC236}">
                  <a16:creationId xmlns:a16="http://schemas.microsoft.com/office/drawing/2014/main" id="{85613236-48D6-49CE-8723-8CCC4517C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63FBC835-16F3-4A5A-A96D-555083C19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BC7E0367-FE79-42BD-9BBC-6878EC44E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9">
              <a:extLst>
                <a:ext uri="{FF2B5EF4-FFF2-40B4-BE49-F238E27FC236}">
                  <a16:creationId xmlns:a16="http://schemas.microsoft.com/office/drawing/2014/main" id="{FC0C6FE9-3A1B-48CB-968E-12FB7208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40">
              <a:extLst>
                <a:ext uri="{FF2B5EF4-FFF2-40B4-BE49-F238E27FC236}">
                  <a16:creationId xmlns:a16="http://schemas.microsoft.com/office/drawing/2014/main" id="{5F611D87-1ABA-44DB-B4C5-C9C61C48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24150D-167F-4FF3-AFA0-D2AD8886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38B913-F1F6-46A4-92A7-C5E8148D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12C1FB-8265-4B75-B0B6-371CC477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9544942-28C7-4EC4-992A-EBFD2EC64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1988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>
            <a:extLst>
              <a:ext uri="{FF2B5EF4-FFF2-40B4-BE49-F238E27FC236}">
                <a16:creationId xmlns:a16="http://schemas.microsoft.com/office/drawing/2014/main" id="{2BF7BACF-A877-469E-B987-945A47ABB1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0561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>
            <a:extLst>
              <a:ext uri="{FF2B5EF4-FFF2-40B4-BE49-F238E27FC236}">
                <a16:creationId xmlns:a16="http://schemas.microsoft.com/office/drawing/2014/main" id="{E825FDC7-97B6-4EFC-ACA3-DB31031200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9134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4682D3A-D243-4629-8961-3E3D31C7920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87FC8088-E3FF-4ACA-953F-2C6C615618F5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B9D37719-AAC9-4D4A-9266-AEF9E38F45C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11D4931B-5A18-4340-9051-07E72112434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726E3FAA-71D2-4B32-9821-BDA519E913CC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24" name="Freeform 7">
                <a:extLst>
                  <a:ext uri="{FF2B5EF4-FFF2-40B4-BE49-F238E27FC236}">
                    <a16:creationId xmlns:a16="http://schemas.microsoft.com/office/drawing/2014/main" id="{57A8D168-738F-4955-9653-BF8B780A5F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9">
                <a:extLst>
                  <a:ext uri="{FF2B5EF4-FFF2-40B4-BE49-F238E27FC236}">
                    <a16:creationId xmlns:a16="http://schemas.microsoft.com/office/drawing/2014/main" id="{EDEDD3F5-D737-4850-BFB8-4857F966AD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0">
                <a:extLst>
                  <a:ext uri="{FF2B5EF4-FFF2-40B4-BE49-F238E27FC236}">
                    <a16:creationId xmlns:a16="http://schemas.microsoft.com/office/drawing/2014/main" id="{5AE02355-EAF5-47B6-808E-5FBB8D555C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54FF0350-166C-4D91-9C32-1457E0B3C7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2">
                <a:extLst>
                  <a:ext uri="{FF2B5EF4-FFF2-40B4-BE49-F238E27FC236}">
                    <a16:creationId xmlns:a16="http://schemas.microsoft.com/office/drawing/2014/main" id="{CD70937F-73A1-4E4F-BCB7-72F4FAA756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3">
                <a:extLst>
                  <a:ext uri="{FF2B5EF4-FFF2-40B4-BE49-F238E27FC236}">
                    <a16:creationId xmlns:a16="http://schemas.microsoft.com/office/drawing/2014/main" id="{1AFA1B34-C9CD-4D8E-A4CE-4933FBD74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4">
                <a:extLst>
                  <a:ext uri="{FF2B5EF4-FFF2-40B4-BE49-F238E27FC236}">
                    <a16:creationId xmlns:a16="http://schemas.microsoft.com/office/drawing/2014/main" id="{F7DFDBE0-1942-4EA5-ADDC-ACC4DDB3E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5">
                <a:extLst>
                  <a:ext uri="{FF2B5EF4-FFF2-40B4-BE49-F238E27FC236}">
                    <a16:creationId xmlns:a16="http://schemas.microsoft.com/office/drawing/2014/main" id="{41039EE5-041E-45CF-9BC0-83475120D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6">
                <a:extLst>
                  <a:ext uri="{FF2B5EF4-FFF2-40B4-BE49-F238E27FC236}">
                    <a16:creationId xmlns:a16="http://schemas.microsoft.com/office/drawing/2014/main" id="{0E6BE068-7937-4960-8682-F691DE58AB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7">
                <a:extLst>
                  <a:ext uri="{FF2B5EF4-FFF2-40B4-BE49-F238E27FC236}">
                    <a16:creationId xmlns:a16="http://schemas.microsoft.com/office/drawing/2014/main" id="{30973B98-C00F-4716-9311-557406831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8">
                <a:extLst>
                  <a:ext uri="{FF2B5EF4-FFF2-40B4-BE49-F238E27FC236}">
                    <a16:creationId xmlns:a16="http://schemas.microsoft.com/office/drawing/2014/main" id="{A2A98144-2B9A-431C-8A67-E732F9765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9">
                <a:extLst>
                  <a:ext uri="{FF2B5EF4-FFF2-40B4-BE49-F238E27FC236}">
                    <a16:creationId xmlns:a16="http://schemas.microsoft.com/office/drawing/2014/main" id="{E5B6ECD5-8F7B-4ED2-97F4-FD99C3E928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0">
                <a:extLst>
                  <a:ext uri="{FF2B5EF4-FFF2-40B4-BE49-F238E27FC236}">
                    <a16:creationId xmlns:a16="http://schemas.microsoft.com/office/drawing/2014/main" id="{EBAEEDDF-57A6-4BDD-9305-4CF374426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1">
                <a:extLst>
                  <a:ext uri="{FF2B5EF4-FFF2-40B4-BE49-F238E27FC236}">
                    <a16:creationId xmlns:a16="http://schemas.microsoft.com/office/drawing/2014/main" id="{73E6E938-4CF0-48DA-B2BB-A83D092A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2">
                <a:extLst>
                  <a:ext uri="{FF2B5EF4-FFF2-40B4-BE49-F238E27FC236}">
                    <a16:creationId xmlns:a16="http://schemas.microsoft.com/office/drawing/2014/main" id="{2E20F32D-DAE2-41E4-A5AA-375070EAD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3">
                <a:extLst>
                  <a:ext uri="{FF2B5EF4-FFF2-40B4-BE49-F238E27FC236}">
                    <a16:creationId xmlns:a16="http://schemas.microsoft.com/office/drawing/2014/main" id="{9BB3D819-ED86-4FC2-8907-D1EB55F83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4">
                <a:extLst>
                  <a:ext uri="{FF2B5EF4-FFF2-40B4-BE49-F238E27FC236}">
                    <a16:creationId xmlns:a16="http://schemas.microsoft.com/office/drawing/2014/main" id="{6A7E8B8F-5D94-44A2-B5C0-E4DD4B3EA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5">
                <a:extLst>
                  <a:ext uri="{FF2B5EF4-FFF2-40B4-BE49-F238E27FC236}">
                    <a16:creationId xmlns:a16="http://schemas.microsoft.com/office/drawing/2014/main" id="{8474C3FA-61F9-4152-A6D7-579994B80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A7D4E3AA-07EB-4EB2-AFB3-D394BCB0F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27">
                <a:extLst>
                  <a:ext uri="{FF2B5EF4-FFF2-40B4-BE49-F238E27FC236}">
                    <a16:creationId xmlns:a16="http://schemas.microsoft.com/office/drawing/2014/main" id="{6D13FAAB-AE43-417C-90B6-C84942F51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8">
                <a:extLst>
                  <a:ext uri="{FF2B5EF4-FFF2-40B4-BE49-F238E27FC236}">
                    <a16:creationId xmlns:a16="http://schemas.microsoft.com/office/drawing/2014/main" id="{B3412E1B-042D-4056-B83F-AA723C48A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9">
                <a:extLst>
                  <a:ext uri="{FF2B5EF4-FFF2-40B4-BE49-F238E27FC236}">
                    <a16:creationId xmlns:a16="http://schemas.microsoft.com/office/drawing/2014/main" id="{2F203987-02F6-4A39-8678-026DC3F72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DBD3BECA-3E37-4263-974D-C1A776F6C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187858D-7D29-4C4B-97D8-F4AC21572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5AEE7E78-F444-49D9-B087-05CFFF53B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AF442FD-14B1-4486-81E4-57E263E57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D110D87E-F920-4322-8070-BF3D97A73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6">
                <a:extLst>
                  <a:ext uri="{FF2B5EF4-FFF2-40B4-BE49-F238E27FC236}">
                    <a16:creationId xmlns:a16="http://schemas.microsoft.com/office/drawing/2014/main" id="{90EAEB88-2207-4076-A7F8-AAF60F32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7">
                <a:extLst>
                  <a:ext uri="{FF2B5EF4-FFF2-40B4-BE49-F238E27FC236}">
                    <a16:creationId xmlns:a16="http://schemas.microsoft.com/office/drawing/2014/main" id="{ECB3C1B1-AF2C-4B6F-A7C1-D42B932C8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8">
                <a:extLst>
                  <a:ext uri="{FF2B5EF4-FFF2-40B4-BE49-F238E27FC236}">
                    <a16:creationId xmlns:a16="http://schemas.microsoft.com/office/drawing/2014/main" id="{4926D183-0CEE-45E1-8590-F3E12A46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9">
                <a:extLst>
                  <a:ext uri="{FF2B5EF4-FFF2-40B4-BE49-F238E27FC236}">
                    <a16:creationId xmlns:a16="http://schemas.microsoft.com/office/drawing/2014/main" id="{A4BC2FD3-8264-41DB-85F8-03441339F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0">
                <a:extLst>
                  <a:ext uri="{FF2B5EF4-FFF2-40B4-BE49-F238E27FC236}">
                    <a16:creationId xmlns:a16="http://schemas.microsoft.com/office/drawing/2014/main" id="{C419E22C-00A3-41E3-A0E6-43418FD4D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1">
                <a:extLst>
                  <a:ext uri="{FF2B5EF4-FFF2-40B4-BE49-F238E27FC236}">
                    <a16:creationId xmlns:a16="http://schemas.microsoft.com/office/drawing/2014/main" id="{C66E7FB6-DA85-4013-BB1E-7F3802E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52">
                <a:extLst>
                  <a:ext uri="{FF2B5EF4-FFF2-40B4-BE49-F238E27FC236}">
                    <a16:creationId xmlns:a16="http://schemas.microsoft.com/office/drawing/2014/main" id="{3166FBA0-D49C-45CE-B70F-AAE0E1B24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53">
                <a:extLst>
                  <a:ext uri="{FF2B5EF4-FFF2-40B4-BE49-F238E27FC236}">
                    <a16:creationId xmlns:a16="http://schemas.microsoft.com/office/drawing/2014/main" id="{EC81D795-E69B-4E31-BA58-5851AD3F3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54">
                <a:extLst>
                  <a:ext uri="{FF2B5EF4-FFF2-40B4-BE49-F238E27FC236}">
                    <a16:creationId xmlns:a16="http://schemas.microsoft.com/office/drawing/2014/main" id="{B87A562C-45E9-420A-8509-F1D46E7C0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55">
                <a:extLst>
                  <a:ext uri="{FF2B5EF4-FFF2-40B4-BE49-F238E27FC236}">
                    <a16:creationId xmlns:a16="http://schemas.microsoft.com/office/drawing/2014/main" id="{B71C3D96-92CC-448A-B299-2D6121780A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6">
                <a:extLst>
                  <a:ext uri="{FF2B5EF4-FFF2-40B4-BE49-F238E27FC236}">
                    <a16:creationId xmlns:a16="http://schemas.microsoft.com/office/drawing/2014/main" id="{88D67E78-6C2F-46F3-A513-F284A8498B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C3E6570-EC28-4E18-9B85-0BC47E611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8">
                <a:extLst>
                  <a:ext uri="{FF2B5EF4-FFF2-40B4-BE49-F238E27FC236}">
                    <a16:creationId xmlns:a16="http://schemas.microsoft.com/office/drawing/2014/main" id="{09CAE530-DE8A-422F-8057-29360F374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4" name="文本占位符 65">
            <a:extLst>
              <a:ext uri="{FF2B5EF4-FFF2-40B4-BE49-F238E27FC236}">
                <a16:creationId xmlns:a16="http://schemas.microsoft.com/office/drawing/2014/main" id="{BFBF867F-E39A-412D-B801-2EA744568D29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58624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514964C7-5574-415D-A002-6FE3043AE28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AFC0506-76EE-4CB2-9699-58F41DDE76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77DAC51-6937-4C07-B330-C5A97FD7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371BCF94-A378-41C7-8AE0-D0EBCB861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15909567-5D2E-442A-AC25-6BFE12C94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C336A134-F537-466E-9346-042A3759F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77A41A5-FFB1-48A2-A1D1-B1F82EA98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B975970-006C-4C32-B7F2-99941C10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F36612-B6BD-4235-BD7E-2AD76C5108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FBA664A5-8292-4140-930D-401503306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3B86134-78B3-4D4D-8EE0-A3155EF9C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B3ED1D86-C435-425F-9F5A-61CBE4EF0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EC7B8766-41F2-424A-8492-CA4E53013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335FCB65-5CBE-452C-AE4D-C48015188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08030888-7CCE-4BFC-95C2-4D7C14C63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6B7C1A-4B20-4267-8B0A-EEF1F7806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C02CBA-5674-45EA-A60A-ECD11CBB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9EB718-3188-422E-946C-63D124BCA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B4960C-295B-4296-A03C-3E8E5954F69A}"/>
              </a:ext>
            </a:extLst>
          </p:cNvPr>
          <p:cNvSpPr/>
          <p:nvPr userDrawn="1"/>
        </p:nvSpPr>
        <p:spPr>
          <a:xfrm>
            <a:off x="66040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08FD9B-3C66-482E-BEDD-1CDE4F684F1F}"/>
              </a:ext>
            </a:extLst>
          </p:cNvPr>
          <p:cNvSpPr/>
          <p:nvPr userDrawn="1"/>
        </p:nvSpPr>
        <p:spPr>
          <a:xfrm>
            <a:off x="66040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1D78F5-CD13-47AA-B036-87B4F33163CF}"/>
              </a:ext>
            </a:extLst>
          </p:cNvPr>
          <p:cNvSpPr/>
          <p:nvPr userDrawn="1"/>
        </p:nvSpPr>
        <p:spPr>
          <a:xfrm>
            <a:off x="615188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E03348-A1F2-4840-86A8-C48875F1BCB9}"/>
              </a:ext>
            </a:extLst>
          </p:cNvPr>
          <p:cNvSpPr/>
          <p:nvPr userDrawn="1"/>
        </p:nvSpPr>
        <p:spPr>
          <a:xfrm>
            <a:off x="615188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8E99FCF-341F-4B58-AB03-FB8D84543C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2392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4">
            <a:extLst>
              <a:ext uri="{FF2B5EF4-FFF2-40B4-BE49-F238E27FC236}">
                <a16:creationId xmlns:a16="http://schemas.microsoft.com/office/drawing/2014/main" id="{DF133E62-8406-47E0-9A97-F613B64A16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2971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4">
            <a:extLst>
              <a:ext uri="{FF2B5EF4-FFF2-40B4-BE49-F238E27FC236}">
                <a16:creationId xmlns:a16="http://schemas.microsoft.com/office/drawing/2014/main" id="{F9821C6F-0109-4D0A-9372-DB42B96B477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22971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4">
            <a:extLst>
              <a:ext uri="{FF2B5EF4-FFF2-40B4-BE49-F238E27FC236}">
                <a16:creationId xmlns:a16="http://schemas.microsoft.com/office/drawing/2014/main" id="{354CB8C7-90A5-4AB5-9D22-15D281B7C9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2392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337286D-E20F-458C-9C81-63E8EF5446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8A0CBBCC-2322-4C3E-B4AB-041BE4574202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F6C2FDA-51DC-4258-9E93-6554AABA5C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2A9245DD-9994-4EB2-B1C7-7DCC0685C2E8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1731813B-F9BF-4697-BBD0-BA3C4E0C7F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B6463079-F50C-4524-8A0B-A3C5995D1B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DA182ED0-86BB-4CB0-97E8-004FACA012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1AA28316-7B83-4A84-AEC2-B0EFC6F4B9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097CEA97-852B-49D6-A72D-2955952A97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A12EE63D-5E62-498B-A20E-5094C93DBE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4B3ED86-C688-4629-8FF6-2E67E812E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27540D21-C832-4240-91FA-C2754A94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63FADD71-6A49-41A7-99EE-83E3C1C0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19E51D98-E96C-457C-B218-37DC1EA642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A4A1E5A0-CC43-43AE-8054-F69EFBB04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527D8DEB-BB07-45A4-8EB1-07AD6D4A5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0FF96338-D3C3-409A-9335-5CC766B8E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3858FECB-ED4E-437D-A31A-242D3C8DB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6EB73065-06D2-4FBA-92F2-4B7FA99E8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5FA9D5D5-8638-4D4E-BAAF-476575E291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B79173C-2DA3-423C-AB56-7C76D532C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99873C3-263D-4E2A-A8BD-4C707C56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BB14CC27-F487-40D8-823A-CB6634BAF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ADF86F09-F667-4655-9B04-BF42BE7BE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A7ED740E-D8F6-4A90-9BAF-2056C8464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8FFE0A99-1D75-4662-A89B-964A0E5FE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7AFEE6FE-F487-407A-B508-68C0A2A64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0ED0844C-FB2C-48D9-9455-8D600F543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2E672CE2-3B24-412D-A85E-53B9062F1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93F16075-5903-4DB7-8562-F61688DB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F3A91FB7-416A-4C7A-90F3-D46F69F8F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588A1FCC-1B87-46CF-9754-43B3622B6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1EE62A9-35AC-4816-9A71-2DDCC7F2E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72022419-5567-4B8B-98BE-AA0A857BC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121E887C-3A0E-4470-A7A3-889E88D44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1EDFBB4-1BE9-4D63-AF0B-FDEDB6413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726EB6C7-5A3B-42D7-AE4C-094B8AC4D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46C4C01A-61DC-4B59-B1AB-BBA64DF5A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9FA371B3-AD8F-4A2A-8E4B-8F6B4C58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3ADEE3F1-646A-4C94-86AC-D98E82E91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26315F5-B77F-4512-B124-0509E1FD4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C38FFF2B-93B7-4835-B730-A562BE954F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7D0B6862-F7E0-4E8C-B5B7-1932DB284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637CF132-B016-4737-A832-492C031C5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B0CC830D-381B-4D25-BC48-5712BC72E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F6CF79A3-92B2-45EB-9B18-4F5F791EE52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417138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5D42C1-672B-41C4-B4E9-673D9DE3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D3232E-A8FC-4C21-B17B-5F11069A0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F791A1-3FDB-4E88-B1C9-0671C719E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6C455-D181-459A-8014-67AAEFFCA7C2}" type="datetimeFigureOut">
              <a:rPr lang="zh-CN" altLang="en-US" smtClean="0"/>
              <a:t>2025/10/20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31EDBF-36C7-4BBF-BA33-77E817EB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3F83A4-DB69-4D88-BD0A-68E403AE7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8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4" r:id="rId2"/>
    <p:sldLayoutId id="2147483665" r:id="rId3"/>
    <p:sldLayoutId id="2147483660" r:id="rId4"/>
    <p:sldLayoutId id="2147483655" r:id="rId5"/>
    <p:sldLayoutId id="2147483666" r:id="rId6"/>
    <p:sldLayoutId id="2147483671" r:id="rId7"/>
    <p:sldLayoutId id="2147483672" r:id="rId8"/>
    <p:sldLayoutId id="2147483673" r:id="rId9"/>
    <p:sldLayoutId id="2147483667" r:id="rId10"/>
    <p:sldLayoutId id="2147483668" r:id="rId11"/>
    <p:sldLayoutId id="2147483669" r:id="rId12"/>
    <p:sldLayoutId id="2147483670" r:id="rId13"/>
    <p:sldLayoutId id="2147483662" r:id="rId14"/>
    <p:sldLayoutId id="2147483663" r:id="rId15"/>
    <p:sldLayoutId id="214748367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4F40F2CE-9679-440E-AE20-5B6AB6E9FC12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1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1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E4F3EF-AC62-4037-B4D9-652778FA9A70}"/>
              </a:ext>
            </a:extLst>
          </p:cNvPr>
          <p:cNvSpPr txBox="1"/>
          <p:nvPr/>
        </p:nvSpPr>
        <p:spPr>
          <a:xfrm>
            <a:off x="5638800" y="92202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2140561-42C2-4A2A-90DD-B78FC47518C0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0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235E151B-EFF0-421D-9A9D-24FBC2AA5FF9}"/>
              </a:ext>
            </a:extLst>
          </p:cNvPr>
          <p:cNvSpPr/>
          <p:nvPr/>
        </p:nvSpPr>
        <p:spPr>
          <a:xfrm>
            <a:off x="0" y="1760870"/>
            <a:ext cx="12192000" cy="212787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7" fmla="*/ 91440 w 12192000"/>
              <a:gd name="connsiteY7" fmla="*/ 87904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2059049 h 4104640"/>
              <a:gd name="connsiteX2" fmla="*/ 12053358 w 12192000"/>
              <a:gd name="connsiteY2" fmla="*/ 2196525 h 4104640"/>
              <a:gd name="connsiteX3" fmla="*/ 6096000 w 12192000"/>
              <a:gd name="connsiteY3" fmla="*/ 4104640 h 4104640"/>
              <a:gd name="connsiteX4" fmla="*/ 138643 w 12192000"/>
              <a:gd name="connsiteY4" fmla="*/ 2196525 h 4104640"/>
              <a:gd name="connsiteX5" fmla="*/ 0 w 12192000"/>
              <a:gd name="connsiteY5" fmla="*/ 2059049 h 4104640"/>
              <a:gd name="connsiteX0" fmla="*/ 12192000 w 12192000"/>
              <a:gd name="connsiteY0" fmla="*/ 0 h 2045591"/>
              <a:gd name="connsiteX1" fmla="*/ 12053358 w 12192000"/>
              <a:gd name="connsiteY1" fmla="*/ 137476 h 2045591"/>
              <a:gd name="connsiteX2" fmla="*/ 6096000 w 12192000"/>
              <a:gd name="connsiteY2" fmla="*/ 2045591 h 2045591"/>
              <a:gd name="connsiteX3" fmla="*/ 138643 w 12192000"/>
              <a:gd name="connsiteY3" fmla="*/ 137476 h 2045591"/>
              <a:gd name="connsiteX4" fmla="*/ 0 w 12192000"/>
              <a:gd name="connsiteY4" fmla="*/ 0 h 2045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045591">
                <a:moveTo>
                  <a:pt x="12192000" y="0"/>
                </a:moveTo>
                <a:lnTo>
                  <a:pt x="12053358" y="137476"/>
                </a:lnTo>
                <a:cubicBezTo>
                  <a:pt x="10762282" y="1288696"/>
                  <a:pt x="8575872" y="2045591"/>
                  <a:pt x="6096000" y="2045591"/>
                </a:cubicBezTo>
                <a:cubicBezTo>
                  <a:pt x="3616128" y="2045591"/>
                  <a:pt x="1429718" y="1288696"/>
                  <a:pt x="138643" y="137476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B681AA-2817-4745-BACC-B8465D61AB6C}"/>
              </a:ext>
            </a:extLst>
          </p:cNvPr>
          <p:cNvSpPr txBox="1"/>
          <p:nvPr/>
        </p:nvSpPr>
        <p:spPr>
          <a:xfrm>
            <a:off x="2072640" y="4426536"/>
            <a:ext cx="804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数据结构与算法分析</a:t>
            </a:r>
            <a:endParaRPr lang="zh-CN" altLang="en-US" sz="4800" dirty="0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8" name="副标题 16">
            <a:extLst>
              <a:ext uri="{FF2B5EF4-FFF2-40B4-BE49-F238E27FC236}">
                <a16:creationId xmlns:a16="http://schemas.microsoft.com/office/drawing/2014/main" id="{F2B01E8D-0388-467E-B13F-3266E1385963}"/>
              </a:ext>
            </a:extLst>
          </p:cNvPr>
          <p:cNvSpPr txBox="1">
            <a:spLocks/>
          </p:cNvSpPr>
          <p:nvPr/>
        </p:nvSpPr>
        <p:spPr>
          <a:xfrm>
            <a:off x="2712720" y="5303913"/>
            <a:ext cx="6807201" cy="23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人工智能学院</a:t>
            </a: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B0534A-12E3-463B-8EA3-DEFB3A6D297C}"/>
              </a:ext>
            </a:extLst>
          </p:cNvPr>
          <p:cNvGrpSpPr/>
          <p:nvPr/>
        </p:nvGrpSpPr>
        <p:grpSpPr>
          <a:xfrm>
            <a:off x="4601722" y="2262813"/>
            <a:ext cx="3022088" cy="825646"/>
            <a:chOff x="5402262" y="5211762"/>
            <a:chExt cx="3059113" cy="835761"/>
          </a:xfrm>
          <a:solidFill>
            <a:schemeClr val="bg1"/>
          </a:solidFill>
        </p:grpSpPr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A9A69D16-251C-4F8D-A04F-3A1D92517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2" y="5347186"/>
              <a:ext cx="814480" cy="570716"/>
            </a:xfrm>
            <a:custGeom>
              <a:avLst/>
              <a:gdLst>
                <a:gd name="T0" fmla="*/ 1607 w 2875"/>
                <a:gd name="T1" fmla="*/ 1769 h 2008"/>
                <a:gd name="T2" fmla="*/ 1683 w 2875"/>
                <a:gd name="T3" fmla="*/ 1769 h 2008"/>
                <a:gd name="T4" fmla="*/ 1494 w 2875"/>
                <a:gd name="T5" fmla="*/ 1579 h 2008"/>
                <a:gd name="T6" fmla="*/ 1223 w 2875"/>
                <a:gd name="T7" fmla="*/ 1628 h 2008"/>
                <a:gd name="T8" fmla="*/ 1178 w 2875"/>
                <a:gd name="T9" fmla="*/ 1615 h 2008"/>
                <a:gd name="T10" fmla="*/ 1065 w 2875"/>
                <a:gd name="T11" fmla="*/ 1371 h 2008"/>
                <a:gd name="T12" fmla="*/ 1454 w 2875"/>
                <a:gd name="T13" fmla="*/ 1219 h 2008"/>
                <a:gd name="T14" fmla="*/ 1537 w 2875"/>
                <a:gd name="T15" fmla="*/ 1242 h 2008"/>
                <a:gd name="T16" fmla="*/ 1480 w 2875"/>
                <a:gd name="T17" fmla="*/ 1524 h 2008"/>
                <a:gd name="T18" fmla="*/ 1734 w 2875"/>
                <a:gd name="T19" fmla="*/ 1515 h 2008"/>
                <a:gd name="T20" fmla="*/ 1824 w 2875"/>
                <a:gd name="T21" fmla="*/ 1300 h 2008"/>
                <a:gd name="T22" fmla="*/ 2079 w 2875"/>
                <a:gd name="T23" fmla="*/ 946 h 2008"/>
                <a:gd name="T24" fmla="*/ 2340 w 2875"/>
                <a:gd name="T25" fmla="*/ 1258 h 2008"/>
                <a:gd name="T26" fmla="*/ 2055 w 2875"/>
                <a:gd name="T27" fmla="*/ 1396 h 2008"/>
                <a:gd name="T28" fmla="*/ 1497 w 2875"/>
                <a:gd name="T29" fmla="*/ 643 h 2008"/>
                <a:gd name="T30" fmla="*/ 1494 w 2875"/>
                <a:gd name="T31" fmla="*/ 722 h 2008"/>
                <a:gd name="T32" fmla="*/ 1336 w 2875"/>
                <a:gd name="T33" fmla="*/ 279 h 2008"/>
                <a:gd name="T34" fmla="*/ 844 w 2875"/>
                <a:gd name="T35" fmla="*/ 337 h 2008"/>
                <a:gd name="T36" fmla="*/ 752 w 2875"/>
                <a:gd name="T37" fmla="*/ 499 h 2008"/>
                <a:gd name="T38" fmla="*/ 1074 w 2875"/>
                <a:gd name="T39" fmla="*/ 559 h 2008"/>
                <a:gd name="T40" fmla="*/ 1074 w 2875"/>
                <a:gd name="T41" fmla="*/ 855 h 2008"/>
                <a:gd name="T42" fmla="*/ 625 w 2875"/>
                <a:gd name="T43" fmla="*/ 1219 h 2008"/>
                <a:gd name="T44" fmla="*/ 447 w 2875"/>
                <a:gd name="T45" fmla="*/ 1058 h 2008"/>
                <a:gd name="T46" fmla="*/ 532 w 2875"/>
                <a:gd name="T47" fmla="*/ 830 h 2008"/>
                <a:gd name="T48" fmla="*/ 107 w 2875"/>
                <a:gd name="T49" fmla="*/ 1057 h 2008"/>
                <a:gd name="T50" fmla="*/ 455 w 2875"/>
                <a:gd name="T51" fmla="*/ 1786 h 2008"/>
                <a:gd name="T52" fmla="*/ 665 w 2875"/>
                <a:gd name="T53" fmla="*/ 1941 h 2008"/>
                <a:gd name="T54" fmla="*/ 988 w 2875"/>
                <a:gd name="T55" fmla="*/ 1988 h 2008"/>
                <a:gd name="T56" fmla="*/ 1124 w 2875"/>
                <a:gd name="T57" fmla="*/ 1963 h 2008"/>
                <a:gd name="T58" fmla="*/ 1162 w 2875"/>
                <a:gd name="T59" fmla="*/ 1951 h 2008"/>
                <a:gd name="T60" fmla="*/ 1404 w 2875"/>
                <a:gd name="T61" fmla="*/ 1914 h 2008"/>
                <a:gd name="T62" fmla="*/ 1672 w 2875"/>
                <a:gd name="T63" fmla="*/ 1902 h 2008"/>
                <a:gd name="T64" fmla="*/ 2014 w 2875"/>
                <a:gd name="T65" fmla="*/ 1888 h 2008"/>
                <a:gd name="T66" fmla="*/ 1987 w 2875"/>
                <a:gd name="T67" fmla="*/ 1668 h 2008"/>
                <a:gd name="T68" fmla="*/ 1986 w 2875"/>
                <a:gd name="T69" fmla="*/ 1607 h 2008"/>
                <a:gd name="T70" fmla="*/ 2307 w 2875"/>
                <a:gd name="T71" fmla="*/ 1488 h 2008"/>
                <a:gd name="T72" fmla="*/ 2774 w 2875"/>
                <a:gd name="T73" fmla="*/ 1000 h 2008"/>
                <a:gd name="T74" fmla="*/ 2594 w 2875"/>
                <a:gd name="T75" fmla="*/ 833 h 2008"/>
                <a:gd name="T76" fmla="*/ 2394 w 2875"/>
                <a:gd name="T77" fmla="*/ 728 h 2008"/>
                <a:gd name="T78" fmla="*/ 2038 w 2875"/>
                <a:gd name="T79" fmla="*/ 737 h 2008"/>
                <a:gd name="T80" fmla="*/ 2116 w 2875"/>
                <a:gd name="T81" fmla="*/ 560 h 2008"/>
                <a:gd name="T82" fmla="*/ 2380 w 2875"/>
                <a:gd name="T83" fmla="*/ 358 h 2008"/>
                <a:gd name="T84" fmla="*/ 2359 w 2875"/>
                <a:gd name="T85" fmla="*/ 103 h 2008"/>
                <a:gd name="T86" fmla="*/ 1756 w 2875"/>
                <a:gd name="T87" fmla="*/ 166 h 2008"/>
                <a:gd name="T88" fmla="*/ 1403 w 2875"/>
                <a:gd name="T89" fmla="*/ 2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5" h="2008">
                  <a:moveTo>
                    <a:pt x="1683" y="1769"/>
                  </a:moveTo>
                  <a:lnTo>
                    <a:pt x="1607" y="1769"/>
                  </a:lnTo>
                  <a:cubicBezTo>
                    <a:pt x="1613" y="1747"/>
                    <a:pt x="1619" y="1739"/>
                    <a:pt x="1642" y="1737"/>
                  </a:cubicBezTo>
                  <a:cubicBezTo>
                    <a:pt x="1670" y="1735"/>
                    <a:pt x="1673" y="1751"/>
                    <a:pt x="1683" y="1769"/>
                  </a:cubicBezTo>
                  <a:close/>
                  <a:moveTo>
                    <a:pt x="1480" y="1524"/>
                  </a:moveTo>
                  <a:cubicBezTo>
                    <a:pt x="1480" y="1558"/>
                    <a:pt x="1482" y="1552"/>
                    <a:pt x="1494" y="1579"/>
                  </a:cubicBezTo>
                  <a:cubicBezTo>
                    <a:pt x="1507" y="1611"/>
                    <a:pt x="1537" y="1644"/>
                    <a:pt x="1426" y="1656"/>
                  </a:cubicBezTo>
                  <a:cubicBezTo>
                    <a:pt x="1391" y="1660"/>
                    <a:pt x="1255" y="1641"/>
                    <a:pt x="1223" y="1628"/>
                  </a:cubicBezTo>
                  <a:cubicBezTo>
                    <a:pt x="1221" y="1627"/>
                    <a:pt x="1219" y="1626"/>
                    <a:pt x="1218" y="1626"/>
                  </a:cubicBezTo>
                  <a:lnTo>
                    <a:pt x="1178" y="1615"/>
                  </a:lnTo>
                  <a:cubicBezTo>
                    <a:pt x="1146" y="1606"/>
                    <a:pt x="939" y="1503"/>
                    <a:pt x="985" y="1419"/>
                  </a:cubicBezTo>
                  <a:cubicBezTo>
                    <a:pt x="1003" y="1386"/>
                    <a:pt x="1023" y="1375"/>
                    <a:pt x="1065" y="1371"/>
                  </a:cubicBezTo>
                  <a:cubicBezTo>
                    <a:pt x="1070" y="1389"/>
                    <a:pt x="1133" y="1549"/>
                    <a:pt x="1209" y="1549"/>
                  </a:cubicBezTo>
                  <a:cubicBezTo>
                    <a:pt x="1343" y="1549"/>
                    <a:pt x="1431" y="1255"/>
                    <a:pt x="1454" y="1219"/>
                  </a:cubicBezTo>
                  <a:cubicBezTo>
                    <a:pt x="1478" y="1182"/>
                    <a:pt x="1506" y="1136"/>
                    <a:pt x="1565" y="1134"/>
                  </a:cubicBezTo>
                  <a:cubicBezTo>
                    <a:pt x="1565" y="1223"/>
                    <a:pt x="1557" y="1194"/>
                    <a:pt x="1537" y="1242"/>
                  </a:cubicBezTo>
                  <a:lnTo>
                    <a:pt x="1514" y="1329"/>
                  </a:lnTo>
                  <a:cubicBezTo>
                    <a:pt x="1506" y="1444"/>
                    <a:pt x="1480" y="1483"/>
                    <a:pt x="1480" y="1524"/>
                  </a:cubicBezTo>
                  <a:close/>
                  <a:moveTo>
                    <a:pt x="1768" y="1541"/>
                  </a:moveTo>
                  <a:cubicBezTo>
                    <a:pt x="1760" y="1510"/>
                    <a:pt x="1767" y="1518"/>
                    <a:pt x="1734" y="1515"/>
                  </a:cubicBezTo>
                  <a:cubicBezTo>
                    <a:pt x="1736" y="1450"/>
                    <a:pt x="1756" y="1449"/>
                    <a:pt x="1779" y="1408"/>
                  </a:cubicBezTo>
                  <a:cubicBezTo>
                    <a:pt x="1800" y="1371"/>
                    <a:pt x="1800" y="1336"/>
                    <a:pt x="1824" y="1300"/>
                  </a:cubicBezTo>
                  <a:cubicBezTo>
                    <a:pt x="1910" y="1168"/>
                    <a:pt x="1857" y="1222"/>
                    <a:pt x="1920" y="1092"/>
                  </a:cubicBezTo>
                  <a:cubicBezTo>
                    <a:pt x="1959" y="1013"/>
                    <a:pt x="1998" y="965"/>
                    <a:pt x="2079" y="946"/>
                  </a:cubicBezTo>
                  <a:cubicBezTo>
                    <a:pt x="2213" y="915"/>
                    <a:pt x="2535" y="852"/>
                    <a:pt x="2582" y="1031"/>
                  </a:cubicBezTo>
                  <a:cubicBezTo>
                    <a:pt x="2615" y="1155"/>
                    <a:pt x="2436" y="1229"/>
                    <a:pt x="2340" y="1258"/>
                  </a:cubicBezTo>
                  <a:cubicBezTo>
                    <a:pt x="2296" y="1271"/>
                    <a:pt x="2250" y="1314"/>
                    <a:pt x="2203" y="1333"/>
                  </a:cubicBezTo>
                  <a:cubicBezTo>
                    <a:pt x="2136" y="1360"/>
                    <a:pt x="2187" y="1351"/>
                    <a:pt x="2055" y="1396"/>
                  </a:cubicBezTo>
                  <a:cubicBezTo>
                    <a:pt x="1823" y="1474"/>
                    <a:pt x="1945" y="1422"/>
                    <a:pt x="1768" y="1541"/>
                  </a:cubicBezTo>
                  <a:close/>
                  <a:moveTo>
                    <a:pt x="1497" y="643"/>
                  </a:moveTo>
                  <a:cubicBezTo>
                    <a:pt x="1581" y="643"/>
                    <a:pt x="1701" y="635"/>
                    <a:pt x="1654" y="800"/>
                  </a:cubicBezTo>
                  <a:cubicBezTo>
                    <a:pt x="1625" y="904"/>
                    <a:pt x="1529" y="865"/>
                    <a:pt x="1494" y="722"/>
                  </a:cubicBezTo>
                  <a:cubicBezTo>
                    <a:pt x="1486" y="686"/>
                    <a:pt x="1496" y="684"/>
                    <a:pt x="1497" y="643"/>
                  </a:cubicBezTo>
                  <a:close/>
                  <a:moveTo>
                    <a:pt x="1336" y="279"/>
                  </a:moveTo>
                  <a:cubicBezTo>
                    <a:pt x="1171" y="279"/>
                    <a:pt x="1108" y="288"/>
                    <a:pt x="955" y="296"/>
                  </a:cubicBezTo>
                  <a:cubicBezTo>
                    <a:pt x="904" y="299"/>
                    <a:pt x="875" y="313"/>
                    <a:pt x="844" y="337"/>
                  </a:cubicBezTo>
                  <a:cubicBezTo>
                    <a:pt x="821" y="355"/>
                    <a:pt x="779" y="391"/>
                    <a:pt x="752" y="398"/>
                  </a:cubicBezTo>
                  <a:lnTo>
                    <a:pt x="752" y="499"/>
                  </a:lnTo>
                  <a:lnTo>
                    <a:pt x="870" y="508"/>
                  </a:lnTo>
                  <a:cubicBezTo>
                    <a:pt x="933" y="511"/>
                    <a:pt x="1023" y="527"/>
                    <a:pt x="1074" y="559"/>
                  </a:cubicBezTo>
                  <a:cubicBezTo>
                    <a:pt x="1093" y="571"/>
                    <a:pt x="1124" y="606"/>
                    <a:pt x="1124" y="635"/>
                  </a:cubicBezTo>
                  <a:cubicBezTo>
                    <a:pt x="1124" y="663"/>
                    <a:pt x="1073" y="719"/>
                    <a:pt x="1074" y="855"/>
                  </a:cubicBezTo>
                  <a:cubicBezTo>
                    <a:pt x="1074" y="992"/>
                    <a:pt x="1087" y="994"/>
                    <a:pt x="992" y="1044"/>
                  </a:cubicBezTo>
                  <a:cubicBezTo>
                    <a:pt x="916" y="1084"/>
                    <a:pt x="685" y="1219"/>
                    <a:pt x="625" y="1219"/>
                  </a:cubicBezTo>
                  <a:cubicBezTo>
                    <a:pt x="550" y="1219"/>
                    <a:pt x="606" y="1220"/>
                    <a:pt x="526" y="1141"/>
                  </a:cubicBezTo>
                  <a:cubicBezTo>
                    <a:pt x="497" y="1113"/>
                    <a:pt x="468" y="1090"/>
                    <a:pt x="447" y="1058"/>
                  </a:cubicBezTo>
                  <a:cubicBezTo>
                    <a:pt x="497" y="954"/>
                    <a:pt x="540" y="981"/>
                    <a:pt x="540" y="906"/>
                  </a:cubicBezTo>
                  <a:cubicBezTo>
                    <a:pt x="540" y="863"/>
                    <a:pt x="533" y="868"/>
                    <a:pt x="532" y="830"/>
                  </a:cubicBezTo>
                  <a:cubicBezTo>
                    <a:pt x="337" y="830"/>
                    <a:pt x="355" y="820"/>
                    <a:pt x="184" y="956"/>
                  </a:cubicBezTo>
                  <a:lnTo>
                    <a:pt x="107" y="1057"/>
                  </a:lnTo>
                  <a:cubicBezTo>
                    <a:pt x="0" y="1252"/>
                    <a:pt x="145" y="1411"/>
                    <a:pt x="268" y="1576"/>
                  </a:cubicBezTo>
                  <a:cubicBezTo>
                    <a:pt x="303" y="1623"/>
                    <a:pt x="418" y="1759"/>
                    <a:pt x="455" y="1786"/>
                  </a:cubicBezTo>
                  <a:cubicBezTo>
                    <a:pt x="495" y="1816"/>
                    <a:pt x="529" y="1843"/>
                    <a:pt x="571" y="1875"/>
                  </a:cubicBezTo>
                  <a:lnTo>
                    <a:pt x="665" y="1941"/>
                  </a:lnTo>
                  <a:cubicBezTo>
                    <a:pt x="709" y="1971"/>
                    <a:pt x="734" y="1969"/>
                    <a:pt x="764" y="1978"/>
                  </a:cubicBezTo>
                  <a:cubicBezTo>
                    <a:pt x="843" y="2001"/>
                    <a:pt x="879" y="2008"/>
                    <a:pt x="988" y="1988"/>
                  </a:cubicBezTo>
                  <a:cubicBezTo>
                    <a:pt x="1024" y="1981"/>
                    <a:pt x="997" y="1977"/>
                    <a:pt x="1040" y="1973"/>
                  </a:cubicBezTo>
                  <a:cubicBezTo>
                    <a:pt x="1087" y="1968"/>
                    <a:pt x="1074" y="1982"/>
                    <a:pt x="1124" y="1963"/>
                  </a:cubicBezTo>
                  <a:cubicBezTo>
                    <a:pt x="1126" y="1962"/>
                    <a:pt x="1124" y="1962"/>
                    <a:pt x="1142" y="1956"/>
                  </a:cubicBezTo>
                  <a:cubicBezTo>
                    <a:pt x="1143" y="1956"/>
                    <a:pt x="1162" y="1951"/>
                    <a:pt x="1162" y="1951"/>
                  </a:cubicBezTo>
                  <a:lnTo>
                    <a:pt x="1263" y="1925"/>
                  </a:lnTo>
                  <a:cubicBezTo>
                    <a:pt x="1339" y="1903"/>
                    <a:pt x="1309" y="1915"/>
                    <a:pt x="1404" y="1914"/>
                  </a:cubicBezTo>
                  <a:cubicBezTo>
                    <a:pt x="1448" y="1913"/>
                    <a:pt x="1451" y="1907"/>
                    <a:pt x="1489" y="1905"/>
                  </a:cubicBezTo>
                  <a:cubicBezTo>
                    <a:pt x="1549" y="1902"/>
                    <a:pt x="1613" y="1911"/>
                    <a:pt x="1672" y="1902"/>
                  </a:cubicBezTo>
                  <a:cubicBezTo>
                    <a:pt x="1839" y="1874"/>
                    <a:pt x="1760" y="1874"/>
                    <a:pt x="1921" y="1887"/>
                  </a:cubicBezTo>
                  <a:cubicBezTo>
                    <a:pt x="1951" y="1890"/>
                    <a:pt x="1984" y="1886"/>
                    <a:pt x="2014" y="1888"/>
                  </a:cubicBezTo>
                  <a:cubicBezTo>
                    <a:pt x="2181" y="1897"/>
                    <a:pt x="2334" y="1970"/>
                    <a:pt x="2267" y="1685"/>
                  </a:cubicBezTo>
                  <a:cubicBezTo>
                    <a:pt x="2134" y="1685"/>
                    <a:pt x="2220" y="1648"/>
                    <a:pt x="1987" y="1668"/>
                  </a:cubicBezTo>
                  <a:cubicBezTo>
                    <a:pt x="1935" y="1672"/>
                    <a:pt x="1932" y="1663"/>
                    <a:pt x="1912" y="1634"/>
                  </a:cubicBezTo>
                  <a:cubicBezTo>
                    <a:pt x="1948" y="1617"/>
                    <a:pt x="1934" y="1639"/>
                    <a:pt x="1986" y="1607"/>
                  </a:cubicBezTo>
                  <a:cubicBezTo>
                    <a:pt x="1992" y="1603"/>
                    <a:pt x="2001" y="1598"/>
                    <a:pt x="2008" y="1594"/>
                  </a:cubicBezTo>
                  <a:cubicBezTo>
                    <a:pt x="2048" y="1573"/>
                    <a:pt x="2216" y="1527"/>
                    <a:pt x="2307" y="1488"/>
                  </a:cubicBezTo>
                  <a:cubicBezTo>
                    <a:pt x="2384" y="1455"/>
                    <a:pt x="2600" y="1349"/>
                    <a:pt x="2659" y="1289"/>
                  </a:cubicBezTo>
                  <a:cubicBezTo>
                    <a:pt x="2716" y="1230"/>
                    <a:pt x="2875" y="1156"/>
                    <a:pt x="2774" y="1000"/>
                  </a:cubicBezTo>
                  <a:cubicBezTo>
                    <a:pt x="2730" y="932"/>
                    <a:pt x="2781" y="926"/>
                    <a:pt x="2667" y="895"/>
                  </a:cubicBezTo>
                  <a:cubicBezTo>
                    <a:pt x="2627" y="884"/>
                    <a:pt x="2620" y="864"/>
                    <a:pt x="2594" y="833"/>
                  </a:cubicBezTo>
                  <a:cubicBezTo>
                    <a:pt x="2566" y="798"/>
                    <a:pt x="2540" y="805"/>
                    <a:pt x="2512" y="780"/>
                  </a:cubicBezTo>
                  <a:cubicBezTo>
                    <a:pt x="2467" y="742"/>
                    <a:pt x="2503" y="728"/>
                    <a:pt x="2394" y="728"/>
                  </a:cubicBezTo>
                  <a:cubicBezTo>
                    <a:pt x="2319" y="728"/>
                    <a:pt x="2223" y="729"/>
                    <a:pt x="2153" y="740"/>
                  </a:cubicBezTo>
                  <a:cubicBezTo>
                    <a:pt x="2117" y="745"/>
                    <a:pt x="2066" y="751"/>
                    <a:pt x="2038" y="737"/>
                  </a:cubicBezTo>
                  <a:cubicBezTo>
                    <a:pt x="2015" y="725"/>
                    <a:pt x="1988" y="682"/>
                    <a:pt x="1988" y="635"/>
                  </a:cubicBezTo>
                  <a:cubicBezTo>
                    <a:pt x="1988" y="602"/>
                    <a:pt x="2089" y="571"/>
                    <a:pt x="2116" y="560"/>
                  </a:cubicBezTo>
                  <a:cubicBezTo>
                    <a:pt x="2173" y="537"/>
                    <a:pt x="2210" y="519"/>
                    <a:pt x="2259" y="491"/>
                  </a:cubicBezTo>
                  <a:cubicBezTo>
                    <a:pt x="2310" y="460"/>
                    <a:pt x="2356" y="413"/>
                    <a:pt x="2380" y="358"/>
                  </a:cubicBezTo>
                  <a:lnTo>
                    <a:pt x="2394" y="321"/>
                  </a:lnTo>
                  <a:cubicBezTo>
                    <a:pt x="2428" y="246"/>
                    <a:pt x="2439" y="184"/>
                    <a:pt x="2359" y="103"/>
                  </a:cubicBezTo>
                  <a:cubicBezTo>
                    <a:pt x="2257" y="0"/>
                    <a:pt x="2097" y="47"/>
                    <a:pt x="1968" y="90"/>
                  </a:cubicBezTo>
                  <a:cubicBezTo>
                    <a:pt x="1881" y="119"/>
                    <a:pt x="1887" y="128"/>
                    <a:pt x="1756" y="166"/>
                  </a:cubicBezTo>
                  <a:cubicBezTo>
                    <a:pt x="1626" y="205"/>
                    <a:pt x="1575" y="246"/>
                    <a:pt x="1452" y="294"/>
                  </a:cubicBezTo>
                  <a:cubicBezTo>
                    <a:pt x="1422" y="306"/>
                    <a:pt x="1436" y="301"/>
                    <a:pt x="1403" y="290"/>
                  </a:cubicBezTo>
                  <a:cubicBezTo>
                    <a:pt x="1377" y="282"/>
                    <a:pt x="1367" y="279"/>
                    <a:pt x="1336" y="2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CA79F5A3-193E-4564-892F-868617D5C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0909" y="5256259"/>
              <a:ext cx="650035" cy="791264"/>
            </a:xfrm>
            <a:custGeom>
              <a:avLst/>
              <a:gdLst>
                <a:gd name="T0" fmla="*/ 943 w 2302"/>
                <a:gd name="T1" fmla="*/ 2093 h 2775"/>
                <a:gd name="T2" fmla="*/ 935 w 2302"/>
                <a:gd name="T3" fmla="*/ 1957 h 2775"/>
                <a:gd name="T4" fmla="*/ 1214 w 2302"/>
                <a:gd name="T5" fmla="*/ 1898 h 2775"/>
                <a:gd name="T6" fmla="*/ 1250 w 2302"/>
                <a:gd name="T7" fmla="*/ 1993 h 2775"/>
                <a:gd name="T8" fmla="*/ 923 w 2302"/>
                <a:gd name="T9" fmla="*/ 1327 h 2775"/>
                <a:gd name="T10" fmla="*/ 1019 w 2302"/>
                <a:gd name="T11" fmla="*/ 1246 h 2775"/>
                <a:gd name="T12" fmla="*/ 1517 w 2302"/>
                <a:gd name="T13" fmla="*/ 1067 h 2775"/>
                <a:gd name="T14" fmla="*/ 2022 w 2302"/>
                <a:gd name="T15" fmla="*/ 1529 h 2775"/>
                <a:gd name="T16" fmla="*/ 1975 w 2302"/>
                <a:gd name="T17" fmla="*/ 1651 h 2775"/>
                <a:gd name="T18" fmla="*/ 1638 w 2302"/>
                <a:gd name="T19" fmla="*/ 2178 h 2775"/>
                <a:gd name="T20" fmla="*/ 1392 w 2302"/>
                <a:gd name="T21" fmla="*/ 1830 h 2775"/>
                <a:gd name="T22" fmla="*/ 1392 w 2302"/>
                <a:gd name="T23" fmla="*/ 1551 h 2775"/>
                <a:gd name="T24" fmla="*/ 1534 w 2302"/>
                <a:gd name="T25" fmla="*/ 1282 h 2775"/>
                <a:gd name="T26" fmla="*/ 1211 w 2302"/>
                <a:gd name="T27" fmla="*/ 1293 h 2775"/>
                <a:gd name="T28" fmla="*/ 893 w 2302"/>
                <a:gd name="T29" fmla="*/ 1466 h 2775"/>
                <a:gd name="T30" fmla="*/ 1488 w 2302"/>
                <a:gd name="T31" fmla="*/ 301 h 2775"/>
                <a:gd name="T32" fmla="*/ 1307 w 2302"/>
                <a:gd name="T33" fmla="*/ 391 h 2775"/>
                <a:gd name="T34" fmla="*/ 1198 w 2302"/>
                <a:gd name="T35" fmla="*/ 53 h 2775"/>
                <a:gd name="T36" fmla="*/ 1169 w 2302"/>
                <a:gd name="T37" fmla="*/ 75 h 2775"/>
                <a:gd name="T38" fmla="*/ 989 w 2302"/>
                <a:gd name="T39" fmla="*/ 420 h 2775"/>
                <a:gd name="T40" fmla="*/ 571 w 2302"/>
                <a:gd name="T41" fmla="*/ 603 h 2775"/>
                <a:gd name="T42" fmla="*/ 696 w 2302"/>
                <a:gd name="T43" fmla="*/ 800 h 2775"/>
                <a:gd name="T44" fmla="*/ 901 w 2302"/>
                <a:gd name="T45" fmla="*/ 1043 h 2775"/>
                <a:gd name="T46" fmla="*/ 359 w 2302"/>
                <a:gd name="T47" fmla="*/ 1111 h 2775"/>
                <a:gd name="T48" fmla="*/ 80 w 2302"/>
                <a:gd name="T49" fmla="*/ 1381 h 2775"/>
                <a:gd name="T50" fmla="*/ 26 w 2302"/>
                <a:gd name="T51" fmla="*/ 1834 h 2775"/>
                <a:gd name="T52" fmla="*/ 317 w 2302"/>
                <a:gd name="T53" fmla="*/ 2203 h 2775"/>
                <a:gd name="T54" fmla="*/ 545 w 2302"/>
                <a:gd name="T55" fmla="*/ 1839 h 2775"/>
                <a:gd name="T56" fmla="*/ 684 w 2302"/>
                <a:gd name="T57" fmla="*/ 1452 h 2775"/>
                <a:gd name="T58" fmla="*/ 740 w 2302"/>
                <a:gd name="T59" fmla="*/ 1754 h 2775"/>
                <a:gd name="T60" fmla="*/ 930 w 2302"/>
                <a:gd name="T61" fmla="*/ 1656 h 2775"/>
                <a:gd name="T62" fmla="*/ 1265 w 2302"/>
                <a:gd name="T63" fmla="*/ 1458 h 2775"/>
                <a:gd name="T64" fmla="*/ 1049 w 2302"/>
                <a:gd name="T65" fmla="*/ 1665 h 2775"/>
                <a:gd name="T66" fmla="*/ 918 w 2302"/>
                <a:gd name="T67" fmla="*/ 1746 h 2775"/>
                <a:gd name="T68" fmla="*/ 579 w 2302"/>
                <a:gd name="T69" fmla="*/ 1898 h 2775"/>
                <a:gd name="T70" fmla="*/ 664 w 2302"/>
                <a:gd name="T71" fmla="*/ 2237 h 2775"/>
                <a:gd name="T72" fmla="*/ 848 w 2302"/>
                <a:gd name="T73" fmla="*/ 2374 h 2775"/>
                <a:gd name="T74" fmla="*/ 893 w 2302"/>
                <a:gd name="T75" fmla="*/ 2677 h 2775"/>
                <a:gd name="T76" fmla="*/ 1183 w 2302"/>
                <a:gd name="T77" fmla="*/ 2604 h 2775"/>
                <a:gd name="T78" fmla="*/ 1612 w 2302"/>
                <a:gd name="T79" fmla="*/ 2482 h 2775"/>
                <a:gd name="T80" fmla="*/ 2056 w 2302"/>
                <a:gd name="T81" fmla="*/ 1894 h 2775"/>
                <a:gd name="T82" fmla="*/ 2175 w 2302"/>
                <a:gd name="T83" fmla="*/ 1529 h 2775"/>
                <a:gd name="T84" fmla="*/ 2227 w 2302"/>
                <a:gd name="T85" fmla="*/ 1277 h 2775"/>
                <a:gd name="T86" fmla="*/ 2024 w 2302"/>
                <a:gd name="T87" fmla="*/ 945 h 2775"/>
                <a:gd name="T88" fmla="*/ 1731 w 2302"/>
                <a:gd name="T89" fmla="*/ 899 h 2775"/>
                <a:gd name="T90" fmla="*/ 1282 w 2302"/>
                <a:gd name="T91" fmla="*/ 933 h 2775"/>
                <a:gd name="T92" fmla="*/ 1553 w 2302"/>
                <a:gd name="T93" fmla="*/ 636 h 2775"/>
                <a:gd name="T94" fmla="*/ 1683 w 2302"/>
                <a:gd name="T95" fmla="*/ 563 h 2775"/>
                <a:gd name="T96" fmla="*/ 1633 w 2302"/>
                <a:gd name="T97" fmla="*/ 40 h 2775"/>
                <a:gd name="T98" fmla="*/ 1502 w 2302"/>
                <a:gd name="T99" fmla="*/ 78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02" h="2775">
                  <a:moveTo>
                    <a:pt x="935" y="1957"/>
                  </a:moveTo>
                  <a:cubicBezTo>
                    <a:pt x="1034" y="2024"/>
                    <a:pt x="961" y="2093"/>
                    <a:pt x="943" y="2093"/>
                  </a:cubicBezTo>
                  <a:cubicBezTo>
                    <a:pt x="884" y="2093"/>
                    <a:pt x="897" y="2096"/>
                    <a:pt x="876" y="2067"/>
                  </a:cubicBezTo>
                  <a:cubicBezTo>
                    <a:pt x="838" y="2013"/>
                    <a:pt x="877" y="1971"/>
                    <a:pt x="935" y="1957"/>
                  </a:cubicBezTo>
                  <a:close/>
                  <a:moveTo>
                    <a:pt x="1250" y="1993"/>
                  </a:moveTo>
                  <a:cubicBezTo>
                    <a:pt x="1158" y="1970"/>
                    <a:pt x="1189" y="1946"/>
                    <a:pt x="1214" y="1898"/>
                  </a:cubicBezTo>
                  <a:cubicBezTo>
                    <a:pt x="1252" y="1907"/>
                    <a:pt x="1272" y="1930"/>
                    <a:pt x="1290" y="1957"/>
                  </a:cubicBezTo>
                  <a:lnTo>
                    <a:pt x="1250" y="1993"/>
                  </a:lnTo>
                  <a:close/>
                  <a:moveTo>
                    <a:pt x="893" y="1466"/>
                  </a:moveTo>
                  <a:lnTo>
                    <a:pt x="923" y="1327"/>
                  </a:lnTo>
                  <a:cubicBezTo>
                    <a:pt x="931" y="1299"/>
                    <a:pt x="934" y="1330"/>
                    <a:pt x="935" y="1280"/>
                  </a:cubicBezTo>
                  <a:cubicBezTo>
                    <a:pt x="998" y="1280"/>
                    <a:pt x="970" y="1269"/>
                    <a:pt x="1019" y="1246"/>
                  </a:cubicBezTo>
                  <a:cubicBezTo>
                    <a:pt x="1040" y="1236"/>
                    <a:pt x="1067" y="1229"/>
                    <a:pt x="1088" y="1222"/>
                  </a:cubicBezTo>
                  <a:cubicBezTo>
                    <a:pt x="1209" y="1179"/>
                    <a:pt x="1402" y="1081"/>
                    <a:pt x="1517" y="1067"/>
                  </a:cubicBezTo>
                  <a:cubicBezTo>
                    <a:pt x="1653" y="1050"/>
                    <a:pt x="1887" y="1045"/>
                    <a:pt x="2002" y="1127"/>
                  </a:cubicBezTo>
                  <a:cubicBezTo>
                    <a:pt x="2130" y="1220"/>
                    <a:pt x="2068" y="1347"/>
                    <a:pt x="2022" y="1529"/>
                  </a:cubicBezTo>
                  <a:cubicBezTo>
                    <a:pt x="2015" y="1556"/>
                    <a:pt x="2011" y="1575"/>
                    <a:pt x="2003" y="1595"/>
                  </a:cubicBezTo>
                  <a:cubicBezTo>
                    <a:pt x="1991" y="1626"/>
                    <a:pt x="1985" y="1625"/>
                    <a:pt x="1975" y="1651"/>
                  </a:cubicBezTo>
                  <a:cubicBezTo>
                    <a:pt x="1964" y="1681"/>
                    <a:pt x="1962" y="1716"/>
                    <a:pt x="1934" y="1788"/>
                  </a:cubicBezTo>
                  <a:cubicBezTo>
                    <a:pt x="1898" y="1880"/>
                    <a:pt x="1725" y="2178"/>
                    <a:pt x="1638" y="2178"/>
                  </a:cubicBezTo>
                  <a:cubicBezTo>
                    <a:pt x="1506" y="2178"/>
                    <a:pt x="1485" y="2185"/>
                    <a:pt x="1417" y="2084"/>
                  </a:cubicBezTo>
                  <a:cubicBezTo>
                    <a:pt x="1527" y="2011"/>
                    <a:pt x="1551" y="1867"/>
                    <a:pt x="1392" y="1830"/>
                  </a:cubicBezTo>
                  <a:cubicBezTo>
                    <a:pt x="1414" y="1735"/>
                    <a:pt x="1468" y="1850"/>
                    <a:pt x="1468" y="1678"/>
                  </a:cubicBezTo>
                  <a:cubicBezTo>
                    <a:pt x="1468" y="1651"/>
                    <a:pt x="1408" y="1618"/>
                    <a:pt x="1392" y="1551"/>
                  </a:cubicBezTo>
                  <a:cubicBezTo>
                    <a:pt x="1465" y="1502"/>
                    <a:pt x="1467" y="1491"/>
                    <a:pt x="1556" y="1444"/>
                  </a:cubicBezTo>
                  <a:cubicBezTo>
                    <a:pt x="1666" y="1385"/>
                    <a:pt x="1571" y="1315"/>
                    <a:pt x="1534" y="1282"/>
                  </a:cubicBezTo>
                  <a:cubicBezTo>
                    <a:pt x="1448" y="1206"/>
                    <a:pt x="1434" y="1221"/>
                    <a:pt x="1299" y="1221"/>
                  </a:cubicBezTo>
                  <a:cubicBezTo>
                    <a:pt x="1270" y="1221"/>
                    <a:pt x="1236" y="1276"/>
                    <a:pt x="1211" y="1293"/>
                  </a:cubicBezTo>
                  <a:cubicBezTo>
                    <a:pt x="1158" y="1330"/>
                    <a:pt x="1104" y="1349"/>
                    <a:pt x="1011" y="1416"/>
                  </a:cubicBezTo>
                  <a:cubicBezTo>
                    <a:pt x="978" y="1439"/>
                    <a:pt x="944" y="1462"/>
                    <a:pt x="893" y="1466"/>
                  </a:cubicBezTo>
                  <a:close/>
                  <a:moveTo>
                    <a:pt x="1502" y="78"/>
                  </a:moveTo>
                  <a:cubicBezTo>
                    <a:pt x="1502" y="179"/>
                    <a:pt x="1543" y="206"/>
                    <a:pt x="1488" y="301"/>
                  </a:cubicBezTo>
                  <a:cubicBezTo>
                    <a:pt x="1474" y="325"/>
                    <a:pt x="1462" y="338"/>
                    <a:pt x="1439" y="354"/>
                  </a:cubicBezTo>
                  <a:cubicBezTo>
                    <a:pt x="1395" y="384"/>
                    <a:pt x="1363" y="418"/>
                    <a:pt x="1307" y="391"/>
                  </a:cubicBezTo>
                  <a:cubicBezTo>
                    <a:pt x="1327" y="306"/>
                    <a:pt x="1350" y="200"/>
                    <a:pt x="1350" y="112"/>
                  </a:cubicBezTo>
                  <a:cubicBezTo>
                    <a:pt x="1350" y="14"/>
                    <a:pt x="1261" y="17"/>
                    <a:pt x="1198" y="53"/>
                  </a:cubicBezTo>
                  <a:lnTo>
                    <a:pt x="1187" y="59"/>
                  </a:lnTo>
                  <a:cubicBezTo>
                    <a:pt x="1173" y="69"/>
                    <a:pt x="1180" y="62"/>
                    <a:pt x="1169" y="75"/>
                  </a:cubicBezTo>
                  <a:cubicBezTo>
                    <a:pt x="1162" y="85"/>
                    <a:pt x="1164" y="85"/>
                    <a:pt x="1157" y="97"/>
                  </a:cubicBezTo>
                  <a:lnTo>
                    <a:pt x="989" y="420"/>
                  </a:lnTo>
                  <a:cubicBezTo>
                    <a:pt x="932" y="571"/>
                    <a:pt x="876" y="450"/>
                    <a:pt x="698" y="450"/>
                  </a:cubicBezTo>
                  <a:cubicBezTo>
                    <a:pt x="577" y="450"/>
                    <a:pt x="571" y="457"/>
                    <a:pt x="571" y="603"/>
                  </a:cubicBezTo>
                  <a:cubicBezTo>
                    <a:pt x="571" y="613"/>
                    <a:pt x="618" y="689"/>
                    <a:pt x="627" y="707"/>
                  </a:cubicBezTo>
                  <a:cubicBezTo>
                    <a:pt x="647" y="743"/>
                    <a:pt x="668" y="772"/>
                    <a:pt x="696" y="800"/>
                  </a:cubicBezTo>
                  <a:cubicBezTo>
                    <a:pt x="749" y="853"/>
                    <a:pt x="825" y="898"/>
                    <a:pt x="901" y="916"/>
                  </a:cubicBezTo>
                  <a:lnTo>
                    <a:pt x="901" y="1043"/>
                  </a:lnTo>
                  <a:cubicBezTo>
                    <a:pt x="825" y="1083"/>
                    <a:pt x="633" y="1238"/>
                    <a:pt x="571" y="1238"/>
                  </a:cubicBezTo>
                  <a:cubicBezTo>
                    <a:pt x="497" y="1238"/>
                    <a:pt x="453" y="1111"/>
                    <a:pt x="359" y="1111"/>
                  </a:cubicBezTo>
                  <a:cubicBezTo>
                    <a:pt x="257" y="1111"/>
                    <a:pt x="166" y="1245"/>
                    <a:pt x="115" y="1307"/>
                  </a:cubicBezTo>
                  <a:cubicBezTo>
                    <a:pt x="90" y="1338"/>
                    <a:pt x="95" y="1346"/>
                    <a:pt x="80" y="1381"/>
                  </a:cubicBezTo>
                  <a:cubicBezTo>
                    <a:pt x="35" y="1484"/>
                    <a:pt x="49" y="1554"/>
                    <a:pt x="25" y="1658"/>
                  </a:cubicBezTo>
                  <a:cubicBezTo>
                    <a:pt x="3" y="1755"/>
                    <a:pt x="0" y="1733"/>
                    <a:pt x="26" y="1834"/>
                  </a:cubicBezTo>
                  <a:cubicBezTo>
                    <a:pt x="49" y="1925"/>
                    <a:pt x="47" y="1918"/>
                    <a:pt x="89" y="1991"/>
                  </a:cubicBezTo>
                  <a:cubicBezTo>
                    <a:pt x="124" y="2053"/>
                    <a:pt x="229" y="2203"/>
                    <a:pt x="317" y="2203"/>
                  </a:cubicBezTo>
                  <a:cubicBezTo>
                    <a:pt x="436" y="2203"/>
                    <a:pt x="477" y="2208"/>
                    <a:pt x="507" y="2088"/>
                  </a:cubicBezTo>
                  <a:cubicBezTo>
                    <a:pt x="526" y="2011"/>
                    <a:pt x="545" y="1926"/>
                    <a:pt x="545" y="1839"/>
                  </a:cubicBezTo>
                  <a:cubicBezTo>
                    <a:pt x="545" y="1720"/>
                    <a:pt x="477" y="1710"/>
                    <a:pt x="551" y="1599"/>
                  </a:cubicBezTo>
                  <a:lnTo>
                    <a:pt x="684" y="1452"/>
                  </a:lnTo>
                  <a:cubicBezTo>
                    <a:pt x="784" y="1375"/>
                    <a:pt x="689" y="1568"/>
                    <a:pt x="689" y="1653"/>
                  </a:cubicBezTo>
                  <a:cubicBezTo>
                    <a:pt x="689" y="1702"/>
                    <a:pt x="727" y="1706"/>
                    <a:pt x="740" y="1754"/>
                  </a:cubicBezTo>
                  <a:lnTo>
                    <a:pt x="850" y="1754"/>
                  </a:lnTo>
                  <a:cubicBezTo>
                    <a:pt x="880" y="1709"/>
                    <a:pt x="883" y="1692"/>
                    <a:pt x="930" y="1656"/>
                  </a:cubicBezTo>
                  <a:cubicBezTo>
                    <a:pt x="1000" y="1602"/>
                    <a:pt x="1081" y="1572"/>
                    <a:pt x="1150" y="1521"/>
                  </a:cubicBezTo>
                  <a:cubicBezTo>
                    <a:pt x="1181" y="1498"/>
                    <a:pt x="1226" y="1467"/>
                    <a:pt x="1265" y="1458"/>
                  </a:cubicBezTo>
                  <a:cubicBezTo>
                    <a:pt x="1214" y="1554"/>
                    <a:pt x="1214" y="1572"/>
                    <a:pt x="1122" y="1628"/>
                  </a:cubicBezTo>
                  <a:lnTo>
                    <a:pt x="1049" y="1665"/>
                  </a:lnTo>
                  <a:cubicBezTo>
                    <a:pt x="1027" y="1678"/>
                    <a:pt x="1014" y="1691"/>
                    <a:pt x="988" y="1706"/>
                  </a:cubicBezTo>
                  <a:cubicBezTo>
                    <a:pt x="962" y="1722"/>
                    <a:pt x="943" y="1732"/>
                    <a:pt x="918" y="1746"/>
                  </a:cubicBezTo>
                  <a:cubicBezTo>
                    <a:pt x="744" y="1848"/>
                    <a:pt x="769" y="1780"/>
                    <a:pt x="658" y="1798"/>
                  </a:cubicBezTo>
                  <a:cubicBezTo>
                    <a:pt x="583" y="1810"/>
                    <a:pt x="579" y="1836"/>
                    <a:pt x="579" y="1898"/>
                  </a:cubicBezTo>
                  <a:cubicBezTo>
                    <a:pt x="579" y="1928"/>
                    <a:pt x="671" y="1995"/>
                    <a:pt x="692" y="2023"/>
                  </a:cubicBezTo>
                  <a:cubicBezTo>
                    <a:pt x="718" y="2059"/>
                    <a:pt x="664" y="2123"/>
                    <a:pt x="664" y="2237"/>
                  </a:cubicBezTo>
                  <a:cubicBezTo>
                    <a:pt x="664" y="2262"/>
                    <a:pt x="739" y="2337"/>
                    <a:pt x="762" y="2350"/>
                  </a:cubicBezTo>
                  <a:cubicBezTo>
                    <a:pt x="795" y="2368"/>
                    <a:pt x="812" y="2364"/>
                    <a:pt x="848" y="2374"/>
                  </a:cubicBezTo>
                  <a:cubicBezTo>
                    <a:pt x="895" y="2387"/>
                    <a:pt x="877" y="2404"/>
                    <a:pt x="918" y="2415"/>
                  </a:cubicBezTo>
                  <a:cubicBezTo>
                    <a:pt x="918" y="2482"/>
                    <a:pt x="893" y="2510"/>
                    <a:pt x="893" y="2677"/>
                  </a:cubicBezTo>
                  <a:cubicBezTo>
                    <a:pt x="893" y="2707"/>
                    <a:pt x="963" y="2775"/>
                    <a:pt x="1103" y="2684"/>
                  </a:cubicBezTo>
                  <a:cubicBezTo>
                    <a:pt x="1126" y="2669"/>
                    <a:pt x="1171" y="2629"/>
                    <a:pt x="1183" y="2604"/>
                  </a:cubicBezTo>
                  <a:cubicBezTo>
                    <a:pt x="1212" y="2540"/>
                    <a:pt x="1174" y="2425"/>
                    <a:pt x="1207" y="2339"/>
                  </a:cubicBezTo>
                  <a:cubicBezTo>
                    <a:pt x="1276" y="2153"/>
                    <a:pt x="1454" y="2482"/>
                    <a:pt x="1612" y="2482"/>
                  </a:cubicBezTo>
                  <a:cubicBezTo>
                    <a:pt x="1720" y="2482"/>
                    <a:pt x="1833" y="2340"/>
                    <a:pt x="1877" y="2265"/>
                  </a:cubicBezTo>
                  <a:cubicBezTo>
                    <a:pt x="1929" y="2179"/>
                    <a:pt x="2023" y="1992"/>
                    <a:pt x="2056" y="1894"/>
                  </a:cubicBezTo>
                  <a:cubicBezTo>
                    <a:pt x="2086" y="1807"/>
                    <a:pt x="2115" y="1781"/>
                    <a:pt x="2149" y="1630"/>
                  </a:cubicBezTo>
                  <a:lnTo>
                    <a:pt x="2175" y="1529"/>
                  </a:lnTo>
                  <a:cubicBezTo>
                    <a:pt x="2179" y="1510"/>
                    <a:pt x="2184" y="1501"/>
                    <a:pt x="2189" y="1484"/>
                  </a:cubicBezTo>
                  <a:cubicBezTo>
                    <a:pt x="2208" y="1426"/>
                    <a:pt x="2202" y="1341"/>
                    <a:pt x="2227" y="1277"/>
                  </a:cubicBezTo>
                  <a:cubicBezTo>
                    <a:pt x="2260" y="1189"/>
                    <a:pt x="2302" y="1157"/>
                    <a:pt x="2199" y="1058"/>
                  </a:cubicBezTo>
                  <a:cubicBezTo>
                    <a:pt x="2177" y="1036"/>
                    <a:pt x="2048" y="950"/>
                    <a:pt x="2024" y="945"/>
                  </a:cubicBezTo>
                  <a:cubicBezTo>
                    <a:pt x="1993" y="938"/>
                    <a:pt x="1965" y="939"/>
                    <a:pt x="1934" y="932"/>
                  </a:cubicBezTo>
                  <a:cubicBezTo>
                    <a:pt x="1873" y="919"/>
                    <a:pt x="1805" y="899"/>
                    <a:pt x="1731" y="899"/>
                  </a:cubicBezTo>
                  <a:cubicBezTo>
                    <a:pt x="1626" y="899"/>
                    <a:pt x="1547" y="941"/>
                    <a:pt x="1358" y="941"/>
                  </a:cubicBezTo>
                  <a:cubicBezTo>
                    <a:pt x="1316" y="941"/>
                    <a:pt x="1320" y="934"/>
                    <a:pt x="1282" y="933"/>
                  </a:cubicBezTo>
                  <a:cubicBezTo>
                    <a:pt x="1282" y="859"/>
                    <a:pt x="1262" y="813"/>
                    <a:pt x="1351" y="757"/>
                  </a:cubicBezTo>
                  <a:lnTo>
                    <a:pt x="1553" y="636"/>
                  </a:lnTo>
                  <a:cubicBezTo>
                    <a:pt x="1593" y="610"/>
                    <a:pt x="1589" y="605"/>
                    <a:pt x="1637" y="586"/>
                  </a:cubicBezTo>
                  <a:cubicBezTo>
                    <a:pt x="1650" y="580"/>
                    <a:pt x="1668" y="571"/>
                    <a:pt x="1683" y="563"/>
                  </a:cubicBezTo>
                  <a:cubicBezTo>
                    <a:pt x="1786" y="506"/>
                    <a:pt x="1790" y="441"/>
                    <a:pt x="1790" y="332"/>
                  </a:cubicBezTo>
                  <a:cubicBezTo>
                    <a:pt x="1790" y="213"/>
                    <a:pt x="1724" y="96"/>
                    <a:pt x="1633" y="40"/>
                  </a:cubicBezTo>
                  <a:lnTo>
                    <a:pt x="1617" y="30"/>
                  </a:lnTo>
                  <a:cubicBezTo>
                    <a:pt x="1567" y="0"/>
                    <a:pt x="1502" y="18"/>
                    <a:pt x="150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3C0611B7-1229-42BC-8D22-C2C90F67ED90}"/>
                </a:ext>
              </a:extLst>
            </p:cNvPr>
            <p:cNvGrpSpPr/>
            <p:nvPr/>
          </p:nvGrpSpPr>
          <p:grpSpPr>
            <a:xfrm>
              <a:off x="7683654" y="5211762"/>
              <a:ext cx="777721" cy="795133"/>
              <a:chOff x="8128154" y="5211762"/>
              <a:chExt cx="777721" cy="795133"/>
            </a:xfrm>
            <a:grpFill/>
          </p:grpSpPr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A18D5FC-6599-4C8A-A773-EB6BDB766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154" y="5211762"/>
                <a:ext cx="777721" cy="644232"/>
              </a:xfrm>
              <a:custGeom>
                <a:avLst/>
                <a:gdLst>
                  <a:gd name="T0" fmla="*/ 1651 w 2752"/>
                  <a:gd name="T1" fmla="*/ 1193 h 2259"/>
                  <a:gd name="T2" fmla="*/ 1795 w 2752"/>
                  <a:gd name="T3" fmla="*/ 939 h 2259"/>
                  <a:gd name="T4" fmla="*/ 1758 w 2752"/>
                  <a:gd name="T5" fmla="*/ 1045 h 2259"/>
                  <a:gd name="T6" fmla="*/ 1728 w 2752"/>
                  <a:gd name="T7" fmla="*/ 1184 h 2259"/>
                  <a:gd name="T8" fmla="*/ 2752 w 2752"/>
                  <a:gd name="T9" fmla="*/ 1370 h 2259"/>
                  <a:gd name="T10" fmla="*/ 2252 w 2752"/>
                  <a:gd name="T11" fmla="*/ 1498 h 2259"/>
                  <a:gd name="T12" fmla="*/ 1965 w 2752"/>
                  <a:gd name="T13" fmla="*/ 1396 h 2259"/>
                  <a:gd name="T14" fmla="*/ 2405 w 2752"/>
                  <a:gd name="T15" fmla="*/ 1303 h 2259"/>
                  <a:gd name="T16" fmla="*/ 1880 w 2752"/>
                  <a:gd name="T17" fmla="*/ 1286 h 2259"/>
                  <a:gd name="T18" fmla="*/ 1753 w 2752"/>
                  <a:gd name="T19" fmla="*/ 1430 h 2259"/>
                  <a:gd name="T20" fmla="*/ 1448 w 2752"/>
                  <a:gd name="T21" fmla="*/ 1429 h 2259"/>
                  <a:gd name="T22" fmla="*/ 1169 w 2752"/>
                  <a:gd name="T23" fmla="*/ 1480 h 2259"/>
                  <a:gd name="T24" fmla="*/ 911 w 2752"/>
                  <a:gd name="T25" fmla="*/ 1646 h 2259"/>
                  <a:gd name="T26" fmla="*/ 780 w 2752"/>
                  <a:gd name="T27" fmla="*/ 1726 h 2259"/>
                  <a:gd name="T28" fmla="*/ 518 w 2752"/>
                  <a:gd name="T29" fmla="*/ 1998 h 2259"/>
                  <a:gd name="T30" fmla="*/ 263 w 2752"/>
                  <a:gd name="T31" fmla="*/ 2259 h 2259"/>
                  <a:gd name="T32" fmla="*/ 0 w 2752"/>
                  <a:gd name="T33" fmla="*/ 2031 h 2259"/>
                  <a:gd name="T34" fmla="*/ 81 w 2752"/>
                  <a:gd name="T35" fmla="*/ 1781 h 2259"/>
                  <a:gd name="T36" fmla="*/ 314 w 2752"/>
                  <a:gd name="T37" fmla="*/ 1599 h 2259"/>
                  <a:gd name="T38" fmla="*/ 544 w 2752"/>
                  <a:gd name="T39" fmla="*/ 1685 h 2259"/>
                  <a:gd name="T40" fmla="*/ 763 w 2752"/>
                  <a:gd name="T41" fmla="*/ 1548 h 2259"/>
                  <a:gd name="T42" fmla="*/ 931 w 2752"/>
                  <a:gd name="T43" fmla="*/ 1480 h 2259"/>
                  <a:gd name="T44" fmla="*/ 1135 w 2752"/>
                  <a:gd name="T45" fmla="*/ 1447 h 2259"/>
                  <a:gd name="T46" fmla="*/ 1262 w 2752"/>
                  <a:gd name="T47" fmla="*/ 1396 h 2259"/>
                  <a:gd name="T48" fmla="*/ 1381 w 2752"/>
                  <a:gd name="T49" fmla="*/ 1345 h 2259"/>
                  <a:gd name="T50" fmla="*/ 1482 w 2752"/>
                  <a:gd name="T51" fmla="*/ 1133 h 2259"/>
                  <a:gd name="T52" fmla="*/ 1423 w 2752"/>
                  <a:gd name="T53" fmla="*/ 1226 h 2259"/>
                  <a:gd name="T54" fmla="*/ 1326 w 2752"/>
                  <a:gd name="T55" fmla="*/ 1151 h 2259"/>
                  <a:gd name="T56" fmla="*/ 1351 w 2752"/>
                  <a:gd name="T57" fmla="*/ 866 h 2259"/>
                  <a:gd name="T58" fmla="*/ 1541 w 2752"/>
                  <a:gd name="T59" fmla="*/ 845 h 2259"/>
                  <a:gd name="T60" fmla="*/ 1635 w 2752"/>
                  <a:gd name="T61" fmla="*/ 727 h 2259"/>
                  <a:gd name="T62" fmla="*/ 1582 w 2752"/>
                  <a:gd name="T63" fmla="*/ 538 h 2259"/>
                  <a:gd name="T64" fmla="*/ 1406 w 2752"/>
                  <a:gd name="T65" fmla="*/ 685 h 2259"/>
                  <a:gd name="T66" fmla="*/ 1262 w 2752"/>
                  <a:gd name="T67" fmla="*/ 1134 h 2259"/>
                  <a:gd name="T68" fmla="*/ 1177 w 2752"/>
                  <a:gd name="T69" fmla="*/ 1311 h 2259"/>
                  <a:gd name="T70" fmla="*/ 1135 w 2752"/>
                  <a:gd name="T71" fmla="*/ 1133 h 2259"/>
                  <a:gd name="T72" fmla="*/ 1008 w 2752"/>
                  <a:gd name="T73" fmla="*/ 1387 h 2259"/>
                  <a:gd name="T74" fmla="*/ 788 w 2752"/>
                  <a:gd name="T75" fmla="*/ 1218 h 2259"/>
                  <a:gd name="T76" fmla="*/ 915 w 2752"/>
                  <a:gd name="T77" fmla="*/ 888 h 2259"/>
                  <a:gd name="T78" fmla="*/ 1101 w 2752"/>
                  <a:gd name="T79" fmla="*/ 659 h 2259"/>
                  <a:gd name="T80" fmla="*/ 1067 w 2752"/>
                  <a:gd name="T81" fmla="*/ 337 h 2259"/>
                  <a:gd name="T82" fmla="*/ 1389 w 2752"/>
                  <a:gd name="T83" fmla="*/ 617 h 2259"/>
                  <a:gd name="T84" fmla="*/ 1618 w 2752"/>
                  <a:gd name="T85" fmla="*/ 337 h 2259"/>
                  <a:gd name="T86" fmla="*/ 1767 w 2752"/>
                  <a:gd name="T87" fmla="*/ 21 h 2259"/>
                  <a:gd name="T88" fmla="*/ 1814 w 2752"/>
                  <a:gd name="T89" fmla="*/ 331 h 2259"/>
                  <a:gd name="T90" fmla="*/ 1849 w 2752"/>
                  <a:gd name="T91" fmla="*/ 552 h 2259"/>
                  <a:gd name="T92" fmla="*/ 1990 w 2752"/>
                  <a:gd name="T93" fmla="*/ 329 h 2259"/>
                  <a:gd name="T94" fmla="*/ 2192 w 2752"/>
                  <a:gd name="T95" fmla="*/ 211 h 2259"/>
                  <a:gd name="T96" fmla="*/ 2021 w 2752"/>
                  <a:gd name="T97" fmla="*/ 783 h 2259"/>
                  <a:gd name="T98" fmla="*/ 1922 w 2752"/>
                  <a:gd name="T99" fmla="*/ 1057 h 2259"/>
                  <a:gd name="T100" fmla="*/ 2372 w 2752"/>
                  <a:gd name="T101" fmla="*/ 1115 h 2259"/>
                  <a:gd name="T102" fmla="*/ 2491 w 2752"/>
                  <a:gd name="T103" fmla="*/ 1152 h 2259"/>
                  <a:gd name="T104" fmla="*/ 2615 w 2752"/>
                  <a:gd name="T105" fmla="*/ 1178 h 2259"/>
                  <a:gd name="T106" fmla="*/ 2752 w 2752"/>
                  <a:gd name="T107" fmla="*/ 1349 h 2259"/>
                  <a:gd name="T108" fmla="*/ 1592 w 2752"/>
                  <a:gd name="T109" fmla="*/ 1049 h 2259"/>
                  <a:gd name="T110" fmla="*/ 1540 w 2752"/>
                  <a:gd name="T111" fmla="*/ 954 h 2259"/>
                  <a:gd name="T112" fmla="*/ 1609 w 2752"/>
                  <a:gd name="T113" fmla="*/ 922 h 2259"/>
                  <a:gd name="T114" fmla="*/ 1863 w 2752"/>
                  <a:gd name="T115" fmla="*/ 820 h 2259"/>
                  <a:gd name="T116" fmla="*/ 1838 w 2752"/>
                  <a:gd name="T117" fmla="*/ 693 h 2259"/>
                  <a:gd name="T118" fmla="*/ 1863 w 2752"/>
                  <a:gd name="T119" fmla="*/ 820 h 2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52" h="2259">
                    <a:moveTo>
                      <a:pt x="1728" y="1184"/>
                    </a:moveTo>
                    <a:cubicBezTo>
                      <a:pt x="1690" y="1184"/>
                      <a:pt x="1678" y="1180"/>
                      <a:pt x="1651" y="1193"/>
                    </a:cubicBezTo>
                    <a:cubicBezTo>
                      <a:pt x="1651" y="1141"/>
                      <a:pt x="1646" y="1151"/>
                      <a:pt x="1674" y="1122"/>
                    </a:cubicBezTo>
                    <a:cubicBezTo>
                      <a:pt x="1794" y="1002"/>
                      <a:pt x="1745" y="952"/>
                      <a:pt x="1795" y="939"/>
                    </a:cubicBezTo>
                    <a:cubicBezTo>
                      <a:pt x="1796" y="972"/>
                      <a:pt x="1809" y="981"/>
                      <a:pt x="1799" y="1002"/>
                    </a:cubicBezTo>
                    <a:cubicBezTo>
                      <a:pt x="1788" y="1025"/>
                      <a:pt x="1773" y="1009"/>
                      <a:pt x="1758" y="1045"/>
                    </a:cubicBezTo>
                    <a:cubicBezTo>
                      <a:pt x="1747" y="1073"/>
                      <a:pt x="1756" y="1095"/>
                      <a:pt x="1753" y="1125"/>
                    </a:cubicBezTo>
                    <a:cubicBezTo>
                      <a:pt x="1748" y="1177"/>
                      <a:pt x="1740" y="1139"/>
                      <a:pt x="1728" y="1184"/>
                    </a:cubicBezTo>
                    <a:close/>
                    <a:moveTo>
                      <a:pt x="2752" y="1349"/>
                    </a:moveTo>
                    <a:lnTo>
                      <a:pt x="2752" y="1370"/>
                    </a:lnTo>
                    <a:cubicBezTo>
                      <a:pt x="2749" y="1398"/>
                      <a:pt x="2729" y="1424"/>
                      <a:pt x="2686" y="1448"/>
                    </a:cubicBezTo>
                    <a:cubicBezTo>
                      <a:pt x="2529" y="1535"/>
                      <a:pt x="2421" y="1512"/>
                      <a:pt x="2252" y="1498"/>
                    </a:cubicBezTo>
                    <a:cubicBezTo>
                      <a:pt x="2153" y="1489"/>
                      <a:pt x="2076" y="1534"/>
                      <a:pt x="1965" y="1480"/>
                    </a:cubicBezTo>
                    <a:lnTo>
                      <a:pt x="1965" y="1396"/>
                    </a:lnTo>
                    <a:cubicBezTo>
                      <a:pt x="2044" y="1389"/>
                      <a:pt x="2121" y="1370"/>
                      <a:pt x="2210" y="1370"/>
                    </a:cubicBezTo>
                    <a:cubicBezTo>
                      <a:pt x="2286" y="1371"/>
                      <a:pt x="2369" y="1371"/>
                      <a:pt x="2405" y="1303"/>
                    </a:cubicBezTo>
                    <a:cubicBezTo>
                      <a:pt x="2343" y="1210"/>
                      <a:pt x="2133" y="1231"/>
                      <a:pt x="2029" y="1248"/>
                    </a:cubicBezTo>
                    <a:cubicBezTo>
                      <a:pt x="1977" y="1256"/>
                      <a:pt x="1916" y="1283"/>
                      <a:pt x="1880" y="1286"/>
                    </a:cubicBezTo>
                    <a:cubicBezTo>
                      <a:pt x="1874" y="1364"/>
                      <a:pt x="1860" y="1372"/>
                      <a:pt x="1829" y="1430"/>
                    </a:cubicBezTo>
                    <a:lnTo>
                      <a:pt x="1753" y="1430"/>
                    </a:lnTo>
                    <a:cubicBezTo>
                      <a:pt x="1740" y="1380"/>
                      <a:pt x="1634" y="1350"/>
                      <a:pt x="1561" y="1398"/>
                    </a:cubicBezTo>
                    <a:cubicBezTo>
                      <a:pt x="1532" y="1417"/>
                      <a:pt x="1512" y="1410"/>
                      <a:pt x="1448" y="1429"/>
                    </a:cubicBezTo>
                    <a:cubicBezTo>
                      <a:pt x="1402" y="1442"/>
                      <a:pt x="1359" y="1438"/>
                      <a:pt x="1313" y="1438"/>
                    </a:cubicBezTo>
                    <a:cubicBezTo>
                      <a:pt x="1298" y="1495"/>
                      <a:pt x="1239" y="1480"/>
                      <a:pt x="1169" y="1480"/>
                    </a:cubicBezTo>
                    <a:cubicBezTo>
                      <a:pt x="1150" y="1562"/>
                      <a:pt x="1109" y="1526"/>
                      <a:pt x="1042" y="1565"/>
                    </a:cubicBezTo>
                    <a:cubicBezTo>
                      <a:pt x="998" y="1591"/>
                      <a:pt x="957" y="1618"/>
                      <a:pt x="911" y="1646"/>
                    </a:cubicBezTo>
                    <a:cubicBezTo>
                      <a:pt x="885" y="1662"/>
                      <a:pt x="869" y="1671"/>
                      <a:pt x="842" y="1687"/>
                    </a:cubicBezTo>
                    <a:cubicBezTo>
                      <a:pt x="817" y="1703"/>
                      <a:pt x="805" y="1713"/>
                      <a:pt x="780" y="1726"/>
                    </a:cubicBezTo>
                    <a:cubicBezTo>
                      <a:pt x="727" y="1753"/>
                      <a:pt x="696" y="1770"/>
                      <a:pt x="648" y="1807"/>
                    </a:cubicBezTo>
                    <a:cubicBezTo>
                      <a:pt x="586" y="1854"/>
                      <a:pt x="564" y="1937"/>
                      <a:pt x="518" y="1998"/>
                    </a:cubicBezTo>
                    <a:cubicBezTo>
                      <a:pt x="463" y="2072"/>
                      <a:pt x="490" y="2060"/>
                      <a:pt x="464" y="2105"/>
                    </a:cubicBezTo>
                    <a:cubicBezTo>
                      <a:pt x="418" y="2185"/>
                      <a:pt x="374" y="2259"/>
                      <a:pt x="263" y="2259"/>
                    </a:cubicBezTo>
                    <a:cubicBezTo>
                      <a:pt x="171" y="2259"/>
                      <a:pt x="130" y="2237"/>
                      <a:pt x="90" y="2170"/>
                    </a:cubicBezTo>
                    <a:cubicBezTo>
                      <a:pt x="66" y="2129"/>
                      <a:pt x="0" y="2071"/>
                      <a:pt x="0" y="2031"/>
                    </a:cubicBezTo>
                    <a:cubicBezTo>
                      <a:pt x="0" y="1981"/>
                      <a:pt x="7" y="1918"/>
                      <a:pt x="23" y="1876"/>
                    </a:cubicBezTo>
                    <a:cubicBezTo>
                      <a:pt x="37" y="1839"/>
                      <a:pt x="61" y="1811"/>
                      <a:pt x="81" y="1781"/>
                    </a:cubicBezTo>
                    <a:lnTo>
                      <a:pt x="195" y="1599"/>
                    </a:lnTo>
                    <a:lnTo>
                      <a:pt x="314" y="1599"/>
                    </a:lnTo>
                    <a:cubicBezTo>
                      <a:pt x="320" y="1622"/>
                      <a:pt x="344" y="1660"/>
                      <a:pt x="359" y="1680"/>
                    </a:cubicBezTo>
                    <a:cubicBezTo>
                      <a:pt x="404" y="1740"/>
                      <a:pt x="493" y="1742"/>
                      <a:pt x="544" y="1685"/>
                    </a:cubicBezTo>
                    <a:cubicBezTo>
                      <a:pt x="568" y="1658"/>
                      <a:pt x="563" y="1644"/>
                      <a:pt x="607" y="1629"/>
                    </a:cubicBezTo>
                    <a:cubicBezTo>
                      <a:pt x="666" y="1610"/>
                      <a:pt x="710" y="1576"/>
                      <a:pt x="763" y="1548"/>
                    </a:cubicBezTo>
                    <a:cubicBezTo>
                      <a:pt x="795" y="1531"/>
                      <a:pt x="820" y="1536"/>
                      <a:pt x="853" y="1520"/>
                    </a:cubicBezTo>
                    <a:cubicBezTo>
                      <a:pt x="886" y="1505"/>
                      <a:pt x="890" y="1491"/>
                      <a:pt x="931" y="1480"/>
                    </a:cubicBezTo>
                    <a:cubicBezTo>
                      <a:pt x="951" y="1474"/>
                      <a:pt x="958" y="1475"/>
                      <a:pt x="983" y="1472"/>
                    </a:cubicBezTo>
                    <a:cubicBezTo>
                      <a:pt x="1057" y="1464"/>
                      <a:pt x="1021" y="1447"/>
                      <a:pt x="1135" y="1447"/>
                    </a:cubicBezTo>
                    <a:cubicBezTo>
                      <a:pt x="1137" y="1418"/>
                      <a:pt x="1141" y="1416"/>
                      <a:pt x="1152" y="1396"/>
                    </a:cubicBezTo>
                    <a:lnTo>
                      <a:pt x="1262" y="1396"/>
                    </a:lnTo>
                    <a:cubicBezTo>
                      <a:pt x="1264" y="1367"/>
                      <a:pt x="1268" y="1365"/>
                      <a:pt x="1279" y="1345"/>
                    </a:cubicBezTo>
                    <a:lnTo>
                      <a:pt x="1381" y="1345"/>
                    </a:lnTo>
                    <a:cubicBezTo>
                      <a:pt x="1414" y="1282"/>
                      <a:pt x="1429" y="1260"/>
                      <a:pt x="1524" y="1260"/>
                    </a:cubicBezTo>
                    <a:cubicBezTo>
                      <a:pt x="1498" y="1210"/>
                      <a:pt x="1496" y="1195"/>
                      <a:pt x="1482" y="1133"/>
                    </a:cubicBezTo>
                    <a:lnTo>
                      <a:pt x="1423" y="1133"/>
                    </a:lnTo>
                    <a:lnTo>
                      <a:pt x="1423" y="1226"/>
                    </a:lnTo>
                    <a:lnTo>
                      <a:pt x="1338" y="1226"/>
                    </a:lnTo>
                    <a:cubicBezTo>
                      <a:pt x="1336" y="1201"/>
                      <a:pt x="1324" y="1169"/>
                      <a:pt x="1326" y="1151"/>
                    </a:cubicBezTo>
                    <a:cubicBezTo>
                      <a:pt x="1333" y="1083"/>
                      <a:pt x="1345" y="1194"/>
                      <a:pt x="1346" y="913"/>
                    </a:cubicBezTo>
                    <a:cubicBezTo>
                      <a:pt x="1346" y="892"/>
                      <a:pt x="1345" y="885"/>
                      <a:pt x="1351" y="866"/>
                    </a:cubicBezTo>
                    <a:lnTo>
                      <a:pt x="1364" y="838"/>
                    </a:lnTo>
                    <a:cubicBezTo>
                      <a:pt x="1414" y="762"/>
                      <a:pt x="1489" y="841"/>
                      <a:pt x="1541" y="845"/>
                    </a:cubicBezTo>
                    <a:cubicBezTo>
                      <a:pt x="1543" y="795"/>
                      <a:pt x="1565" y="773"/>
                      <a:pt x="1575" y="727"/>
                    </a:cubicBezTo>
                    <a:lnTo>
                      <a:pt x="1635" y="727"/>
                    </a:lnTo>
                    <a:lnTo>
                      <a:pt x="1636" y="618"/>
                    </a:lnTo>
                    <a:cubicBezTo>
                      <a:pt x="1642" y="566"/>
                      <a:pt x="1666" y="484"/>
                      <a:pt x="1582" y="538"/>
                    </a:cubicBezTo>
                    <a:cubicBezTo>
                      <a:pt x="1512" y="584"/>
                      <a:pt x="1495" y="651"/>
                      <a:pt x="1406" y="651"/>
                    </a:cubicBezTo>
                    <a:lnTo>
                      <a:pt x="1406" y="685"/>
                    </a:lnTo>
                    <a:cubicBezTo>
                      <a:pt x="1406" y="754"/>
                      <a:pt x="1270" y="828"/>
                      <a:pt x="1262" y="939"/>
                    </a:cubicBezTo>
                    <a:cubicBezTo>
                      <a:pt x="1258" y="1000"/>
                      <a:pt x="1264" y="1071"/>
                      <a:pt x="1262" y="1134"/>
                    </a:cubicBezTo>
                    <a:cubicBezTo>
                      <a:pt x="1261" y="1186"/>
                      <a:pt x="1246" y="1261"/>
                      <a:pt x="1245" y="1311"/>
                    </a:cubicBezTo>
                    <a:lnTo>
                      <a:pt x="1177" y="1311"/>
                    </a:lnTo>
                    <a:cubicBezTo>
                      <a:pt x="1169" y="1274"/>
                      <a:pt x="1159" y="1265"/>
                      <a:pt x="1152" y="1227"/>
                    </a:cubicBezTo>
                    <a:cubicBezTo>
                      <a:pt x="1146" y="1194"/>
                      <a:pt x="1142" y="1164"/>
                      <a:pt x="1135" y="1133"/>
                    </a:cubicBezTo>
                    <a:cubicBezTo>
                      <a:pt x="1097" y="1154"/>
                      <a:pt x="1106" y="1143"/>
                      <a:pt x="1089" y="1189"/>
                    </a:cubicBezTo>
                    <a:cubicBezTo>
                      <a:pt x="1064" y="1254"/>
                      <a:pt x="1023" y="1321"/>
                      <a:pt x="1008" y="1387"/>
                    </a:cubicBezTo>
                    <a:cubicBezTo>
                      <a:pt x="946" y="1387"/>
                      <a:pt x="897" y="1393"/>
                      <a:pt x="857" y="1344"/>
                    </a:cubicBezTo>
                    <a:cubicBezTo>
                      <a:pt x="838" y="1321"/>
                      <a:pt x="788" y="1254"/>
                      <a:pt x="788" y="1218"/>
                    </a:cubicBezTo>
                    <a:cubicBezTo>
                      <a:pt x="788" y="1082"/>
                      <a:pt x="852" y="1144"/>
                      <a:pt x="863" y="1039"/>
                    </a:cubicBezTo>
                    <a:cubicBezTo>
                      <a:pt x="870" y="984"/>
                      <a:pt x="855" y="888"/>
                      <a:pt x="915" y="888"/>
                    </a:cubicBezTo>
                    <a:cubicBezTo>
                      <a:pt x="970" y="888"/>
                      <a:pt x="998" y="911"/>
                      <a:pt x="1042" y="922"/>
                    </a:cubicBezTo>
                    <a:cubicBezTo>
                      <a:pt x="1151" y="849"/>
                      <a:pt x="1110" y="799"/>
                      <a:pt x="1101" y="659"/>
                    </a:cubicBezTo>
                    <a:cubicBezTo>
                      <a:pt x="1098" y="606"/>
                      <a:pt x="1089" y="550"/>
                      <a:pt x="1084" y="498"/>
                    </a:cubicBezTo>
                    <a:cubicBezTo>
                      <a:pt x="1080" y="449"/>
                      <a:pt x="1068" y="383"/>
                      <a:pt x="1067" y="337"/>
                    </a:cubicBezTo>
                    <a:cubicBezTo>
                      <a:pt x="1105" y="317"/>
                      <a:pt x="1264" y="143"/>
                      <a:pt x="1313" y="430"/>
                    </a:cubicBezTo>
                    <a:cubicBezTo>
                      <a:pt x="1326" y="509"/>
                      <a:pt x="1307" y="615"/>
                      <a:pt x="1389" y="617"/>
                    </a:cubicBezTo>
                    <a:cubicBezTo>
                      <a:pt x="1394" y="555"/>
                      <a:pt x="1433" y="500"/>
                      <a:pt x="1499" y="498"/>
                    </a:cubicBezTo>
                    <a:cubicBezTo>
                      <a:pt x="1516" y="426"/>
                      <a:pt x="1540" y="356"/>
                      <a:pt x="1618" y="337"/>
                    </a:cubicBezTo>
                    <a:cubicBezTo>
                      <a:pt x="1618" y="193"/>
                      <a:pt x="1655" y="196"/>
                      <a:pt x="1722" y="111"/>
                    </a:cubicBezTo>
                    <a:cubicBezTo>
                      <a:pt x="1750" y="75"/>
                      <a:pt x="1714" y="35"/>
                      <a:pt x="1767" y="21"/>
                    </a:cubicBezTo>
                    <a:cubicBezTo>
                      <a:pt x="1843" y="0"/>
                      <a:pt x="1885" y="50"/>
                      <a:pt x="1948" y="83"/>
                    </a:cubicBezTo>
                    <a:cubicBezTo>
                      <a:pt x="1944" y="240"/>
                      <a:pt x="1908" y="245"/>
                      <a:pt x="1814" y="331"/>
                    </a:cubicBezTo>
                    <a:cubicBezTo>
                      <a:pt x="1697" y="439"/>
                      <a:pt x="1770" y="464"/>
                      <a:pt x="1770" y="617"/>
                    </a:cubicBezTo>
                    <a:lnTo>
                      <a:pt x="1849" y="552"/>
                    </a:lnTo>
                    <a:cubicBezTo>
                      <a:pt x="1878" y="516"/>
                      <a:pt x="1907" y="498"/>
                      <a:pt x="1956" y="498"/>
                    </a:cubicBezTo>
                    <a:cubicBezTo>
                      <a:pt x="1956" y="393"/>
                      <a:pt x="1944" y="418"/>
                      <a:pt x="1990" y="329"/>
                    </a:cubicBezTo>
                    <a:cubicBezTo>
                      <a:pt x="2025" y="262"/>
                      <a:pt x="2031" y="206"/>
                      <a:pt x="2123" y="190"/>
                    </a:cubicBezTo>
                    <a:cubicBezTo>
                      <a:pt x="2162" y="183"/>
                      <a:pt x="2171" y="190"/>
                      <a:pt x="2192" y="211"/>
                    </a:cubicBezTo>
                    <a:cubicBezTo>
                      <a:pt x="2251" y="271"/>
                      <a:pt x="2325" y="422"/>
                      <a:pt x="2216" y="479"/>
                    </a:cubicBezTo>
                    <a:cubicBezTo>
                      <a:pt x="1964" y="611"/>
                      <a:pt x="2076" y="697"/>
                      <a:pt x="2021" y="783"/>
                    </a:cubicBezTo>
                    <a:cubicBezTo>
                      <a:pt x="1988" y="835"/>
                      <a:pt x="1988" y="782"/>
                      <a:pt x="1981" y="870"/>
                    </a:cubicBezTo>
                    <a:cubicBezTo>
                      <a:pt x="1975" y="942"/>
                      <a:pt x="1922" y="981"/>
                      <a:pt x="1922" y="1057"/>
                    </a:cubicBezTo>
                    <a:cubicBezTo>
                      <a:pt x="1922" y="1133"/>
                      <a:pt x="2037" y="1099"/>
                      <a:pt x="2109" y="1099"/>
                    </a:cubicBezTo>
                    <a:cubicBezTo>
                      <a:pt x="2195" y="1099"/>
                      <a:pt x="2292" y="1102"/>
                      <a:pt x="2372" y="1115"/>
                    </a:cubicBezTo>
                    <a:cubicBezTo>
                      <a:pt x="2401" y="1120"/>
                      <a:pt x="2417" y="1121"/>
                      <a:pt x="2441" y="1131"/>
                    </a:cubicBezTo>
                    <a:cubicBezTo>
                      <a:pt x="2459" y="1138"/>
                      <a:pt x="2474" y="1150"/>
                      <a:pt x="2491" y="1152"/>
                    </a:cubicBezTo>
                    <a:cubicBezTo>
                      <a:pt x="2518" y="1156"/>
                      <a:pt x="2511" y="1144"/>
                      <a:pt x="2555" y="1161"/>
                    </a:cubicBezTo>
                    <a:cubicBezTo>
                      <a:pt x="2583" y="1171"/>
                      <a:pt x="2583" y="1170"/>
                      <a:pt x="2615" y="1178"/>
                    </a:cubicBezTo>
                    <a:cubicBezTo>
                      <a:pt x="2657" y="1189"/>
                      <a:pt x="2675" y="1211"/>
                      <a:pt x="2700" y="1244"/>
                    </a:cubicBezTo>
                    <a:cubicBezTo>
                      <a:pt x="2728" y="1281"/>
                      <a:pt x="2748" y="1317"/>
                      <a:pt x="2752" y="1349"/>
                    </a:cubicBezTo>
                    <a:close/>
                    <a:moveTo>
                      <a:pt x="1592" y="998"/>
                    </a:moveTo>
                    <a:lnTo>
                      <a:pt x="1592" y="1049"/>
                    </a:lnTo>
                    <a:cubicBezTo>
                      <a:pt x="1548" y="1048"/>
                      <a:pt x="1508" y="1033"/>
                      <a:pt x="1508" y="989"/>
                    </a:cubicBezTo>
                    <a:cubicBezTo>
                      <a:pt x="1508" y="962"/>
                      <a:pt x="1526" y="969"/>
                      <a:pt x="1540" y="954"/>
                    </a:cubicBezTo>
                    <a:cubicBezTo>
                      <a:pt x="1554" y="939"/>
                      <a:pt x="1552" y="932"/>
                      <a:pt x="1558" y="905"/>
                    </a:cubicBezTo>
                    <a:cubicBezTo>
                      <a:pt x="1575" y="913"/>
                      <a:pt x="1589" y="917"/>
                      <a:pt x="1609" y="922"/>
                    </a:cubicBezTo>
                    <a:cubicBezTo>
                      <a:pt x="1602" y="952"/>
                      <a:pt x="1592" y="961"/>
                      <a:pt x="1592" y="998"/>
                    </a:cubicBezTo>
                    <a:close/>
                    <a:moveTo>
                      <a:pt x="1863" y="820"/>
                    </a:moveTo>
                    <a:cubicBezTo>
                      <a:pt x="1814" y="820"/>
                      <a:pt x="1798" y="815"/>
                      <a:pt x="1762" y="812"/>
                    </a:cubicBezTo>
                    <a:cubicBezTo>
                      <a:pt x="1764" y="719"/>
                      <a:pt x="1836" y="782"/>
                      <a:pt x="1838" y="693"/>
                    </a:cubicBezTo>
                    <a:cubicBezTo>
                      <a:pt x="1854" y="701"/>
                      <a:pt x="1883" y="708"/>
                      <a:pt x="1905" y="710"/>
                    </a:cubicBezTo>
                    <a:cubicBezTo>
                      <a:pt x="1902" y="756"/>
                      <a:pt x="1874" y="775"/>
                      <a:pt x="1863" y="8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20" name="Freeform 36">
                <a:extLst>
                  <a:ext uri="{FF2B5EF4-FFF2-40B4-BE49-F238E27FC236}">
                    <a16:creationId xmlns:a16="http://schemas.microsoft.com/office/drawing/2014/main" id="{23221C3A-53A5-4D9C-B057-AA45E5226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179" y="5627708"/>
                <a:ext cx="381123" cy="379187"/>
              </a:xfrm>
              <a:custGeom>
                <a:avLst/>
                <a:gdLst>
                  <a:gd name="T0" fmla="*/ 224 w 1353"/>
                  <a:gd name="T1" fmla="*/ 424 h 1330"/>
                  <a:gd name="T2" fmla="*/ 406 w 1353"/>
                  <a:gd name="T3" fmla="*/ 335 h 1330"/>
                  <a:gd name="T4" fmla="*/ 491 w 1353"/>
                  <a:gd name="T5" fmla="*/ 285 h 1330"/>
                  <a:gd name="T6" fmla="*/ 656 w 1353"/>
                  <a:gd name="T7" fmla="*/ 254 h 1330"/>
                  <a:gd name="T8" fmla="*/ 552 w 1353"/>
                  <a:gd name="T9" fmla="*/ 320 h 1330"/>
                  <a:gd name="T10" fmla="*/ 497 w 1353"/>
                  <a:gd name="T11" fmla="*/ 383 h 1330"/>
                  <a:gd name="T12" fmla="*/ 496 w 1353"/>
                  <a:gd name="T13" fmla="*/ 542 h 1330"/>
                  <a:gd name="T14" fmla="*/ 313 w 1353"/>
                  <a:gd name="T15" fmla="*/ 597 h 1330"/>
                  <a:gd name="T16" fmla="*/ 97 w 1353"/>
                  <a:gd name="T17" fmla="*/ 551 h 1330"/>
                  <a:gd name="T18" fmla="*/ 78 w 1353"/>
                  <a:gd name="T19" fmla="*/ 747 h 1330"/>
                  <a:gd name="T20" fmla="*/ 266 w 1353"/>
                  <a:gd name="T21" fmla="*/ 898 h 1330"/>
                  <a:gd name="T22" fmla="*/ 586 w 1353"/>
                  <a:gd name="T23" fmla="*/ 860 h 1330"/>
                  <a:gd name="T24" fmla="*/ 527 w 1353"/>
                  <a:gd name="T25" fmla="*/ 1006 h 1330"/>
                  <a:gd name="T26" fmla="*/ 269 w 1353"/>
                  <a:gd name="T27" fmla="*/ 1133 h 1330"/>
                  <a:gd name="T28" fmla="*/ 4 w 1353"/>
                  <a:gd name="T29" fmla="*/ 1127 h 1330"/>
                  <a:gd name="T30" fmla="*/ 92 w 1353"/>
                  <a:gd name="T31" fmla="*/ 1216 h 1330"/>
                  <a:gd name="T32" fmla="*/ 162 w 1353"/>
                  <a:gd name="T33" fmla="*/ 1239 h 1330"/>
                  <a:gd name="T34" fmla="*/ 191 w 1353"/>
                  <a:gd name="T35" fmla="*/ 1253 h 1330"/>
                  <a:gd name="T36" fmla="*/ 272 w 1353"/>
                  <a:gd name="T37" fmla="*/ 1273 h 1330"/>
                  <a:gd name="T38" fmla="*/ 373 w 1353"/>
                  <a:gd name="T39" fmla="*/ 1298 h 1330"/>
                  <a:gd name="T40" fmla="*/ 588 w 1353"/>
                  <a:gd name="T41" fmla="*/ 1330 h 1330"/>
                  <a:gd name="T42" fmla="*/ 701 w 1353"/>
                  <a:gd name="T43" fmla="*/ 1282 h 1330"/>
                  <a:gd name="T44" fmla="*/ 771 w 1353"/>
                  <a:gd name="T45" fmla="*/ 1175 h 1330"/>
                  <a:gd name="T46" fmla="*/ 848 w 1353"/>
                  <a:gd name="T47" fmla="*/ 980 h 1330"/>
                  <a:gd name="T48" fmla="*/ 867 w 1353"/>
                  <a:gd name="T49" fmla="*/ 906 h 1330"/>
                  <a:gd name="T50" fmla="*/ 1104 w 1353"/>
                  <a:gd name="T51" fmla="*/ 635 h 1330"/>
                  <a:gd name="T52" fmla="*/ 1236 w 1353"/>
                  <a:gd name="T53" fmla="*/ 650 h 1330"/>
                  <a:gd name="T54" fmla="*/ 1301 w 1353"/>
                  <a:gd name="T55" fmla="*/ 464 h 1330"/>
                  <a:gd name="T56" fmla="*/ 1045 w 1353"/>
                  <a:gd name="T57" fmla="*/ 348 h 1330"/>
                  <a:gd name="T58" fmla="*/ 801 w 1353"/>
                  <a:gd name="T59" fmla="*/ 426 h 1330"/>
                  <a:gd name="T60" fmla="*/ 789 w 1353"/>
                  <a:gd name="T61" fmla="*/ 328 h 1330"/>
                  <a:gd name="T62" fmla="*/ 865 w 1353"/>
                  <a:gd name="T63" fmla="*/ 278 h 1330"/>
                  <a:gd name="T64" fmla="*/ 928 w 1353"/>
                  <a:gd name="T65" fmla="*/ 222 h 1330"/>
                  <a:gd name="T66" fmla="*/ 910 w 1353"/>
                  <a:gd name="T67" fmla="*/ 51 h 1330"/>
                  <a:gd name="T68" fmla="*/ 791 w 1353"/>
                  <a:gd name="T69" fmla="*/ 0 h 1330"/>
                  <a:gd name="T70" fmla="*/ 537 w 1353"/>
                  <a:gd name="T71" fmla="*/ 51 h 1330"/>
                  <a:gd name="T72" fmla="*/ 290 w 1353"/>
                  <a:gd name="T73" fmla="*/ 177 h 1330"/>
                  <a:gd name="T74" fmla="*/ 192 w 1353"/>
                  <a:gd name="T75" fmla="*/ 332 h 1330"/>
                  <a:gd name="T76" fmla="*/ 224 w 1353"/>
                  <a:gd name="T77" fmla="*/ 424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353" h="1330">
                    <a:moveTo>
                      <a:pt x="224" y="424"/>
                    </a:moveTo>
                    <a:cubicBezTo>
                      <a:pt x="314" y="416"/>
                      <a:pt x="324" y="385"/>
                      <a:pt x="406" y="335"/>
                    </a:cubicBezTo>
                    <a:cubicBezTo>
                      <a:pt x="438" y="317"/>
                      <a:pt x="459" y="304"/>
                      <a:pt x="491" y="285"/>
                    </a:cubicBezTo>
                    <a:cubicBezTo>
                      <a:pt x="588" y="225"/>
                      <a:pt x="614" y="254"/>
                      <a:pt x="656" y="254"/>
                    </a:cubicBezTo>
                    <a:cubicBezTo>
                      <a:pt x="654" y="323"/>
                      <a:pt x="646" y="286"/>
                      <a:pt x="552" y="320"/>
                    </a:cubicBezTo>
                    <a:cubicBezTo>
                      <a:pt x="516" y="333"/>
                      <a:pt x="506" y="337"/>
                      <a:pt x="497" y="383"/>
                    </a:cubicBezTo>
                    <a:cubicBezTo>
                      <a:pt x="480" y="466"/>
                      <a:pt x="485" y="467"/>
                      <a:pt x="496" y="542"/>
                    </a:cubicBezTo>
                    <a:cubicBezTo>
                      <a:pt x="428" y="558"/>
                      <a:pt x="395" y="589"/>
                      <a:pt x="313" y="597"/>
                    </a:cubicBezTo>
                    <a:cubicBezTo>
                      <a:pt x="220" y="605"/>
                      <a:pt x="234" y="551"/>
                      <a:pt x="97" y="551"/>
                    </a:cubicBezTo>
                    <a:cubicBezTo>
                      <a:pt x="10" y="551"/>
                      <a:pt x="0" y="649"/>
                      <a:pt x="78" y="747"/>
                    </a:cubicBezTo>
                    <a:cubicBezTo>
                      <a:pt x="103" y="778"/>
                      <a:pt x="226" y="898"/>
                      <a:pt x="266" y="898"/>
                    </a:cubicBezTo>
                    <a:cubicBezTo>
                      <a:pt x="408" y="898"/>
                      <a:pt x="597" y="749"/>
                      <a:pt x="586" y="860"/>
                    </a:cubicBezTo>
                    <a:cubicBezTo>
                      <a:pt x="575" y="968"/>
                      <a:pt x="564" y="969"/>
                      <a:pt x="527" y="1006"/>
                    </a:cubicBezTo>
                    <a:cubicBezTo>
                      <a:pt x="470" y="1062"/>
                      <a:pt x="381" y="1175"/>
                      <a:pt x="269" y="1133"/>
                    </a:cubicBezTo>
                    <a:cubicBezTo>
                      <a:pt x="243" y="1123"/>
                      <a:pt x="4" y="963"/>
                      <a:pt x="4" y="1127"/>
                    </a:cubicBezTo>
                    <a:cubicBezTo>
                      <a:pt x="4" y="1179"/>
                      <a:pt x="51" y="1201"/>
                      <a:pt x="92" y="1216"/>
                    </a:cubicBezTo>
                    <a:cubicBezTo>
                      <a:pt x="120" y="1227"/>
                      <a:pt x="136" y="1227"/>
                      <a:pt x="162" y="1239"/>
                    </a:cubicBezTo>
                    <a:lnTo>
                      <a:pt x="191" y="1253"/>
                    </a:lnTo>
                    <a:cubicBezTo>
                      <a:pt x="223" y="1263"/>
                      <a:pt x="218" y="1253"/>
                      <a:pt x="272" y="1273"/>
                    </a:cubicBezTo>
                    <a:lnTo>
                      <a:pt x="373" y="1298"/>
                    </a:lnTo>
                    <a:cubicBezTo>
                      <a:pt x="489" y="1319"/>
                      <a:pt x="418" y="1330"/>
                      <a:pt x="588" y="1330"/>
                    </a:cubicBezTo>
                    <a:cubicBezTo>
                      <a:pt x="604" y="1330"/>
                      <a:pt x="684" y="1300"/>
                      <a:pt x="701" y="1282"/>
                    </a:cubicBezTo>
                    <a:cubicBezTo>
                      <a:pt x="743" y="1238"/>
                      <a:pt x="743" y="1231"/>
                      <a:pt x="771" y="1175"/>
                    </a:cubicBezTo>
                    <a:cubicBezTo>
                      <a:pt x="802" y="1114"/>
                      <a:pt x="832" y="1048"/>
                      <a:pt x="848" y="980"/>
                    </a:cubicBezTo>
                    <a:cubicBezTo>
                      <a:pt x="858" y="939"/>
                      <a:pt x="867" y="930"/>
                      <a:pt x="867" y="906"/>
                    </a:cubicBezTo>
                    <a:cubicBezTo>
                      <a:pt x="867" y="706"/>
                      <a:pt x="786" y="635"/>
                      <a:pt x="1104" y="635"/>
                    </a:cubicBezTo>
                    <a:cubicBezTo>
                      <a:pt x="1156" y="635"/>
                      <a:pt x="1200" y="656"/>
                      <a:pt x="1236" y="650"/>
                    </a:cubicBezTo>
                    <a:cubicBezTo>
                      <a:pt x="1353" y="628"/>
                      <a:pt x="1334" y="509"/>
                      <a:pt x="1301" y="464"/>
                    </a:cubicBezTo>
                    <a:cubicBezTo>
                      <a:pt x="1262" y="410"/>
                      <a:pt x="1126" y="348"/>
                      <a:pt x="1045" y="348"/>
                    </a:cubicBezTo>
                    <a:cubicBezTo>
                      <a:pt x="796" y="348"/>
                      <a:pt x="865" y="402"/>
                      <a:pt x="801" y="426"/>
                    </a:cubicBezTo>
                    <a:cubicBezTo>
                      <a:pt x="745" y="447"/>
                      <a:pt x="723" y="391"/>
                      <a:pt x="789" y="328"/>
                    </a:cubicBezTo>
                    <a:cubicBezTo>
                      <a:pt x="820" y="298"/>
                      <a:pt x="836" y="302"/>
                      <a:pt x="865" y="278"/>
                    </a:cubicBezTo>
                    <a:cubicBezTo>
                      <a:pt x="890" y="257"/>
                      <a:pt x="900" y="244"/>
                      <a:pt x="928" y="222"/>
                    </a:cubicBezTo>
                    <a:cubicBezTo>
                      <a:pt x="1010" y="158"/>
                      <a:pt x="975" y="91"/>
                      <a:pt x="910" y="51"/>
                    </a:cubicBezTo>
                    <a:lnTo>
                      <a:pt x="791" y="0"/>
                    </a:lnTo>
                    <a:lnTo>
                      <a:pt x="537" y="51"/>
                    </a:lnTo>
                    <a:cubicBezTo>
                      <a:pt x="477" y="68"/>
                      <a:pt x="325" y="151"/>
                      <a:pt x="290" y="177"/>
                    </a:cubicBezTo>
                    <a:cubicBezTo>
                      <a:pt x="241" y="214"/>
                      <a:pt x="196" y="269"/>
                      <a:pt x="192" y="332"/>
                    </a:cubicBezTo>
                    <a:cubicBezTo>
                      <a:pt x="190" y="364"/>
                      <a:pt x="212" y="401"/>
                      <a:pt x="224" y="4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FEA07D1C-D375-4F55-AB53-36D14C973F84}"/>
                </a:ext>
              </a:extLst>
            </p:cNvPr>
            <p:cNvGrpSpPr/>
            <p:nvPr/>
          </p:nvGrpSpPr>
          <p:grpSpPr>
            <a:xfrm>
              <a:off x="7088496" y="5329775"/>
              <a:ext cx="487527" cy="574585"/>
              <a:chOff x="7333022" y="5329775"/>
              <a:chExt cx="487527" cy="574585"/>
            </a:xfrm>
            <a:grpFill/>
          </p:grpSpPr>
          <p:sp>
            <p:nvSpPr>
              <p:cNvPr id="117" name="Freeform 35">
                <a:extLst>
                  <a:ext uri="{FF2B5EF4-FFF2-40B4-BE49-F238E27FC236}">
                    <a16:creationId xmlns:a16="http://schemas.microsoft.com/office/drawing/2014/main" id="{A9A466D3-4E69-4935-A6D4-7E1F07208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3022" y="5329775"/>
                <a:ext cx="487527" cy="574585"/>
              </a:xfrm>
              <a:custGeom>
                <a:avLst/>
                <a:gdLst>
                  <a:gd name="T0" fmla="*/ 730 w 1729"/>
                  <a:gd name="T1" fmla="*/ 127 h 2015"/>
                  <a:gd name="T2" fmla="*/ 750 w 1729"/>
                  <a:gd name="T3" fmla="*/ 200 h 2015"/>
                  <a:gd name="T4" fmla="*/ 772 w 1729"/>
                  <a:gd name="T5" fmla="*/ 627 h 2015"/>
                  <a:gd name="T6" fmla="*/ 771 w 1729"/>
                  <a:gd name="T7" fmla="*/ 718 h 2015"/>
                  <a:gd name="T8" fmla="*/ 341 w 1729"/>
                  <a:gd name="T9" fmla="*/ 914 h 2015"/>
                  <a:gd name="T10" fmla="*/ 162 w 1729"/>
                  <a:gd name="T11" fmla="*/ 813 h 2015"/>
                  <a:gd name="T12" fmla="*/ 80 w 1729"/>
                  <a:gd name="T13" fmla="*/ 806 h 2015"/>
                  <a:gd name="T14" fmla="*/ 10 w 1729"/>
                  <a:gd name="T15" fmla="*/ 1024 h 2015"/>
                  <a:gd name="T16" fmla="*/ 122 w 1729"/>
                  <a:gd name="T17" fmla="*/ 1208 h 2015"/>
                  <a:gd name="T18" fmla="*/ 569 w 1729"/>
                  <a:gd name="T19" fmla="*/ 1227 h 2015"/>
                  <a:gd name="T20" fmla="*/ 637 w 1729"/>
                  <a:gd name="T21" fmla="*/ 1193 h 2015"/>
                  <a:gd name="T22" fmla="*/ 395 w 1729"/>
                  <a:gd name="T23" fmla="*/ 1536 h 2015"/>
                  <a:gd name="T24" fmla="*/ 312 w 1729"/>
                  <a:gd name="T25" fmla="*/ 1597 h 2015"/>
                  <a:gd name="T26" fmla="*/ 263 w 1729"/>
                  <a:gd name="T27" fmla="*/ 1624 h 2015"/>
                  <a:gd name="T28" fmla="*/ 61 w 1729"/>
                  <a:gd name="T29" fmla="*/ 1795 h 2015"/>
                  <a:gd name="T30" fmla="*/ 256 w 1729"/>
                  <a:gd name="T31" fmla="*/ 2015 h 2015"/>
                  <a:gd name="T32" fmla="*/ 438 w 1729"/>
                  <a:gd name="T33" fmla="*/ 1986 h 2015"/>
                  <a:gd name="T34" fmla="*/ 560 w 1729"/>
                  <a:gd name="T35" fmla="*/ 1938 h 2015"/>
                  <a:gd name="T36" fmla="*/ 609 w 1729"/>
                  <a:gd name="T37" fmla="*/ 1903 h 2015"/>
                  <a:gd name="T38" fmla="*/ 667 w 1729"/>
                  <a:gd name="T39" fmla="*/ 1876 h 2015"/>
                  <a:gd name="T40" fmla="*/ 822 w 1729"/>
                  <a:gd name="T41" fmla="*/ 1692 h 2015"/>
                  <a:gd name="T42" fmla="*/ 891 w 1729"/>
                  <a:gd name="T43" fmla="*/ 1591 h 2015"/>
                  <a:gd name="T44" fmla="*/ 1006 w 1729"/>
                  <a:gd name="T45" fmla="*/ 1360 h 2015"/>
                  <a:gd name="T46" fmla="*/ 1037 w 1729"/>
                  <a:gd name="T47" fmla="*/ 1306 h 2015"/>
                  <a:gd name="T48" fmla="*/ 1132 w 1729"/>
                  <a:gd name="T49" fmla="*/ 1063 h 2015"/>
                  <a:gd name="T50" fmla="*/ 1155 w 1729"/>
                  <a:gd name="T51" fmla="*/ 1001 h 2015"/>
                  <a:gd name="T52" fmla="*/ 1236 w 1729"/>
                  <a:gd name="T53" fmla="*/ 912 h 2015"/>
                  <a:gd name="T54" fmla="*/ 1729 w 1729"/>
                  <a:gd name="T55" fmla="*/ 694 h 2015"/>
                  <a:gd name="T56" fmla="*/ 1378 w 1729"/>
                  <a:gd name="T57" fmla="*/ 564 h 2015"/>
                  <a:gd name="T58" fmla="*/ 1187 w 1729"/>
                  <a:gd name="T59" fmla="*/ 575 h 2015"/>
                  <a:gd name="T60" fmla="*/ 1151 w 1729"/>
                  <a:gd name="T61" fmla="*/ 247 h 2015"/>
                  <a:gd name="T62" fmla="*/ 978 w 1729"/>
                  <a:gd name="T63" fmla="*/ 65 h 2015"/>
                  <a:gd name="T64" fmla="*/ 857 w 1729"/>
                  <a:gd name="T65" fmla="*/ 0 h 2015"/>
                  <a:gd name="T66" fmla="*/ 767 w 1729"/>
                  <a:gd name="T67" fmla="*/ 36 h 2015"/>
                  <a:gd name="T68" fmla="*/ 730 w 1729"/>
                  <a:gd name="T69" fmla="*/ 127 h 2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29" h="2015">
                    <a:moveTo>
                      <a:pt x="730" y="127"/>
                    </a:moveTo>
                    <a:cubicBezTo>
                      <a:pt x="730" y="151"/>
                      <a:pt x="742" y="175"/>
                      <a:pt x="750" y="200"/>
                    </a:cubicBezTo>
                    <a:cubicBezTo>
                      <a:pt x="790" y="330"/>
                      <a:pt x="783" y="495"/>
                      <a:pt x="772" y="627"/>
                    </a:cubicBezTo>
                    <a:cubicBezTo>
                      <a:pt x="770" y="654"/>
                      <a:pt x="775" y="693"/>
                      <a:pt x="771" y="718"/>
                    </a:cubicBezTo>
                    <a:cubicBezTo>
                      <a:pt x="751" y="835"/>
                      <a:pt x="454" y="939"/>
                      <a:pt x="341" y="914"/>
                    </a:cubicBezTo>
                    <a:cubicBezTo>
                      <a:pt x="234" y="890"/>
                      <a:pt x="244" y="821"/>
                      <a:pt x="162" y="813"/>
                    </a:cubicBezTo>
                    <a:cubicBezTo>
                      <a:pt x="144" y="811"/>
                      <a:pt x="86" y="804"/>
                      <a:pt x="80" y="806"/>
                    </a:cubicBezTo>
                    <a:cubicBezTo>
                      <a:pt x="0" y="824"/>
                      <a:pt x="10" y="958"/>
                      <a:pt x="10" y="1024"/>
                    </a:cubicBezTo>
                    <a:cubicBezTo>
                      <a:pt x="10" y="1052"/>
                      <a:pt x="72" y="1166"/>
                      <a:pt x="122" y="1208"/>
                    </a:cubicBezTo>
                    <a:cubicBezTo>
                      <a:pt x="256" y="1320"/>
                      <a:pt x="426" y="1342"/>
                      <a:pt x="569" y="1227"/>
                    </a:cubicBezTo>
                    <a:cubicBezTo>
                      <a:pt x="598" y="1204"/>
                      <a:pt x="591" y="1194"/>
                      <a:pt x="637" y="1193"/>
                    </a:cubicBezTo>
                    <a:cubicBezTo>
                      <a:pt x="630" y="1276"/>
                      <a:pt x="466" y="1480"/>
                      <a:pt x="395" y="1536"/>
                    </a:cubicBezTo>
                    <a:cubicBezTo>
                      <a:pt x="361" y="1562"/>
                      <a:pt x="354" y="1575"/>
                      <a:pt x="312" y="1597"/>
                    </a:cubicBezTo>
                    <a:cubicBezTo>
                      <a:pt x="291" y="1608"/>
                      <a:pt x="281" y="1612"/>
                      <a:pt x="263" y="1624"/>
                    </a:cubicBezTo>
                    <a:cubicBezTo>
                      <a:pt x="164" y="1684"/>
                      <a:pt x="61" y="1608"/>
                      <a:pt x="61" y="1795"/>
                    </a:cubicBezTo>
                    <a:cubicBezTo>
                      <a:pt x="61" y="1902"/>
                      <a:pt x="158" y="2015"/>
                      <a:pt x="256" y="2015"/>
                    </a:cubicBezTo>
                    <a:cubicBezTo>
                      <a:pt x="397" y="2015"/>
                      <a:pt x="317" y="2003"/>
                      <a:pt x="438" y="1986"/>
                    </a:cubicBezTo>
                    <a:lnTo>
                      <a:pt x="560" y="1938"/>
                    </a:lnTo>
                    <a:cubicBezTo>
                      <a:pt x="578" y="1927"/>
                      <a:pt x="588" y="1915"/>
                      <a:pt x="609" y="1903"/>
                    </a:cubicBezTo>
                    <a:cubicBezTo>
                      <a:pt x="633" y="1888"/>
                      <a:pt x="645" y="1890"/>
                      <a:pt x="667" y="1876"/>
                    </a:cubicBezTo>
                    <a:cubicBezTo>
                      <a:pt x="738" y="1831"/>
                      <a:pt x="790" y="1735"/>
                      <a:pt x="822" y="1692"/>
                    </a:cubicBezTo>
                    <a:cubicBezTo>
                      <a:pt x="851" y="1652"/>
                      <a:pt x="867" y="1640"/>
                      <a:pt x="891" y="1591"/>
                    </a:cubicBezTo>
                    <a:cubicBezTo>
                      <a:pt x="929" y="1514"/>
                      <a:pt x="966" y="1439"/>
                      <a:pt x="1006" y="1360"/>
                    </a:cubicBezTo>
                    <a:cubicBezTo>
                      <a:pt x="1019" y="1335"/>
                      <a:pt x="1026" y="1328"/>
                      <a:pt x="1037" y="1306"/>
                    </a:cubicBezTo>
                    <a:cubicBezTo>
                      <a:pt x="1073" y="1230"/>
                      <a:pt x="1111" y="1145"/>
                      <a:pt x="1132" y="1063"/>
                    </a:cubicBezTo>
                    <a:cubicBezTo>
                      <a:pt x="1144" y="1016"/>
                      <a:pt x="1135" y="1039"/>
                      <a:pt x="1155" y="1001"/>
                    </a:cubicBezTo>
                    <a:cubicBezTo>
                      <a:pt x="1178" y="959"/>
                      <a:pt x="1194" y="935"/>
                      <a:pt x="1236" y="912"/>
                    </a:cubicBezTo>
                    <a:cubicBezTo>
                      <a:pt x="1404" y="823"/>
                      <a:pt x="1729" y="909"/>
                      <a:pt x="1729" y="694"/>
                    </a:cubicBezTo>
                    <a:cubicBezTo>
                      <a:pt x="1729" y="591"/>
                      <a:pt x="1501" y="532"/>
                      <a:pt x="1378" y="564"/>
                    </a:cubicBezTo>
                    <a:cubicBezTo>
                      <a:pt x="1356" y="570"/>
                      <a:pt x="1187" y="640"/>
                      <a:pt x="1187" y="575"/>
                    </a:cubicBezTo>
                    <a:cubicBezTo>
                      <a:pt x="1187" y="414"/>
                      <a:pt x="1289" y="383"/>
                      <a:pt x="1151" y="247"/>
                    </a:cubicBezTo>
                    <a:cubicBezTo>
                      <a:pt x="1090" y="188"/>
                      <a:pt x="1075" y="147"/>
                      <a:pt x="978" y="65"/>
                    </a:cubicBezTo>
                    <a:cubicBezTo>
                      <a:pt x="941" y="34"/>
                      <a:pt x="921" y="0"/>
                      <a:pt x="857" y="0"/>
                    </a:cubicBezTo>
                    <a:cubicBezTo>
                      <a:pt x="817" y="0"/>
                      <a:pt x="786" y="12"/>
                      <a:pt x="767" y="36"/>
                    </a:cubicBezTo>
                    <a:cubicBezTo>
                      <a:pt x="751" y="56"/>
                      <a:pt x="730" y="95"/>
                      <a:pt x="730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18" name="Freeform 37">
                <a:extLst>
                  <a:ext uri="{FF2B5EF4-FFF2-40B4-BE49-F238E27FC236}">
                    <a16:creationId xmlns:a16="http://schemas.microsoft.com/office/drawing/2014/main" id="{D4188C29-0487-4F67-BAFD-9DF394339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4170" y="5739916"/>
                <a:ext cx="154770" cy="147032"/>
              </a:xfrm>
              <a:custGeom>
                <a:avLst/>
                <a:gdLst>
                  <a:gd name="T0" fmla="*/ 363 w 550"/>
                  <a:gd name="T1" fmla="*/ 516 h 516"/>
                  <a:gd name="T2" fmla="*/ 524 w 550"/>
                  <a:gd name="T3" fmla="*/ 262 h 516"/>
                  <a:gd name="T4" fmla="*/ 450 w 550"/>
                  <a:gd name="T5" fmla="*/ 176 h 516"/>
                  <a:gd name="T6" fmla="*/ 67 w 550"/>
                  <a:gd name="T7" fmla="*/ 0 h 516"/>
                  <a:gd name="T8" fmla="*/ 20 w 550"/>
                  <a:gd name="T9" fmla="*/ 157 h 516"/>
                  <a:gd name="T10" fmla="*/ 63 w 550"/>
                  <a:gd name="T11" fmla="*/ 233 h 516"/>
                  <a:gd name="T12" fmla="*/ 99 w 550"/>
                  <a:gd name="T13" fmla="*/ 315 h 516"/>
                  <a:gd name="T14" fmla="*/ 363 w 550"/>
                  <a:gd name="T15" fmla="*/ 516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0" h="516">
                    <a:moveTo>
                      <a:pt x="363" y="516"/>
                    </a:moveTo>
                    <a:cubicBezTo>
                      <a:pt x="550" y="516"/>
                      <a:pt x="524" y="376"/>
                      <a:pt x="524" y="262"/>
                    </a:cubicBezTo>
                    <a:cubicBezTo>
                      <a:pt x="524" y="246"/>
                      <a:pt x="491" y="223"/>
                      <a:pt x="450" y="176"/>
                    </a:cubicBezTo>
                    <a:cubicBezTo>
                      <a:pt x="343" y="53"/>
                      <a:pt x="249" y="0"/>
                      <a:pt x="67" y="0"/>
                    </a:cubicBezTo>
                    <a:cubicBezTo>
                      <a:pt x="9" y="0"/>
                      <a:pt x="0" y="107"/>
                      <a:pt x="20" y="157"/>
                    </a:cubicBezTo>
                    <a:cubicBezTo>
                      <a:pt x="30" y="183"/>
                      <a:pt x="49" y="206"/>
                      <a:pt x="63" y="233"/>
                    </a:cubicBezTo>
                    <a:cubicBezTo>
                      <a:pt x="78" y="263"/>
                      <a:pt x="82" y="288"/>
                      <a:pt x="99" y="315"/>
                    </a:cubicBezTo>
                    <a:cubicBezTo>
                      <a:pt x="138" y="380"/>
                      <a:pt x="276" y="516"/>
                      <a:pt x="363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9C2C456A-09DA-4BB6-A5EA-FD29310198E4}"/>
              </a:ext>
            </a:extLst>
          </p:cNvPr>
          <p:cNvGrpSpPr/>
          <p:nvPr/>
        </p:nvGrpSpPr>
        <p:grpSpPr>
          <a:xfrm>
            <a:off x="5470801" y="848016"/>
            <a:ext cx="1261074" cy="1246628"/>
            <a:chOff x="4065588" y="1646238"/>
            <a:chExt cx="969963" cy="958850"/>
          </a:xfrm>
          <a:solidFill>
            <a:schemeClr val="bg1"/>
          </a:solidFill>
        </p:grpSpPr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FACD871E-5E59-49F9-B624-35AE35EB0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B1A34529-6730-4408-B1AB-3699768F9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3970E8C0-B547-49B0-B7B8-145B4094D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1EE38B92-5F64-42E0-B2B6-203017C8C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16805E50-203E-4854-B22F-199D89EF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290A8E02-BAD4-4405-A269-6E4F2E96D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680B639A-A73A-4B74-8291-820CAD7AB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A9813435-A4E8-4CE7-A6E4-2DCE6EE25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1B4C412D-A5D2-4275-9FA1-13E10FBC67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410E041F-D3C9-4B08-A535-7AFD70150B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0F7E388E-23D7-4689-B575-A3A23C1605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058ECCBA-71F3-446A-9D41-2AF5322FCB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30CB7117-3F62-485B-AC02-555CEDCE05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DFF8B5D3-B107-4F5C-88C3-91C947C4C5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0FD52AC2-91C2-45E1-AB39-EA5412AEFF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7169669B-8C1F-4949-8442-A9F7B219EE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126B000D-936F-4052-9E8C-DBD885061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01A1D06B-008E-4FD6-B762-EB4957B8C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2B5CD12E-CE01-4FF8-9C39-FC424BAB2C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637E4A11-CDA2-494F-9341-A7B95EC27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628EA20E-B82C-4980-9917-248D8FC51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A8DEE6D6-42F1-43AA-B873-F5C60E1A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771C686E-07BC-4551-9E1A-7C086341C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35A41A92-5686-4D88-A0A2-CF67F8B2B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3284D659-F426-4E84-B2CE-71332C22B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2D9996A0-EB79-4D71-A262-4CC24B676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6AC0AD3A-6639-4FD7-A637-FDB4EF573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1B54BC4E-7388-4728-A01B-60E568041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D62FF53-4242-45D7-9276-50AAC04C9B6F}"/>
              </a:ext>
            </a:extLst>
          </p:cNvPr>
          <p:cNvGrpSpPr/>
          <p:nvPr/>
        </p:nvGrpSpPr>
        <p:grpSpPr>
          <a:xfrm>
            <a:off x="4050670" y="5903555"/>
            <a:ext cx="4090660" cy="340405"/>
            <a:chOff x="4381430" y="2966360"/>
            <a:chExt cx="4090660" cy="340405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36205CA-26EE-49E3-8CD1-ED6EF4AEE41C}"/>
                </a:ext>
              </a:extLst>
            </p:cNvPr>
            <p:cNvGrpSpPr/>
            <p:nvPr/>
          </p:nvGrpSpPr>
          <p:grpSpPr>
            <a:xfrm>
              <a:off x="4381430" y="2966360"/>
              <a:ext cx="1765370" cy="340405"/>
              <a:chOff x="4381430" y="2859397"/>
              <a:chExt cx="1765370" cy="340405"/>
            </a:xfrm>
          </p:grpSpPr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D4791B52-F4FD-4411-A5F8-78DC93A02F66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副标题 16">
                <a:extLst>
                  <a:ext uri="{FF2B5EF4-FFF2-40B4-BE49-F238E27FC236}">
                    <a16:creationId xmlns:a16="http://schemas.microsoft.com/office/drawing/2014/main" id="{AFCE5FD3-A6E4-4B69-927C-7EE5EE85CA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17866" y="2867413"/>
                <a:ext cx="692497" cy="288220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r>
                  <a:rPr lang="zh-CN" altLang="en-US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冯旻昱</a:t>
                </a:r>
                <a:endParaRPr lang="en-US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033DEA2-5741-45F4-AAD9-8F7723E54CD1}"/>
                </a:ext>
              </a:extLst>
            </p:cNvPr>
            <p:cNvGrpSpPr/>
            <p:nvPr/>
          </p:nvGrpSpPr>
          <p:grpSpPr>
            <a:xfrm>
              <a:off x="6706720" y="2966360"/>
              <a:ext cx="1765370" cy="340405"/>
              <a:chOff x="4381430" y="2859397"/>
              <a:chExt cx="1765370" cy="340405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5785A2EF-3D15-486B-860F-718362246C1C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5" name="副标题 16">
                <a:extLst>
                  <a:ext uri="{FF2B5EF4-FFF2-40B4-BE49-F238E27FC236}">
                    <a16:creationId xmlns:a16="http://schemas.microsoft.com/office/drawing/2014/main" id="{424AEEE3-EA88-4DED-B5D2-08BC4180CD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53748" y="2859815"/>
                <a:ext cx="820738" cy="303416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fld id="{2BFE94F2-C237-4770-BDAE-6C79DBB98CFA}" type="datetime1">
                  <a:rPr lang="en-US" altLang="zh-CN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10/20/2025</a:t>
                </a:fld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3628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28674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复杂性分析</a:t>
            </a: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582355" y="981242"/>
            <a:ext cx="9321036" cy="5047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时间复杂性分析：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插入操作的基本运算是：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结点移动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sz="2800" b="1" baseline="-25000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n-1</a:t>
            </a: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中有多少种可能的输入？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   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n+1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种（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n+1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个位置可以发生插入）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设每种输入发生的频率相等：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1/(n+1)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则期望复杂性为</a:t>
            </a:r>
            <a:r>
              <a:rPr lang="en-US" altLang="zh-CN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zh-CN" altLang="en-US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结点移动数乘以对应频率</a:t>
            </a:r>
            <a:r>
              <a:rPr lang="en-US" altLang="zh-CN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：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E(n)=(n +…… +1+0) /(n+1) 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=n/2  O(n)</a:t>
            </a:r>
          </a:p>
        </p:txBody>
      </p:sp>
    </p:spTree>
    <p:extLst>
      <p:ext uri="{BB962C8B-B14F-4D97-AF65-F5344CB8AC3E}">
        <p14:creationId xmlns:p14="http://schemas.microsoft.com/office/powerpoint/2010/main" val="339763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删除队首元素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58045" y="1129477"/>
            <a:ext cx="7654707" cy="519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</a:t>
            </a:r>
            <a:r>
              <a:rPr lang="en-US" altLang="zh-CN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QDelete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（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temp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</a:p>
          <a:p>
            <a:pPr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用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temp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来保存被删除元素</a:t>
            </a:r>
          </a:p>
          <a:p>
            <a:pPr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QD1 [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队列为空</a:t>
            </a:r>
            <a:r>
              <a: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?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IF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QCurrL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0 THEN</a:t>
            </a:r>
          </a:p>
          <a:p>
            <a:pPr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    (PRINT “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下溢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!”. RETURN.).</a:t>
            </a:r>
          </a:p>
          <a:p>
            <a:pPr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QD2 [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删除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temp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qlist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[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].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QCurrL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QCurrL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1. </a:t>
            </a:r>
          </a:p>
          <a:p>
            <a:pPr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MOD(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1 ,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▌ </a:t>
            </a:r>
          </a:p>
          <a:p>
            <a:pPr algn="just">
              <a:buFont typeface="Wingdings" panose="05000000000000000000" pitchFamily="2" charset="2"/>
              <a:buNone/>
            </a:pP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037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980067" y="1885830"/>
            <a:ext cx="6804025" cy="3695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</a:rPr>
              <a:t>队列空的条件：</a:t>
            </a:r>
          </a:p>
          <a:p>
            <a:pPr marL="0" indent="0">
              <a:lnSpc>
                <a:spcPct val="125000"/>
              </a:lnSpc>
              <a:buFont typeface="Wingdings" panose="05000000000000000000" pitchFamily="2" charset="2"/>
              <a:buNone/>
            </a:pPr>
            <a:r>
              <a:rPr lang="en-US" altLang="zh-CN" b="1" i="1" dirty="0" err="1">
                <a:solidFill>
                  <a:srgbClr val="FF0000"/>
                </a:solidFill>
                <a:ea typeface="楷体" panose="02010609060101010101" pitchFamily="49" charset="-122"/>
              </a:rPr>
              <a:t>QCurrL</a:t>
            </a:r>
            <a:r>
              <a:rPr lang="en-US" altLang="zh-CN" b="1" dirty="0">
                <a:solidFill>
                  <a:srgbClr val="FF0000"/>
                </a:solidFill>
                <a:ea typeface="楷体" panose="02010609060101010101" pitchFamily="49" charset="-122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dirty="0">
                <a:solidFill>
                  <a:srgbClr val="FF0000"/>
                </a:solidFill>
                <a:ea typeface="楷体" panose="02010609060101010101" pitchFamily="49" charset="-122"/>
              </a:rPr>
              <a:t> 0</a:t>
            </a:r>
            <a:r>
              <a:rPr lang="en-US" altLang="zh-CN" sz="3200" b="1" dirty="0">
                <a:solidFill>
                  <a:srgbClr val="FF0000"/>
                </a:solidFill>
                <a:ea typeface="楷体" panose="02010609060101010101" pitchFamily="49" charset="-122"/>
              </a:rPr>
              <a:t> </a:t>
            </a:r>
          </a:p>
          <a:p>
            <a:pPr marL="0" indent="0">
              <a:lnSpc>
                <a:spcPct val="125000"/>
              </a:lnSpc>
              <a:buFont typeface="Wingdings" panose="05000000000000000000" pitchFamily="2" charset="2"/>
              <a:buNone/>
            </a:pPr>
            <a:endParaRPr lang="en-US" altLang="zh-CN" sz="3200" b="1" dirty="0">
              <a:solidFill>
                <a:srgbClr val="FF0000"/>
              </a:solidFill>
              <a:ea typeface="楷体" panose="02010609060101010101" pitchFamily="49" charset="-12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</a:rPr>
              <a:t>队列满的条件：</a:t>
            </a:r>
          </a:p>
          <a:p>
            <a:pPr marL="0" indent="0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sz="3000" b="1" i="1" dirty="0" err="1">
                <a:solidFill>
                  <a:srgbClr val="FF0000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QCurrL</a:t>
            </a:r>
            <a:r>
              <a:rPr lang="en-US" altLang="zh-CN" b="1" dirty="0">
                <a:solidFill>
                  <a:srgbClr val="FF0000"/>
                </a:solidFill>
                <a:ea typeface="楷体" panose="02010609060101010101" pitchFamily="49" charset="-122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dirty="0">
                <a:solidFill>
                  <a:srgbClr val="FF0000"/>
                </a:solidFill>
                <a:ea typeface="楷体" panose="02010609060101010101" pitchFamily="49" charset="-122"/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  <a:ea typeface="楷体" panose="02010609060101010101" pitchFamily="49" charset="-122"/>
              </a:rPr>
              <a:t>MaxQSize</a:t>
            </a:r>
            <a:r>
              <a:rPr lang="en-US" altLang="zh-CN" b="1" dirty="0">
                <a:solidFill>
                  <a:srgbClr val="FF0000"/>
                </a:solidFill>
                <a:ea typeface="楷体" panose="02010609060101010101" pitchFamily="49" charset="-122"/>
              </a:rPr>
              <a:t> </a:t>
            </a:r>
            <a:endParaRPr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6993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队列运行示意图</a:t>
            </a:r>
          </a:p>
        </p:txBody>
      </p:sp>
      <p:sp>
        <p:nvSpPr>
          <p:cNvPr id="3" name="TextBox 1"/>
          <p:cNvSpPr txBox="1">
            <a:spLocks noChangeArrowheads="1"/>
          </p:cNvSpPr>
          <p:nvPr/>
        </p:nvSpPr>
        <p:spPr bwMode="auto">
          <a:xfrm>
            <a:off x="1699180" y="1162969"/>
            <a:ext cx="4162425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幼圆" panose="02010509060101010101" pitchFamily="49" charset="-122"/>
            </a:endParaRPr>
          </a:p>
        </p:txBody>
      </p:sp>
      <p:graphicFrame>
        <p:nvGraphicFramePr>
          <p:cNvPr id="4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0044546"/>
              </p:ext>
            </p:extLst>
          </p:nvPr>
        </p:nvGraphicFramePr>
        <p:xfrm>
          <a:off x="2777093" y="1774156"/>
          <a:ext cx="5275262" cy="523875"/>
        </p:xfrm>
        <a:graphic>
          <a:graphicData uri="http://schemas.openxmlformats.org/drawingml/2006/table">
            <a:tbl>
              <a:tblPr/>
              <a:tblGrid>
                <a:gridCol w="7540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387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5" name="直接箭头连接符 4"/>
          <p:cNvCxnSpPr>
            <a:cxnSpLocks noChangeShapeType="1"/>
          </p:cNvCxnSpPr>
          <p:nvPr/>
        </p:nvCxnSpPr>
        <p:spPr bwMode="auto">
          <a:xfrm rot="5400000">
            <a:off x="2780268" y="1453481"/>
            <a:ext cx="547688" cy="1587"/>
          </a:xfrm>
          <a:prstGeom prst="straightConnector1">
            <a:avLst/>
          </a:prstGeom>
          <a:noFill/>
          <a:ln w="38100" cap="sq" algn="ctr">
            <a:solidFill>
              <a:srgbClr val="FF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直接箭头连接符 5"/>
          <p:cNvCxnSpPr>
            <a:cxnSpLocks noChangeShapeType="1"/>
          </p:cNvCxnSpPr>
          <p:nvPr/>
        </p:nvCxnSpPr>
        <p:spPr bwMode="auto">
          <a:xfrm rot="5400000">
            <a:off x="3016805" y="1463006"/>
            <a:ext cx="547688" cy="1588"/>
          </a:xfrm>
          <a:prstGeom prst="straightConnector1">
            <a:avLst/>
          </a:prstGeom>
          <a:noFill/>
          <a:ln w="38100" cap="sq" algn="ctr">
            <a:solidFill>
              <a:srgbClr val="FF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2662793" y="1094706"/>
            <a:ext cx="401637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3000" b="1" i="1">
                <a:latin typeface="Times New Roman" panose="02020603050405020304" pitchFamily="18" charset="0"/>
                <a:ea typeface="幼圆" panose="02010509060101010101" pitchFamily="49" charset="-122"/>
              </a:rPr>
              <a:t>F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323193" y="1089944"/>
            <a:ext cx="401637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3000" b="1" i="1">
                <a:latin typeface="Times New Roman" panose="02020603050405020304" pitchFamily="18" charset="0"/>
                <a:ea typeface="幼圆" panose="02010509060101010101" pitchFamily="49" charset="-122"/>
              </a:rPr>
              <a:t>R</a:t>
            </a:r>
          </a:p>
        </p:txBody>
      </p:sp>
      <p:grpSp>
        <p:nvGrpSpPr>
          <p:cNvPr id="9" name="组合 20"/>
          <p:cNvGrpSpPr>
            <a:grpSpLocks/>
          </p:cNvGrpSpPr>
          <p:nvPr/>
        </p:nvGrpSpPr>
        <p:grpSpPr bwMode="auto">
          <a:xfrm>
            <a:off x="2227818" y="1966244"/>
            <a:ext cx="6378575" cy="912812"/>
            <a:chOff x="974147" y="1165194"/>
            <a:chExt cx="6378132" cy="912825"/>
          </a:xfrm>
        </p:grpSpPr>
        <p:cxnSp>
          <p:nvCxnSpPr>
            <p:cNvPr id="10" name="直接连接符 9"/>
            <p:cNvCxnSpPr>
              <a:cxnSpLocks noChangeShapeType="1"/>
            </p:cNvCxnSpPr>
            <p:nvPr/>
          </p:nvCxnSpPr>
          <p:spPr bwMode="auto">
            <a:xfrm>
              <a:off x="6799293" y="1201707"/>
              <a:ext cx="547695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" name="直接连接符 11"/>
            <p:cNvCxnSpPr>
              <a:cxnSpLocks noChangeShapeType="1"/>
            </p:cNvCxnSpPr>
            <p:nvPr/>
          </p:nvCxnSpPr>
          <p:spPr bwMode="auto">
            <a:xfrm rot="5400000">
              <a:off x="6932379" y="1630073"/>
              <a:ext cx="839799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" name="直接连接符 13"/>
            <p:cNvCxnSpPr>
              <a:cxnSpLocks noChangeShapeType="1"/>
            </p:cNvCxnSpPr>
            <p:nvPr/>
          </p:nvCxnSpPr>
          <p:spPr bwMode="auto">
            <a:xfrm rot="10800000">
              <a:off x="993726" y="2078019"/>
              <a:ext cx="635326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" name="直接连接符 15"/>
            <p:cNvCxnSpPr>
              <a:cxnSpLocks noChangeShapeType="1"/>
            </p:cNvCxnSpPr>
            <p:nvPr/>
          </p:nvCxnSpPr>
          <p:spPr bwMode="auto">
            <a:xfrm rot="5400000" flipH="1" flipV="1">
              <a:off x="535991" y="1622929"/>
              <a:ext cx="87631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直接连接符 17"/>
            <p:cNvCxnSpPr>
              <a:cxnSpLocks noChangeShapeType="1"/>
            </p:cNvCxnSpPr>
            <p:nvPr/>
          </p:nvCxnSpPr>
          <p:spPr bwMode="auto">
            <a:xfrm>
              <a:off x="982614" y="1165194"/>
              <a:ext cx="620721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5" name="TextBox 21"/>
          <p:cNvSpPr txBox="1">
            <a:spLocks noChangeArrowheads="1"/>
          </p:cNvSpPr>
          <p:nvPr/>
        </p:nvSpPr>
        <p:spPr bwMode="auto">
          <a:xfrm>
            <a:off x="2777093" y="2301206"/>
            <a:ext cx="52673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幼圆" panose="02010509060101010101" pitchFamily="49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766734"/>
              </p:ext>
            </p:extLst>
          </p:nvPr>
        </p:nvGraphicFramePr>
        <p:xfrm>
          <a:off x="2775505" y="2339306"/>
          <a:ext cx="5275263" cy="371475"/>
        </p:xfrm>
        <a:graphic>
          <a:graphicData uri="http://schemas.openxmlformats.org/drawingml/2006/table">
            <a:tbl>
              <a:tblPr/>
              <a:tblGrid>
                <a:gridCol w="754063">
                  <a:extLst>
                    <a:ext uri="{9D8B030D-6E8A-4147-A177-3AD203B41FA5}">
                      <a16:colId xmlns:a16="http://schemas.microsoft.com/office/drawing/2014/main" val="1616633889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961037749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319431193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1772144311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3084230441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373589633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1276321164"/>
                    </a:ext>
                  </a:extLst>
                </a:gridCol>
              </a:tblGrid>
              <a:tr h="371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0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2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3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4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5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6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400137"/>
                  </a:ext>
                </a:extLst>
              </a:tr>
            </a:tbl>
          </a:graphicData>
        </a:graphic>
      </p:graphicFrame>
      <p:sp>
        <p:nvSpPr>
          <p:cNvPr id="17" name="TextBox 24"/>
          <p:cNvSpPr txBox="1">
            <a:spLocks noChangeArrowheads="1"/>
          </p:cNvSpPr>
          <p:nvPr/>
        </p:nvSpPr>
        <p:spPr bwMode="auto">
          <a:xfrm>
            <a:off x="1707118" y="3896644"/>
            <a:ext cx="4162425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幼圆" panose="02010509060101010101" pitchFamily="49" charset="-122"/>
            </a:endParaRPr>
          </a:p>
        </p:txBody>
      </p:sp>
      <p:graphicFrame>
        <p:nvGraphicFramePr>
          <p:cNvPr id="18" name="表格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980843"/>
              </p:ext>
            </p:extLst>
          </p:nvPr>
        </p:nvGraphicFramePr>
        <p:xfrm>
          <a:off x="2785030" y="4464969"/>
          <a:ext cx="5275263" cy="566738"/>
        </p:xfrm>
        <a:graphic>
          <a:graphicData uri="http://schemas.openxmlformats.org/drawingml/2006/table">
            <a:tbl>
              <a:tblPr/>
              <a:tblGrid>
                <a:gridCol w="754063">
                  <a:extLst>
                    <a:ext uri="{9D8B030D-6E8A-4147-A177-3AD203B41FA5}">
                      <a16:colId xmlns:a16="http://schemas.microsoft.com/office/drawing/2014/main" val="1210278447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826690176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443266893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4067589433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1167037025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3653758018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3026160880"/>
                    </a:ext>
                  </a:extLst>
                </a:gridCol>
              </a:tblGrid>
              <a:tr h="566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3024336"/>
                  </a:ext>
                </a:extLst>
              </a:tr>
            </a:tbl>
          </a:graphicData>
        </a:graphic>
      </p:graphicFrame>
      <p:cxnSp>
        <p:nvCxnSpPr>
          <p:cNvPr id="19" name="直接箭头连接符 26"/>
          <p:cNvCxnSpPr>
            <a:cxnSpLocks noChangeShapeType="1"/>
          </p:cNvCxnSpPr>
          <p:nvPr/>
        </p:nvCxnSpPr>
        <p:spPr bwMode="auto">
          <a:xfrm rot="5400000">
            <a:off x="2905680" y="4187156"/>
            <a:ext cx="547688" cy="1588"/>
          </a:xfrm>
          <a:prstGeom prst="straightConnector1">
            <a:avLst/>
          </a:prstGeom>
          <a:noFill/>
          <a:ln w="38100" cap="sq" algn="ctr">
            <a:solidFill>
              <a:srgbClr val="FF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直接箭头连接符 27"/>
          <p:cNvCxnSpPr>
            <a:cxnSpLocks noChangeShapeType="1"/>
          </p:cNvCxnSpPr>
          <p:nvPr/>
        </p:nvCxnSpPr>
        <p:spPr bwMode="auto">
          <a:xfrm rot="5400000">
            <a:off x="3634343" y="4196681"/>
            <a:ext cx="547688" cy="1587"/>
          </a:xfrm>
          <a:prstGeom prst="straightConnector1">
            <a:avLst/>
          </a:prstGeom>
          <a:noFill/>
          <a:ln w="38100" cap="sq" algn="ctr">
            <a:solidFill>
              <a:srgbClr val="FF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TextBox 28"/>
          <p:cNvSpPr txBox="1">
            <a:spLocks noChangeArrowheads="1"/>
          </p:cNvSpPr>
          <p:nvPr/>
        </p:nvSpPr>
        <p:spPr bwMode="auto">
          <a:xfrm>
            <a:off x="2789793" y="3828381"/>
            <a:ext cx="401637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3000" b="1" i="1">
                <a:latin typeface="Times New Roman" panose="02020603050405020304" pitchFamily="18" charset="0"/>
                <a:ea typeface="幼圆" panose="02010509060101010101" pitchFamily="49" charset="-122"/>
              </a:rPr>
              <a:t>F</a:t>
            </a:r>
          </a:p>
        </p:txBody>
      </p:sp>
      <p:sp>
        <p:nvSpPr>
          <p:cNvPr id="22" name="TextBox 29"/>
          <p:cNvSpPr txBox="1">
            <a:spLocks noChangeArrowheads="1"/>
          </p:cNvSpPr>
          <p:nvPr/>
        </p:nvSpPr>
        <p:spPr bwMode="auto">
          <a:xfrm>
            <a:off x="3940730" y="3823619"/>
            <a:ext cx="401638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3000" b="1" i="1">
                <a:latin typeface="Times New Roman" panose="02020603050405020304" pitchFamily="18" charset="0"/>
                <a:ea typeface="幼圆" panose="02010509060101010101" pitchFamily="49" charset="-122"/>
              </a:rPr>
              <a:t>R</a:t>
            </a:r>
          </a:p>
        </p:txBody>
      </p:sp>
      <p:grpSp>
        <p:nvGrpSpPr>
          <p:cNvPr id="23" name="组合 30"/>
          <p:cNvGrpSpPr>
            <a:grpSpLocks/>
          </p:cNvGrpSpPr>
          <p:nvPr/>
        </p:nvGrpSpPr>
        <p:grpSpPr bwMode="auto">
          <a:xfrm>
            <a:off x="2235755" y="4699919"/>
            <a:ext cx="6378575" cy="912812"/>
            <a:chOff x="974147" y="1165194"/>
            <a:chExt cx="6378132" cy="912825"/>
          </a:xfrm>
        </p:grpSpPr>
        <p:cxnSp>
          <p:nvCxnSpPr>
            <p:cNvPr id="24" name="直接连接符 31"/>
            <p:cNvCxnSpPr>
              <a:cxnSpLocks noChangeShapeType="1"/>
            </p:cNvCxnSpPr>
            <p:nvPr/>
          </p:nvCxnSpPr>
          <p:spPr bwMode="auto">
            <a:xfrm>
              <a:off x="6799293" y="1201707"/>
              <a:ext cx="547695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" name="直接连接符 32"/>
            <p:cNvCxnSpPr>
              <a:cxnSpLocks noChangeShapeType="1"/>
            </p:cNvCxnSpPr>
            <p:nvPr/>
          </p:nvCxnSpPr>
          <p:spPr bwMode="auto">
            <a:xfrm rot="5400000">
              <a:off x="6932379" y="1630073"/>
              <a:ext cx="839799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" name="直接连接符 33"/>
            <p:cNvCxnSpPr>
              <a:cxnSpLocks noChangeShapeType="1"/>
            </p:cNvCxnSpPr>
            <p:nvPr/>
          </p:nvCxnSpPr>
          <p:spPr bwMode="auto">
            <a:xfrm rot="10800000">
              <a:off x="993726" y="2078019"/>
              <a:ext cx="635326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直接连接符 34"/>
            <p:cNvCxnSpPr>
              <a:cxnSpLocks noChangeShapeType="1"/>
            </p:cNvCxnSpPr>
            <p:nvPr/>
          </p:nvCxnSpPr>
          <p:spPr bwMode="auto">
            <a:xfrm rot="5400000" flipH="1" flipV="1">
              <a:off x="535991" y="1622929"/>
              <a:ext cx="87631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" name="直接连接符 35"/>
            <p:cNvCxnSpPr>
              <a:cxnSpLocks noChangeShapeType="1"/>
            </p:cNvCxnSpPr>
            <p:nvPr/>
          </p:nvCxnSpPr>
          <p:spPr bwMode="auto">
            <a:xfrm>
              <a:off x="982614" y="1165194"/>
              <a:ext cx="620721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9" name="TextBox 36"/>
          <p:cNvSpPr txBox="1">
            <a:spLocks noChangeArrowheads="1"/>
          </p:cNvSpPr>
          <p:nvPr/>
        </p:nvSpPr>
        <p:spPr bwMode="auto">
          <a:xfrm>
            <a:off x="2785030" y="5034881"/>
            <a:ext cx="52673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幼圆" panose="02010509060101010101" pitchFamily="49" charset="-122"/>
            </a:endParaRPr>
          </a:p>
        </p:txBody>
      </p:sp>
      <p:graphicFrame>
        <p:nvGraphicFramePr>
          <p:cNvPr id="30" name="表格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597410"/>
              </p:ext>
            </p:extLst>
          </p:nvPr>
        </p:nvGraphicFramePr>
        <p:xfrm>
          <a:off x="2783443" y="5072981"/>
          <a:ext cx="5275262" cy="371475"/>
        </p:xfrm>
        <a:graphic>
          <a:graphicData uri="http://schemas.openxmlformats.org/drawingml/2006/table">
            <a:tbl>
              <a:tblPr/>
              <a:tblGrid>
                <a:gridCol w="754062">
                  <a:extLst>
                    <a:ext uri="{9D8B030D-6E8A-4147-A177-3AD203B41FA5}">
                      <a16:colId xmlns:a16="http://schemas.microsoft.com/office/drawing/2014/main" val="1050816091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183303435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3876231921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3098588531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333142685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3570388697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837884348"/>
                    </a:ext>
                  </a:extLst>
                </a:gridCol>
              </a:tblGrid>
              <a:tr h="371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0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2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3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4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5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6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403943"/>
                  </a:ext>
                </a:extLst>
              </a:tr>
            </a:tbl>
          </a:graphicData>
        </a:graphic>
      </p:graphicFrame>
      <p:sp>
        <p:nvSpPr>
          <p:cNvPr id="31" name="TextBox 38"/>
          <p:cNvSpPr txBox="1">
            <a:spLocks noChangeArrowheads="1"/>
          </p:cNvSpPr>
          <p:nvPr/>
        </p:nvSpPr>
        <p:spPr bwMode="auto">
          <a:xfrm>
            <a:off x="3926443" y="2987006"/>
            <a:ext cx="2994025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(a) 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创建一个队列</a:t>
            </a:r>
          </a:p>
        </p:txBody>
      </p:sp>
      <p:sp>
        <p:nvSpPr>
          <p:cNvPr id="32" name="TextBox 39"/>
          <p:cNvSpPr txBox="1">
            <a:spLocks noChangeArrowheads="1"/>
          </p:cNvSpPr>
          <p:nvPr/>
        </p:nvSpPr>
        <p:spPr bwMode="auto">
          <a:xfrm>
            <a:off x="3788330" y="5722269"/>
            <a:ext cx="2994025" cy="47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2800" b="1">
                <a:latin typeface="楷体" panose="02010609060101010101" pitchFamily="49" charset="-122"/>
                <a:ea typeface="楷体" panose="02010609060101010101" pitchFamily="49" charset="-122"/>
              </a:rPr>
              <a:t>(b) </a:t>
            </a:r>
            <a:r>
              <a:rPr kumimoji="1" lang="zh-CN" altLang="en-US" sz="2800" b="1">
                <a:latin typeface="楷体" panose="02010609060101010101" pitchFamily="49" charset="-122"/>
                <a:ea typeface="楷体" panose="02010609060101010101" pitchFamily="49" charset="-122"/>
              </a:rPr>
              <a:t>插入元素 </a:t>
            </a:r>
            <a:r>
              <a:rPr kumimoji="1" lang="en-US" altLang="zh-CN" sz="2800" b="1" i="1">
                <a:latin typeface="楷体" panose="02010609060101010101" pitchFamily="49" charset="-122"/>
                <a:ea typeface="楷体" panose="02010609060101010101" pitchFamily="49" charset="-122"/>
              </a:rPr>
              <a:t>a</a:t>
            </a:r>
          </a:p>
        </p:txBody>
      </p:sp>
      <p:sp>
        <p:nvSpPr>
          <p:cNvPr id="33" name="TextBox 40"/>
          <p:cNvSpPr txBox="1">
            <a:spLocks noChangeArrowheads="1"/>
          </p:cNvSpPr>
          <p:nvPr/>
        </p:nvSpPr>
        <p:spPr bwMode="auto">
          <a:xfrm>
            <a:off x="3173967" y="286669"/>
            <a:ext cx="5440363" cy="80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5500"/>
              </a:lnSpc>
            </a:pPr>
            <a:endParaRPr kumimoji="1" lang="zh-CN" altLang="en-US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6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9" grpId="0"/>
      <p:bldP spid="32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队列运行示意图</a:t>
            </a:r>
          </a:p>
        </p:txBody>
      </p:sp>
      <p:sp>
        <p:nvSpPr>
          <p:cNvPr id="3" name="TextBox 1"/>
          <p:cNvSpPr txBox="1">
            <a:spLocks noChangeArrowheads="1"/>
          </p:cNvSpPr>
          <p:nvPr/>
        </p:nvSpPr>
        <p:spPr bwMode="auto">
          <a:xfrm>
            <a:off x="1810240" y="836863"/>
            <a:ext cx="4162425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67127"/>
              </p:ext>
            </p:extLst>
          </p:nvPr>
        </p:nvGraphicFramePr>
        <p:xfrm>
          <a:off x="2882860" y="1677791"/>
          <a:ext cx="5275263" cy="566738"/>
        </p:xfrm>
        <a:graphic>
          <a:graphicData uri="http://schemas.openxmlformats.org/drawingml/2006/table">
            <a:tbl>
              <a:tblPr/>
              <a:tblGrid>
                <a:gridCol w="754063">
                  <a:extLst>
                    <a:ext uri="{9D8B030D-6E8A-4147-A177-3AD203B41FA5}">
                      <a16:colId xmlns:a16="http://schemas.microsoft.com/office/drawing/2014/main" val="3479305726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3558751578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3372407028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987420789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468055285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234252552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1746686478"/>
                    </a:ext>
                  </a:extLst>
                </a:gridCol>
              </a:tblGrid>
              <a:tr h="566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914105"/>
                  </a:ext>
                </a:extLst>
              </a:tr>
            </a:tbl>
          </a:graphicData>
        </a:graphic>
      </p:graphicFrame>
      <p:cxnSp>
        <p:nvCxnSpPr>
          <p:cNvPr id="5" name="直接箭头连接符 3"/>
          <p:cNvCxnSpPr>
            <a:cxnSpLocks noChangeShapeType="1"/>
          </p:cNvCxnSpPr>
          <p:nvPr/>
        </p:nvCxnSpPr>
        <p:spPr bwMode="auto">
          <a:xfrm rot="5400000">
            <a:off x="2884448" y="1398391"/>
            <a:ext cx="547688" cy="1587"/>
          </a:xfrm>
          <a:prstGeom prst="straightConnector1">
            <a:avLst/>
          </a:prstGeom>
          <a:noFill/>
          <a:ln w="38100" cap="sq" algn="ctr">
            <a:solidFill>
              <a:srgbClr val="FF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768560" y="1041204"/>
            <a:ext cx="401638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3000" b="1" i="1">
                <a:latin typeface="Times New Roman" panose="02020603050405020304" pitchFamily="18" charset="0"/>
                <a:ea typeface="楷体" panose="02010609060101010101" pitchFamily="49" charset="-122"/>
              </a:rPr>
              <a:t>F</a:t>
            </a:r>
          </a:p>
        </p:txBody>
      </p:sp>
      <p:grpSp>
        <p:nvGrpSpPr>
          <p:cNvPr id="7" name="组合 31"/>
          <p:cNvGrpSpPr>
            <a:grpSpLocks/>
          </p:cNvGrpSpPr>
          <p:nvPr/>
        </p:nvGrpSpPr>
        <p:grpSpPr bwMode="auto">
          <a:xfrm>
            <a:off x="5537160" y="1034854"/>
            <a:ext cx="434975" cy="649287"/>
            <a:chOff x="2035669" y="288882"/>
            <a:chExt cx="435512" cy="648767"/>
          </a:xfrm>
        </p:grpSpPr>
        <p:cxnSp>
          <p:nvCxnSpPr>
            <p:cNvPr id="8" name="直接箭头连接符 4"/>
            <p:cNvCxnSpPr>
              <a:cxnSpLocks noChangeShapeType="1"/>
            </p:cNvCxnSpPr>
            <p:nvPr/>
          </p:nvCxnSpPr>
          <p:spPr bwMode="auto">
            <a:xfrm rot="5400000">
              <a:off x="1762615" y="663008"/>
              <a:ext cx="547695" cy="1588"/>
            </a:xfrm>
            <a:prstGeom prst="straightConnector1">
              <a:avLst/>
            </a:prstGeom>
            <a:noFill/>
            <a:ln w="38100" cap="sq" algn="ctr">
              <a:solidFill>
                <a:srgbClr val="FF0000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TextBox 6"/>
            <p:cNvSpPr txBox="1">
              <a:spLocks noChangeArrowheads="1"/>
            </p:cNvSpPr>
            <p:nvPr/>
          </p:nvSpPr>
          <p:spPr bwMode="auto">
            <a:xfrm>
              <a:off x="2069537" y="288882"/>
              <a:ext cx="401644" cy="43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</a:t>
              </a:r>
            </a:p>
          </p:txBody>
        </p:sp>
      </p:grpSp>
      <p:grpSp>
        <p:nvGrpSpPr>
          <p:cNvPr id="10" name="组合 7"/>
          <p:cNvGrpSpPr>
            <a:grpSpLocks/>
          </p:cNvGrpSpPr>
          <p:nvPr/>
        </p:nvGrpSpPr>
        <p:grpSpPr bwMode="auto">
          <a:xfrm>
            <a:off x="2333585" y="1911154"/>
            <a:ext cx="6376988" cy="912812"/>
            <a:chOff x="974147" y="1165194"/>
            <a:chExt cx="6378132" cy="912825"/>
          </a:xfrm>
        </p:grpSpPr>
        <p:cxnSp>
          <p:nvCxnSpPr>
            <p:cNvPr id="11" name="直接连接符 8"/>
            <p:cNvCxnSpPr>
              <a:cxnSpLocks noChangeShapeType="1"/>
            </p:cNvCxnSpPr>
            <p:nvPr/>
          </p:nvCxnSpPr>
          <p:spPr bwMode="auto">
            <a:xfrm>
              <a:off x="6799293" y="1201707"/>
              <a:ext cx="547695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" name="直接连接符 9"/>
            <p:cNvCxnSpPr>
              <a:cxnSpLocks noChangeShapeType="1"/>
            </p:cNvCxnSpPr>
            <p:nvPr/>
          </p:nvCxnSpPr>
          <p:spPr bwMode="auto">
            <a:xfrm rot="5400000">
              <a:off x="6932379" y="1630073"/>
              <a:ext cx="839799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" name="直接连接符 10"/>
            <p:cNvCxnSpPr>
              <a:cxnSpLocks noChangeShapeType="1"/>
            </p:cNvCxnSpPr>
            <p:nvPr/>
          </p:nvCxnSpPr>
          <p:spPr bwMode="auto">
            <a:xfrm rot="10800000">
              <a:off x="993726" y="2078019"/>
              <a:ext cx="635326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直接连接符 11"/>
            <p:cNvCxnSpPr>
              <a:cxnSpLocks noChangeShapeType="1"/>
            </p:cNvCxnSpPr>
            <p:nvPr/>
          </p:nvCxnSpPr>
          <p:spPr bwMode="auto">
            <a:xfrm rot="5400000" flipH="1" flipV="1">
              <a:off x="535991" y="1622929"/>
              <a:ext cx="87631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直接连接符 12"/>
            <p:cNvCxnSpPr>
              <a:cxnSpLocks noChangeShapeType="1"/>
            </p:cNvCxnSpPr>
            <p:nvPr/>
          </p:nvCxnSpPr>
          <p:spPr bwMode="auto">
            <a:xfrm>
              <a:off x="982614" y="1165194"/>
              <a:ext cx="620721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6" name="TextBox 13"/>
          <p:cNvSpPr txBox="1">
            <a:spLocks noChangeArrowheads="1"/>
          </p:cNvSpPr>
          <p:nvPr/>
        </p:nvSpPr>
        <p:spPr bwMode="auto">
          <a:xfrm>
            <a:off x="2882860" y="2247704"/>
            <a:ext cx="52673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17" name="表格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15517"/>
              </p:ext>
            </p:extLst>
          </p:nvPr>
        </p:nvGraphicFramePr>
        <p:xfrm>
          <a:off x="2881273" y="2285804"/>
          <a:ext cx="5275262" cy="371475"/>
        </p:xfrm>
        <a:graphic>
          <a:graphicData uri="http://schemas.openxmlformats.org/drawingml/2006/table">
            <a:tbl>
              <a:tblPr/>
              <a:tblGrid>
                <a:gridCol w="754062">
                  <a:extLst>
                    <a:ext uri="{9D8B030D-6E8A-4147-A177-3AD203B41FA5}">
                      <a16:colId xmlns:a16="http://schemas.microsoft.com/office/drawing/2014/main" val="3885724473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592174777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1992668170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1748284539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3024616683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38797824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520154667"/>
                    </a:ext>
                  </a:extLst>
                </a:gridCol>
              </a:tblGrid>
              <a:tr h="371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0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2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3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4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5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6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389925"/>
                  </a:ext>
                </a:extLst>
              </a:tr>
            </a:tbl>
          </a:graphicData>
        </a:graphic>
      </p:graphicFrame>
      <p:sp>
        <p:nvSpPr>
          <p:cNvPr id="18" name="TextBox 15"/>
          <p:cNvSpPr txBox="1">
            <a:spLocks noChangeArrowheads="1"/>
          </p:cNvSpPr>
          <p:nvPr/>
        </p:nvSpPr>
        <p:spPr bwMode="auto">
          <a:xfrm>
            <a:off x="1810240" y="3816600"/>
            <a:ext cx="4162425" cy="766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19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430410"/>
              </p:ext>
            </p:extLst>
          </p:nvPr>
        </p:nvGraphicFramePr>
        <p:xfrm>
          <a:off x="2888152" y="4388100"/>
          <a:ext cx="5275263" cy="563563"/>
        </p:xfrm>
        <a:graphic>
          <a:graphicData uri="http://schemas.openxmlformats.org/drawingml/2006/table">
            <a:tbl>
              <a:tblPr/>
              <a:tblGrid>
                <a:gridCol w="7540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356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20" name="组合 32"/>
          <p:cNvGrpSpPr>
            <a:grpSpLocks/>
          </p:cNvGrpSpPr>
          <p:nvPr/>
        </p:nvGrpSpPr>
        <p:grpSpPr bwMode="auto">
          <a:xfrm>
            <a:off x="4961427" y="3772150"/>
            <a:ext cx="401638" cy="631825"/>
            <a:chOff x="1637735" y="3434822"/>
            <a:chExt cx="401644" cy="632626"/>
          </a:xfrm>
        </p:grpSpPr>
        <p:cxnSp>
          <p:nvCxnSpPr>
            <p:cNvPr id="21" name="直接箭头连接符 17"/>
            <p:cNvCxnSpPr>
              <a:cxnSpLocks noChangeShapeType="1"/>
            </p:cNvCxnSpPr>
            <p:nvPr/>
          </p:nvCxnSpPr>
          <p:spPr bwMode="auto">
            <a:xfrm rot="5400000">
              <a:off x="1754419" y="3792807"/>
              <a:ext cx="547695" cy="1588"/>
            </a:xfrm>
            <a:prstGeom prst="straightConnector1">
              <a:avLst/>
            </a:prstGeom>
            <a:noFill/>
            <a:ln w="38100" cap="sq" algn="ctr">
              <a:solidFill>
                <a:srgbClr val="FF0000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TextBox 19"/>
            <p:cNvSpPr txBox="1">
              <a:spLocks noChangeArrowheads="1"/>
            </p:cNvSpPr>
            <p:nvPr/>
          </p:nvSpPr>
          <p:spPr bwMode="auto">
            <a:xfrm>
              <a:off x="1637735" y="3434822"/>
              <a:ext cx="401644" cy="43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</a:t>
              </a:r>
            </a:p>
          </p:txBody>
        </p:sp>
      </p:grpSp>
      <p:grpSp>
        <p:nvGrpSpPr>
          <p:cNvPr id="23" name="组合 33"/>
          <p:cNvGrpSpPr>
            <a:grpSpLocks/>
          </p:cNvGrpSpPr>
          <p:nvPr/>
        </p:nvGrpSpPr>
        <p:grpSpPr bwMode="auto">
          <a:xfrm>
            <a:off x="5644052" y="3743575"/>
            <a:ext cx="434975" cy="649288"/>
            <a:chOff x="2754832" y="3429000"/>
            <a:chExt cx="435512" cy="648767"/>
          </a:xfrm>
        </p:grpSpPr>
        <p:cxnSp>
          <p:nvCxnSpPr>
            <p:cNvPr id="24" name="直接箭头连接符 18"/>
            <p:cNvCxnSpPr>
              <a:cxnSpLocks noChangeShapeType="1"/>
            </p:cNvCxnSpPr>
            <p:nvPr/>
          </p:nvCxnSpPr>
          <p:spPr bwMode="auto">
            <a:xfrm rot="5400000">
              <a:off x="2481778" y="3803126"/>
              <a:ext cx="547695" cy="1588"/>
            </a:xfrm>
            <a:prstGeom prst="straightConnector1">
              <a:avLst/>
            </a:prstGeom>
            <a:noFill/>
            <a:ln w="38100" cap="sq" algn="ctr">
              <a:solidFill>
                <a:srgbClr val="FF0000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TextBox 20"/>
            <p:cNvSpPr txBox="1">
              <a:spLocks noChangeArrowheads="1"/>
            </p:cNvSpPr>
            <p:nvPr/>
          </p:nvSpPr>
          <p:spPr bwMode="auto">
            <a:xfrm>
              <a:off x="2788700" y="3429000"/>
              <a:ext cx="401644" cy="43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</a:t>
              </a:r>
            </a:p>
          </p:txBody>
        </p:sp>
      </p:grpSp>
      <p:grpSp>
        <p:nvGrpSpPr>
          <p:cNvPr id="26" name="组合 21"/>
          <p:cNvGrpSpPr>
            <a:grpSpLocks/>
          </p:cNvGrpSpPr>
          <p:nvPr/>
        </p:nvGrpSpPr>
        <p:grpSpPr bwMode="auto">
          <a:xfrm>
            <a:off x="2337290" y="4619875"/>
            <a:ext cx="6378575" cy="912813"/>
            <a:chOff x="974147" y="1165194"/>
            <a:chExt cx="6378132" cy="912825"/>
          </a:xfrm>
        </p:grpSpPr>
        <p:cxnSp>
          <p:nvCxnSpPr>
            <p:cNvPr id="27" name="直接连接符 22"/>
            <p:cNvCxnSpPr>
              <a:cxnSpLocks noChangeShapeType="1"/>
            </p:cNvCxnSpPr>
            <p:nvPr/>
          </p:nvCxnSpPr>
          <p:spPr bwMode="auto">
            <a:xfrm>
              <a:off x="6799293" y="1201707"/>
              <a:ext cx="547695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" name="直接连接符 23"/>
            <p:cNvCxnSpPr>
              <a:cxnSpLocks noChangeShapeType="1"/>
            </p:cNvCxnSpPr>
            <p:nvPr/>
          </p:nvCxnSpPr>
          <p:spPr bwMode="auto">
            <a:xfrm rot="5400000">
              <a:off x="6932379" y="1630073"/>
              <a:ext cx="839799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直接连接符 24"/>
            <p:cNvCxnSpPr>
              <a:cxnSpLocks noChangeShapeType="1"/>
            </p:cNvCxnSpPr>
            <p:nvPr/>
          </p:nvCxnSpPr>
          <p:spPr bwMode="auto">
            <a:xfrm rot="10800000">
              <a:off x="993726" y="2078019"/>
              <a:ext cx="635326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" name="直接连接符 25"/>
            <p:cNvCxnSpPr>
              <a:cxnSpLocks noChangeShapeType="1"/>
            </p:cNvCxnSpPr>
            <p:nvPr/>
          </p:nvCxnSpPr>
          <p:spPr bwMode="auto">
            <a:xfrm rot="5400000" flipH="1" flipV="1">
              <a:off x="535991" y="1622929"/>
              <a:ext cx="87631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" name="直接连接符 26"/>
            <p:cNvCxnSpPr>
              <a:cxnSpLocks noChangeShapeType="1"/>
            </p:cNvCxnSpPr>
            <p:nvPr/>
          </p:nvCxnSpPr>
          <p:spPr bwMode="auto">
            <a:xfrm>
              <a:off x="982614" y="1165194"/>
              <a:ext cx="620721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2" name="TextBox 27"/>
          <p:cNvSpPr txBox="1">
            <a:spLocks noChangeArrowheads="1"/>
          </p:cNvSpPr>
          <p:nvPr/>
        </p:nvSpPr>
        <p:spPr bwMode="auto">
          <a:xfrm>
            <a:off x="2886565" y="4954838"/>
            <a:ext cx="52673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33" name="表格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0093848"/>
              </p:ext>
            </p:extLst>
          </p:nvPr>
        </p:nvGraphicFramePr>
        <p:xfrm>
          <a:off x="2884977" y="4992938"/>
          <a:ext cx="5275263" cy="371475"/>
        </p:xfrm>
        <a:graphic>
          <a:graphicData uri="http://schemas.openxmlformats.org/drawingml/2006/table">
            <a:tbl>
              <a:tblPr/>
              <a:tblGrid>
                <a:gridCol w="754063">
                  <a:extLst>
                    <a:ext uri="{9D8B030D-6E8A-4147-A177-3AD203B41FA5}">
                      <a16:colId xmlns:a16="http://schemas.microsoft.com/office/drawing/2014/main" val="1003569528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313060236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3585782801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4111131576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32618049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3177740973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4126318313"/>
                    </a:ext>
                  </a:extLst>
                </a:gridCol>
              </a:tblGrid>
              <a:tr h="371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0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2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3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4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5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6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454993"/>
                  </a:ext>
                </a:extLst>
              </a:tr>
            </a:tbl>
          </a:graphicData>
        </a:graphic>
      </p:graphicFrame>
      <p:sp>
        <p:nvSpPr>
          <p:cNvPr id="34" name="TextBox 29"/>
          <p:cNvSpPr txBox="1">
            <a:spLocks noChangeArrowheads="1"/>
          </p:cNvSpPr>
          <p:nvPr/>
        </p:nvSpPr>
        <p:spPr bwMode="auto">
          <a:xfrm>
            <a:off x="4006810" y="2933504"/>
            <a:ext cx="2994025" cy="47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(c) </a:t>
            </a:r>
            <a:r>
              <a:rPr kumimoji="1" lang="zh-CN" altLang="en-US" sz="2800" b="1">
                <a:latin typeface="楷体" panose="02010609060101010101" pitchFamily="49" charset="-122"/>
                <a:ea typeface="楷体" panose="02010609060101010101" pitchFamily="49" charset="-122"/>
              </a:rPr>
              <a:t>插入元素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kumimoji="1" lang="zh-CN" altLang="en-US" sz="2800" b="1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c</a:t>
            </a:r>
            <a:endParaRPr kumimoji="1" lang="en-US" altLang="zh-CN" sz="28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5" name="TextBox 30"/>
          <p:cNvSpPr txBox="1">
            <a:spLocks noChangeArrowheads="1"/>
          </p:cNvSpPr>
          <p:nvPr/>
        </p:nvSpPr>
        <p:spPr bwMode="auto">
          <a:xfrm>
            <a:off x="3619990" y="5642225"/>
            <a:ext cx="3833812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(d) </a:t>
            </a:r>
            <a:r>
              <a:rPr kumimoji="1" lang="zh-CN" altLang="en-US" sz="2800" b="1">
                <a:latin typeface="楷体" panose="02010609060101010101" pitchFamily="49" charset="-122"/>
                <a:ea typeface="楷体" panose="02010609060101010101" pitchFamily="49" charset="-122"/>
              </a:rPr>
              <a:t>取出元素 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kumimoji="1" lang="zh-CN" altLang="en-US" sz="2800" b="1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kumimoji="1" lang="zh-CN" altLang="en-US" sz="2800" b="1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c</a:t>
            </a:r>
            <a:endParaRPr kumimoji="1" lang="en-US" altLang="zh-CN" sz="2800" b="1" i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660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6" grpId="0"/>
      <p:bldP spid="18" grpId="0"/>
      <p:bldP spid="32" grpId="0"/>
      <p:bldP spid="34" grpId="0"/>
      <p:bldP spid="35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队列运行示意图</a:t>
            </a:r>
          </a:p>
        </p:txBody>
      </p:sp>
      <p:sp>
        <p:nvSpPr>
          <p:cNvPr id="3" name="TextBox 1"/>
          <p:cNvSpPr txBox="1">
            <a:spLocks noChangeArrowheads="1"/>
          </p:cNvSpPr>
          <p:nvPr/>
        </p:nvSpPr>
        <p:spPr bwMode="auto">
          <a:xfrm>
            <a:off x="1776329" y="836863"/>
            <a:ext cx="4162425" cy="766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4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881319"/>
              </p:ext>
            </p:extLst>
          </p:nvPr>
        </p:nvGraphicFramePr>
        <p:xfrm>
          <a:off x="2854242" y="1400426"/>
          <a:ext cx="5275262" cy="571500"/>
        </p:xfrm>
        <a:graphic>
          <a:graphicData uri="http://schemas.openxmlformats.org/drawingml/2006/table">
            <a:tbl>
              <a:tblPr/>
              <a:tblGrid>
                <a:gridCol w="754062">
                  <a:extLst>
                    <a:ext uri="{9D8B030D-6E8A-4147-A177-3AD203B41FA5}">
                      <a16:colId xmlns:a16="http://schemas.microsoft.com/office/drawing/2014/main" val="2574139034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3022247709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818047612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3519324514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53744805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293873078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1277894428"/>
                    </a:ext>
                  </a:extLst>
                </a:gridCol>
              </a:tblGrid>
              <a:tr h="5715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i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400" b="0" i="1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1794616"/>
                  </a:ext>
                </a:extLst>
              </a:tr>
            </a:tbl>
          </a:graphicData>
        </a:graphic>
      </p:graphicFrame>
      <p:grpSp>
        <p:nvGrpSpPr>
          <p:cNvPr id="5" name="组合 34"/>
          <p:cNvGrpSpPr>
            <a:grpSpLocks/>
          </p:cNvGrpSpPr>
          <p:nvPr/>
        </p:nvGrpSpPr>
        <p:grpSpPr bwMode="auto">
          <a:xfrm>
            <a:off x="4314742" y="770188"/>
            <a:ext cx="401637" cy="631825"/>
            <a:chOff x="1409658" y="294704"/>
            <a:chExt cx="401644" cy="632626"/>
          </a:xfrm>
        </p:grpSpPr>
        <p:cxnSp>
          <p:nvCxnSpPr>
            <p:cNvPr id="6" name="直接箭头连接符 3"/>
            <p:cNvCxnSpPr>
              <a:cxnSpLocks noChangeShapeType="1"/>
            </p:cNvCxnSpPr>
            <p:nvPr/>
          </p:nvCxnSpPr>
          <p:spPr bwMode="auto">
            <a:xfrm rot="5400000">
              <a:off x="1526342" y="652689"/>
              <a:ext cx="547695" cy="1588"/>
            </a:xfrm>
            <a:prstGeom prst="straightConnector1">
              <a:avLst/>
            </a:prstGeom>
            <a:noFill/>
            <a:ln w="38100" cap="sq" algn="ctr">
              <a:solidFill>
                <a:srgbClr val="FF0000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" name="TextBox 4"/>
            <p:cNvSpPr txBox="1">
              <a:spLocks noChangeArrowheads="1"/>
            </p:cNvSpPr>
            <p:nvPr/>
          </p:nvSpPr>
          <p:spPr bwMode="auto">
            <a:xfrm>
              <a:off x="1409658" y="294704"/>
              <a:ext cx="401644" cy="43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</a:t>
              </a:r>
            </a:p>
          </p:txBody>
        </p:sp>
      </p:grpSp>
      <p:grpSp>
        <p:nvGrpSpPr>
          <p:cNvPr id="8" name="组合 5"/>
          <p:cNvGrpSpPr>
            <a:grpSpLocks/>
          </p:cNvGrpSpPr>
          <p:nvPr/>
        </p:nvGrpSpPr>
        <p:grpSpPr bwMode="auto">
          <a:xfrm>
            <a:off x="5506954" y="763838"/>
            <a:ext cx="436563" cy="649288"/>
            <a:chOff x="2035669" y="288882"/>
            <a:chExt cx="435512" cy="648767"/>
          </a:xfrm>
        </p:grpSpPr>
        <p:cxnSp>
          <p:nvCxnSpPr>
            <p:cNvPr id="9" name="直接箭头连接符 6"/>
            <p:cNvCxnSpPr>
              <a:cxnSpLocks noChangeShapeType="1"/>
            </p:cNvCxnSpPr>
            <p:nvPr/>
          </p:nvCxnSpPr>
          <p:spPr bwMode="auto">
            <a:xfrm rot="5400000">
              <a:off x="1762615" y="663008"/>
              <a:ext cx="547695" cy="1588"/>
            </a:xfrm>
            <a:prstGeom prst="straightConnector1">
              <a:avLst/>
            </a:prstGeom>
            <a:noFill/>
            <a:ln w="38100" cap="sq" algn="ctr">
              <a:solidFill>
                <a:srgbClr val="FF0000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" name="TextBox 7"/>
            <p:cNvSpPr txBox="1">
              <a:spLocks noChangeArrowheads="1"/>
            </p:cNvSpPr>
            <p:nvPr/>
          </p:nvSpPr>
          <p:spPr bwMode="auto">
            <a:xfrm>
              <a:off x="2069537" y="288882"/>
              <a:ext cx="401644" cy="43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</a:t>
              </a:r>
            </a:p>
          </p:txBody>
        </p:sp>
      </p:grpSp>
      <p:grpSp>
        <p:nvGrpSpPr>
          <p:cNvPr id="11" name="组合 8"/>
          <p:cNvGrpSpPr>
            <a:grpSpLocks/>
          </p:cNvGrpSpPr>
          <p:nvPr/>
        </p:nvGrpSpPr>
        <p:grpSpPr bwMode="auto">
          <a:xfrm>
            <a:off x="2303379" y="1640138"/>
            <a:ext cx="6378575" cy="912813"/>
            <a:chOff x="974147" y="1165194"/>
            <a:chExt cx="6378132" cy="912825"/>
          </a:xfrm>
        </p:grpSpPr>
        <p:cxnSp>
          <p:nvCxnSpPr>
            <p:cNvPr id="12" name="直接连接符 9"/>
            <p:cNvCxnSpPr>
              <a:cxnSpLocks noChangeShapeType="1"/>
            </p:cNvCxnSpPr>
            <p:nvPr/>
          </p:nvCxnSpPr>
          <p:spPr bwMode="auto">
            <a:xfrm>
              <a:off x="6799293" y="1201707"/>
              <a:ext cx="547695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" name="直接连接符 10"/>
            <p:cNvCxnSpPr>
              <a:cxnSpLocks noChangeShapeType="1"/>
            </p:cNvCxnSpPr>
            <p:nvPr/>
          </p:nvCxnSpPr>
          <p:spPr bwMode="auto">
            <a:xfrm rot="5400000">
              <a:off x="6932379" y="1630073"/>
              <a:ext cx="839799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直接连接符 11"/>
            <p:cNvCxnSpPr>
              <a:cxnSpLocks noChangeShapeType="1"/>
            </p:cNvCxnSpPr>
            <p:nvPr/>
          </p:nvCxnSpPr>
          <p:spPr bwMode="auto">
            <a:xfrm rot="10800000">
              <a:off x="993726" y="2078019"/>
              <a:ext cx="635326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直接连接符 12"/>
            <p:cNvCxnSpPr>
              <a:cxnSpLocks noChangeShapeType="1"/>
            </p:cNvCxnSpPr>
            <p:nvPr/>
          </p:nvCxnSpPr>
          <p:spPr bwMode="auto">
            <a:xfrm rot="5400000" flipH="1" flipV="1">
              <a:off x="535991" y="1622929"/>
              <a:ext cx="87631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直接连接符 13"/>
            <p:cNvCxnSpPr>
              <a:cxnSpLocks noChangeShapeType="1"/>
            </p:cNvCxnSpPr>
            <p:nvPr/>
          </p:nvCxnSpPr>
          <p:spPr bwMode="auto">
            <a:xfrm>
              <a:off x="982614" y="1165194"/>
              <a:ext cx="620721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7" name="TextBox 14"/>
          <p:cNvSpPr txBox="1">
            <a:spLocks noChangeArrowheads="1"/>
          </p:cNvSpPr>
          <p:nvPr/>
        </p:nvSpPr>
        <p:spPr bwMode="auto">
          <a:xfrm>
            <a:off x="2852654" y="1975101"/>
            <a:ext cx="52673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18" name="表格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685589"/>
              </p:ext>
            </p:extLst>
          </p:nvPr>
        </p:nvGraphicFramePr>
        <p:xfrm>
          <a:off x="2851067" y="2013201"/>
          <a:ext cx="5275262" cy="371475"/>
        </p:xfrm>
        <a:graphic>
          <a:graphicData uri="http://schemas.openxmlformats.org/drawingml/2006/table">
            <a:tbl>
              <a:tblPr/>
              <a:tblGrid>
                <a:gridCol w="754062">
                  <a:extLst>
                    <a:ext uri="{9D8B030D-6E8A-4147-A177-3AD203B41FA5}">
                      <a16:colId xmlns:a16="http://schemas.microsoft.com/office/drawing/2014/main" val="4097207834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649780078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766276586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4147902689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3656832802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609846985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663959129"/>
                    </a:ext>
                  </a:extLst>
                </a:gridCol>
              </a:tblGrid>
              <a:tr h="371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0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2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3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4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5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6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377554"/>
                  </a:ext>
                </a:extLst>
              </a:tr>
            </a:tbl>
          </a:graphicData>
        </a:graphic>
      </p:graphicFrame>
      <p:sp>
        <p:nvSpPr>
          <p:cNvPr id="19" name="TextBox 16"/>
          <p:cNvSpPr txBox="1">
            <a:spLocks noChangeArrowheads="1"/>
          </p:cNvSpPr>
          <p:nvPr/>
        </p:nvSpPr>
        <p:spPr bwMode="auto">
          <a:xfrm>
            <a:off x="1774742" y="3730876"/>
            <a:ext cx="4162425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74163"/>
              </p:ext>
            </p:extLst>
          </p:nvPr>
        </p:nvGraphicFramePr>
        <p:xfrm>
          <a:off x="2852654" y="4300788"/>
          <a:ext cx="5275263" cy="566738"/>
        </p:xfrm>
        <a:graphic>
          <a:graphicData uri="http://schemas.openxmlformats.org/drawingml/2006/table">
            <a:tbl>
              <a:tblPr/>
              <a:tblGrid>
                <a:gridCol w="754063">
                  <a:extLst>
                    <a:ext uri="{9D8B030D-6E8A-4147-A177-3AD203B41FA5}">
                      <a16:colId xmlns:a16="http://schemas.microsoft.com/office/drawing/2014/main" val="3114791941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290381794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1888370222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1513765586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102008940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250447781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3236874049"/>
                    </a:ext>
                  </a:extLst>
                </a:gridCol>
              </a:tblGrid>
              <a:tr h="566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i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j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400" b="0" i="1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461616"/>
                  </a:ext>
                </a:extLst>
              </a:tr>
            </a:tbl>
          </a:graphicData>
        </a:graphic>
      </p:graphicFrame>
      <p:grpSp>
        <p:nvGrpSpPr>
          <p:cNvPr id="21" name="组合 18"/>
          <p:cNvGrpSpPr>
            <a:grpSpLocks/>
          </p:cNvGrpSpPr>
          <p:nvPr/>
        </p:nvGrpSpPr>
        <p:grpSpPr bwMode="auto">
          <a:xfrm>
            <a:off x="4927517" y="3686426"/>
            <a:ext cx="401637" cy="633412"/>
            <a:chOff x="1637735" y="3434822"/>
            <a:chExt cx="401644" cy="632626"/>
          </a:xfrm>
        </p:grpSpPr>
        <p:cxnSp>
          <p:nvCxnSpPr>
            <p:cNvPr id="22" name="直接箭头连接符 19"/>
            <p:cNvCxnSpPr>
              <a:cxnSpLocks noChangeShapeType="1"/>
            </p:cNvCxnSpPr>
            <p:nvPr/>
          </p:nvCxnSpPr>
          <p:spPr bwMode="auto">
            <a:xfrm rot="5400000">
              <a:off x="1754419" y="3792807"/>
              <a:ext cx="547695" cy="1588"/>
            </a:xfrm>
            <a:prstGeom prst="straightConnector1">
              <a:avLst/>
            </a:prstGeom>
            <a:noFill/>
            <a:ln w="38100" cap="sq" algn="ctr">
              <a:solidFill>
                <a:srgbClr val="FF0000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" name="TextBox 20"/>
            <p:cNvSpPr txBox="1">
              <a:spLocks noChangeArrowheads="1"/>
            </p:cNvSpPr>
            <p:nvPr/>
          </p:nvSpPr>
          <p:spPr bwMode="auto">
            <a:xfrm>
              <a:off x="1637735" y="3434822"/>
              <a:ext cx="401644" cy="43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</a:t>
              </a:r>
            </a:p>
          </p:txBody>
        </p:sp>
      </p:grpSp>
      <p:grpSp>
        <p:nvGrpSpPr>
          <p:cNvPr id="24" name="组合 21"/>
          <p:cNvGrpSpPr>
            <a:grpSpLocks/>
          </p:cNvGrpSpPr>
          <p:nvPr/>
        </p:nvGrpSpPr>
        <p:grpSpPr bwMode="auto">
          <a:xfrm>
            <a:off x="5608554" y="3657851"/>
            <a:ext cx="436563" cy="649287"/>
            <a:chOff x="2754832" y="3429000"/>
            <a:chExt cx="435512" cy="648767"/>
          </a:xfrm>
        </p:grpSpPr>
        <p:cxnSp>
          <p:nvCxnSpPr>
            <p:cNvPr id="25" name="直接箭头连接符 22"/>
            <p:cNvCxnSpPr>
              <a:cxnSpLocks noChangeShapeType="1"/>
            </p:cNvCxnSpPr>
            <p:nvPr/>
          </p:nvCxnSpPr>
          <p:spPr bwMode="auto">
            <a:xfrm rot="5400000">
              <a:off x="2481778" y="3803126"/>
              <a:ext cx="547695" cy="1588"/>
            </a:xfrm>
            <a:prstGeom prst="straightConnector1">
              <a:avLst/>
            </a:prstGeom>
            <a:noFill/>
            <a:ln w="38100" cap="sq" algn="ctr">
              <a:solidFill>
                <a:srgbClr val="FF0000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6" name="TextBox 23"/>
            <p:cNvSpPr txBox="1">
              <a:spLocks noChangeArrowheads="1"/>
            </p:cNvSpPr>
            <p:nvPr/>
          </p:nvSpPr>
          <p:spPr bwMode="auto">
            <a:xfrm>
              <a:off x="2788700" y="3429000"/>
              <a:ext cx="401644" cy="43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</a:t>
              </a:r>
            </a:p>
          </p:txBody>
        </p:sp>
      </p:grpSp>
      <p:grpSp>
        <p:nvGrpSpPr>
          <p:cNvPr id="27" name="组合 24"/>
          <p:cNvGrpSpPr>
            <a:grpSpLocks/>
          </p:cNvGrpSpPr>
          <p:nvPr/>
        </p:nvGrpSpPr>
        <p:grpSpPr bwMode="auto">
          <a:xfrm>
            <a:off x="2303379" y="4534151"/>
            <a:ext cx="6378575" cy="912812"/>
            <a:chOff x="974147" y="1165194"/>
            <a:chExt cx="6378132" cy="912825"/>
          </a:xfrm>
        </p:grpSpPr>
        <p:cxnSp>
          <p:nvCxnSpPr>
            <p:cNvPr id="28" name="直接连接符 25"/>
            <p:cNvCxnSpPr>
              <a:cxnSpLocks noChangeShapeType="1"/>
            </p:cNvCxnSpPr>
            <p:nvPr/>
          </p:nvCxnSpPr>
          <p:spPr bwMode="auto">
            <a:xfrm>
              <a:off x="6799293" y="1201707"/>
              <a:ext cx="547695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直接连接符 26"/>
            <p:cNvCxnSpPr>
              <a:cxnSpLocks noChangeShapeType="1"/>
            </p:cNvCxnSpPr>
            <p:nvPr/>
          </p:nvCxnSpPr>
          <p:spPr bwMode="auto">
            <a:xfrm rot="5400000">
              <a:off x="6932379" y="1630073"/>
              <a:ext cx="839799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0" name="直接连接符 27"/>
            <p:cNvCxnSpPr>
              <a:cxnSpLocks noChangeShapeType="1"/>
            </p:cNvCxnSpPr>
            <p:nvPr/>
          </p:nvCxnSpPr>
          <p:spPr bwMode="auto">
            <a:xfrm rot="10800000">
              <a:off x="993726" y="2078019"/>
              <a:ext cx="635326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" name="直接连接符 28"/>
            <p:cNvCxnSpPr>
              <a:cxnSpLocks noChangeShapeType="1"/>
            </p:cNvCxnSpPr>
            <p:nvPr/>
          </p:nvCxnSpPr>
          <p:spPr bwMode="auto">
            <a:xfrm rot="5400000" flipH="1" flipV="1">
              <a:off x="535991" y="1622929"/>
              <a:ext cx="87631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2" name="直接连接符 29"/>
            <p:cNvCxnSpPr>
              <a:cxnSpLocks noChangeShapeType="1"/>
            </p:cNvCxnSpPr>
            <p:nvPr/>
          </p:nvCxnSpPr>
          <p:spPr bwMode="auto">
            <a:xfrm>
              <a:off x="982614" y="1165194"/>
              <a:ext cx="620721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3" name="TextBox 30"/>
          <p:cNvSpPr txBox="1">
            <a:spLocks noChangeArrowheads="1"/>
          </p:cNvSpPr>
          <p:nvPr/>
        </p:nvSpPr>
        <p:spPr bwMode="auto">
          <a:xfrm>
            <a:off x="2852654" y="4870701"/>
            <a:ext cx="52673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34" name="表格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712867"/>
              </p:ext>
            </p:extLst>
          </p:nvPr>
        </p:nvGraphicFramePr>
        <p:xfrm>
          <a:off x="2851067" y="4908801"/>
          <a:ext cx="5275262" cy="371475"/>
        </p:xfrm>
        <a:graphic>
          <a:graphicData uri="http://schemas.openxmlformats.org/drawingml/2006/table">
            <a:tbl>
              <a:tblPr/>
              <a:tblGrid>
                <a:gridCol w="754062">
                  <a:extLst>
                    <a:ext uri="{9D8B030D-6E8A-4147-A177-3AD203B41FA5}">
                      <a16:colId xmlns:a16="http://schemas.microsoft.com/office/drawing/2014/main" val="3854916106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056814866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435948253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736512935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450580892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760658122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1454380253"/>
                    </a:ext>
                  </a:extLst>
                </a:gridCol>
              </a:tblGrid>
              <a:tr h="371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0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2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3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4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5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6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998972"/>
                  </a:ext>
                </a:extLst>
              </a:tr>
            </a:tbl>
          </a:graphicData>
        </a:graphic>
      </p:graphicFrame>
      <p:sp>
        <p:nvSpPr>
          <p:cNvPr id="35" name="TextBox 32"/>
          <p:cNvSpPr txBox="1">
            <a:spLocks noChangeArrowheads="1"/>
          </p:cNvSpPr>
          <p:nvPr/>
        </p:nvSpPr>
        <p:spPr bwMode="auto">
          <a:xfrm>
            <a:off x="3200317" y="2662488"/>
            <a:ext cx="4892675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(e) </a:t>
            </a:r>
            <a:r>
              <a:rPr kumimoji="1" lang="zh-CN" altLang="en-US" sz="2800" b="1">
                <a:latin typeface="楷体" panose="02010609060101010101" pitchFamily="49" charset="-122"/>
                <a:ea typeface="楷体" panose="02010609060101010101" pitchFamily="49" charset="-122"/>
              </a:rPr>
              <a:t>插入元素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kumimoji="1" lang="zh-CN" altLang="en-US" sz="2800" b="1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e</a:t>
            </a:r>
            <a:r>
              <a:rPr kumimoji="1" lang="zh-CN" altLang="en-US" sz="2800" b="1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f</a:t>
            </a:r>
            <a:r>
              <a:rPr kumimoji="1" lang="zh-CN" altLang="en-US" sz="2800" b="1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g</a:t>
            </a:r>
            <a:r>
              <a:rPr kumimoji="1" lang="zh-CN" altLang="en-US" sz="2800" b="1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h</a:t>
            </a:r>
            <a:r>
              <a:rPr kumimoji="1" lang="zh-CN" altLang="en-US" sz="2800" b="1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endParaRPr kumimoji="1" lang="en-US" altLang="zh-CN" sz="2800" b="1" i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6" name="TextBox 33"/>
          <p:cNvSpPr txBox="1">
            <a:spLocks noChangeArrowheads="1"/>
          </p:cNvSpPr>
          <p:nvPr/>
        </p:nvSpPr>
        <p:spPr bwMode="auto">
          <a:xfrm>
            <a:off x="3855954" y="5556501"/>
            <a:ext cx="3833813" cy="47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(f) </a:t>
            </a:r>
            <a:r>
              <a:rPr kumimoji="1" lang="zh-CN" altLang="en-US" sz="2800" b="1">
                <a:latin typeface="楷体" panose="02010609060101010101" pitchFamily="49" charset="-122"/>
                <a:ea typeface="楷体" panose="02010609060101010101" pitchFamily="49" charset="-122"/>
              </a:rPr>
              <a:t>插入元素 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j</a:t>
            </a:r>
            <a:endParaRPr kumimoji="1" lang="en-US" altLang="zh-CN" sz="2800" b="1" i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778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7" grpId="0"/>
      <p:bldP spid="19" grpId="0"/>
      <p:bldP spid="33" grpId="0"/>
      <p:bldP spid="35" grpId="0"/>
      <p:bldP spid="36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队列运行示意图</a:t>
            </a:r>
          </a:p>
        </p:txBody>
      </p:sp>
      <p:sp>
        <p:nvSpPr>
          <p:cNvPr id="3" name="TextBox 1"/>
          <p:cNvSpPr txBox="1">
            <a:spLocks noChangeArrowheads="1"/>
          </p:cNvSpPr>
          <p:nvPr/>
        </p:nvSpPr>
        <p:spPr bwMode="auto">
          <a:xfrm>
            <a:off x="1450056" y="1985199"/>
            <a:ext cx="4162425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4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508812"/>
              </p:ext>
            </p:extLst>
          </p:nvPr>
        </p:nvGraphicFramePr>
        <p:xfrm>
          <a:off x="2527968" y="2517011"/>
          <a:ext cx="5275263" cy="604838"/>
        </p:xfrm>
        <a:graphic>
          <a:graphicData uri="http://schemas.openxmlformats.org/drawingml/2006/table">
            <a:tbl>
              <a:tblPr/>
              <a:tblGrid>
                <a:gridCol w="7540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0483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400" b="0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仿宋_GB2312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5" name="组合 3"/>
          <p:cNvGrpSpPr>
            <a:grpSpLocks/>
          </p:cNvGrpSpPr>
          <p:nvPr/>
        </p:nvGrpSpPr>
        <p:grpSpPr bwMode="auto">
          <a:xfrm>
            <a:off x="4601243" y="1940749"/>
            <a:ext cx="401638" cy="631825"/>
            <a:chOff x="1637735" y="3434822"/>
            <a:chExt cx="401644" cy="632626"/>
          </a:xfrm>
        </p:grpSpPr>
        <p:cxnSp>
          <p:nvCxnSpPr>
            <p:cNvPr id="6" name="直接箭头连接符 4"/>
            <p:cNvCxnSpPr>
              <a:cxnSpLocks noChangeShapeType="1"/>
            </p:cNvCxnSpPr>
            <p:nvPr/>
          </p:nvCxnSpPr>
          <p:spPr bwMode="auto">
            <a:xfrm rot="5400000">
              <a:off x="1754419" y="3792807"/>
              <a:ext cx="547695" cy="1588"/>
            </a:xfrm>
            <a:prstGeom prst="straightConnector1">
              <a:avLst/>
            </a:prstGeom>
            <a:noFill/>
            <a:ln w="38100" cap="sq" algn="ctr">
              <a:solidFill>
                <a:srgbClr val="FF0000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" name="TextBox 5"/>
            <p:cNvSpPr txBox="1">
              <a:spLocks noChangeArrowheads="1"/>
            </p:cNvSpPr>
            <p:nvPr/>
          </p:nvSpPr>
          <p:spPr bwMode="auto">
            <a:xfrm>
              <a:off x="1637735" y="3434822"/>
              <a:ext cx="401644" cy="43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</a:t>
              </a:r>
            </a:p>
          </p:txBody>
        </p:sp>
      </p:grpSp>
      <p:grpSp>
        <p:nvGrpSpPr>
          <p:cNvPr id="8" name="组合 6"/>
          <p:cNvGrpSpPr>
            <a:grpSpLocks/>
          </p:cNvGrpSpPr>
          <p:nvPr/>
        </p:nvGrpSpPr>
        <p:grpSpPr bwMode="auto">
          <a:xfrm>
            <a:off x="5283868" y="1912174"/>
            <a:ext cx="434975" cy="649287"/>
            <a:chOff x="2754832" y="3429000"/>
            <a:chExt cx="435512" cy="648767"/>
          </a:xfrm>
        </p:grpSpPr>
        <p:cxnSp>
          <p:nvCxnSpPr>
            <p:cNvPr id="9" name="直接箭头连接符 7"/>
            <p:cNvCxnSpPr>
              <a:cxnSpLocks noChangeShapeType="1"/>
            </p:cNvCxnSpPr>
            <p:nvPr/>
          </p:nvCxnSpPr>
          <p:spPr bwMode="auto">
            <a:xfrm rot="5400000">
              <a:off x="2481778" y="3803126"/>
              <a:ext cx="547695" cy="1588"/>
            </a:xfrm>
            <a:prstGeom prst="straightConnector1">
              <a:avLst/>
            </a:prstGeom>
            <a:noFill/>
            <a:ln w="38100" cap="sq" algn="ctr">
              <a:solidFill>
                <a:srgbClr val="FF0000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" name="TextBox 8"/>
            <p:cNvSpPr txBox="1">
              <a:spLocks noChangeArrowheads="1"/>
            </p:cNvSpPr>
            <p:nvPr/>
          </p:nvSpPr>
          <p:spPr bwMode="auto">
            <a:xfrm>
              <a:off x="2788700" y="3429000"/>
              <a:ext cx="401644" cy="43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</a:t>
              </a:r>
            </a:p>
          </p:txBody>
        </p:sp>
      </p:grpSp>
      <p:grpSp>
        <p:nvGrpSpPr>
          <p:cNvPr id="11" name="组合 9"/>
          <p:cNvGrpSpPr>
            <a:grpSpLocks/>
          </p:cNvGrpSpPr>
          <p:nvPr/>
        </p:nvGrpSpPr>
        <p:grpSpPr bwMode="auto">
          <a:xfrm>
            <a:off x="1977106" y="2788474"/>
            <a:ext cx="6378575" cy="912812"/>
            <a:chOff x="974147" y="1165194"/>
            <a:chExt cx="6378132" cy="912825"/>
          </a:xfrm>
        </p:grpSpPr>
        <p:cxnSp>
          <p:nvCxnSpPr>
            <p:cNvPr id="12" name="直接连接符 10"/>
            <p:cNvCxnSpPr>
              <a:cxnSpLocks noChangeShapeType="1"/>
            </p:cNvCxnSpPr>
            <p:nvPr/>
          </p:nvCxnSpPr>
          <p:spPr bwMode="auto">
            <a:xfrm>
              <a:off x="6799293" y="1201707"/>
              <a:ext cx="547695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" name="直接连接符 11"/>
            <p:cNvCxnSpPr>
              <a:cxnSpLocks noChangeShapeType="1"/>
            </p:cNvCxnSpPr>
            <p:nvPr/>
          </p:nvCxnSpPr>
          <p:spPr bwMode="auto">
            <a:xfrm rot="5400000">
              <a:off x="6932379" y="1630073"/>
              <a:ext cx="839799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直接连接符 12"/>
            <p:cNvCxnSpPr>
              <a:cxnSpLocks noChangeShapeType="1"/>
            </p:cNvCxnSpPr>
            <p:nvPr/>
          </p:nvCxnSpPr>
          <p:spPr bwMode="auto">
            <a:xfrm rot="10800000">
              <a:off x="993726" y="2078019"/>
              <a:ext cx="635326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直接连接符 13"/>
            <p:cNvCxnSpPr>
              <a:cxnSpLocks noChangeShapeType="1"/>
            </p:cNvCxnSpPr>
            <p:nvPr/>
          </p:nvCxnSpPr>
          <p:spPr bwMode="auto">
            <a:xfrm rot="5400000" flipH="1" flipV="1">
              <a:off x="535991" y="1622929"/>
              <a:ext cx="876312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直接连接符 14"/>
            <p:cNvCxnSpPr>
              <a:cxnSpLocks noChangeShapeType="1"/>
            </p:cNvCxnSpPr>
            <p:nvPr/>
          </p:nvCxnSpPr>
          <p:spPr bwMode="auto">
            <a:xfrm>
              <a:off x="982614" y="1165194"/>
              <a:ext cx="620721" cy="0"/>
            </a:xfrm>
            <a:prstGeom prst="line">
              <a:avLst/>
            </a:prstGeom>
            <a:noFill/>
            <a:ln w="31750" cap="sq" algn="ctr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7" name="TextBox 15"/>
          <p:cNvSpPr txBox="1">
            <a:spLocks noChangeArrowheads="1"/>
          </p:cNvSpPr>
          <p:nvPr/>
        </p:nvSpPr>
        <p:spPr bwMode="auto">
          <a:xfrm>
            <a:off x="2526381" y="3125024"/>
            <a:ext cx="52673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</a:pPr>
            <a:endParaRPr kumimoji="1" lang="zh-CN" altLang="zh-CN" sz="2800" b="1" baseline="-25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aphicFrame>
        <p:nvGraphicFramePr>
          <p:cNvPr id="18" name="表格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8494800"/>
              </p:ext>
            </p:extLst>
          </p:nvPr>
        </p:nvGraphicFramePr>
        <p:xfrm>
          <a:off x="2524793" y="3163124"/>
          <a:ext cx="5275263" cy="371475"/>
        </p:xfrm>
        <a:graphic>
          <a:graphicData uri="http://schemas.openxmlformats.org/drawingml/2006/table">
            <a:tbl>
              <a:tblPr/>
              <a:tblGrid>
                <a:gridCol w="754063">
                  <a:extLst>
                    <a:ext uri="{9D8B030D-6E8A-4147-A177-3AD203B41FA5}">
                      <a16:colId xmlns:a16="http://schemas.microsoft.com/office/drawing/2014/main" val="992110811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486325488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2749332015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4280042677"/>
                    </a:ext>
                  </a:extLst>
                </a:gridCol>
                <a:gridCol w="754062">
                  <a:extLst>
                    <a:ext uri="{9D8B030D-6E8A-4147-A177-3AD203B41FA5}">
                      <a16:colId xmlns:a16="http://schemas.microsoft.com/office/drawing/2014/main" val="3435283164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3174070056"/>
                    </a:ext>
                  </a:extLst>
                </a:gridCol>
                <a:gridCol w="754063">
                  <a:extLst>
                    <a:ext uri="{9D8B030D-6E8A-4147-A177-3AD203B41FA5}">
                      <a16:colId xmlns:a16="http://schemas.microsoft.com/office/drawing/2014/main" val="151718694"/>
                    </a:ext>
                  </a:extLst>
                </a:gridCol>
              </a:tblGrid>
              <a:tr h="371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0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2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3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4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5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</a:rPr>
                        <a:t>6</a:t>
                      </a:r>
                    </a:p>
                  </a:txBody>
                  <a:tcPr marL="0" marR="0" marT="0" marB="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423981"/>
                  </a:ext>
                </a:extLst>
              </a:tr>
            </a:tbl>
          </a:graphicData>
        </a:graphic>
      </p:graphicFrame>
      <p:sp>
        <p:nvSpPr>
          <p:cNvPr id="19" name="TextBox 17"/>
          <p:cNvSpPr txBox="1">
            <a:spLocks noChangeArrowheads="1"/>
          </p:cNvSpPr>
          <p:nvPr/>
        </p:nvSpPr>
        <p:spPr bwMode="auto">
          <a:xfrm>
            <a:off x="3531268" y="3810824"/>
            <a:ext cx="3833813" cy="47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300"/>
              </a:lnSpc>
            </a:pP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(g) </a:t>
            </a:r>
            <a:r>
              <a:rPr kumimoji="1" lang="zh-CN" altLang="en-US" sz="2800" b="1">
                <a:latin typeface="楷体" panose="02010609060101010101" pitchFamily="49" charset="-122"/>
                <a:ea typeface="楷体" panose="02010609060101010101" pitchFamily="49" charset="-122"/>
              </a:rPr>
              <a:t>删除所有元素</a:t>
            </a:r>
          </a:p>
        </p:txBody>
      </p:sp>
    </p:spTree>
    <p:extLst>
      <p:ext uri="{BB962C8B-B14F-4D97-AF65-F5344CB8AC3E}">
        <p14:creationId xmlns:p14="http://schemas.microsoft.com/office/powerpoint/2010/main" val="22729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7" grpId="0"/>
      <p:bldP spid="19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队列的链接存储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13891" y="1356441"/>
            <a:ext cx="8461375" cy="40687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Monotype Sorts" pitchFamily="2" charset="2"/>
              <a:buNone/>
            </a:pPr>
            <a:endParaRPr lang="zh-CN" altLang="en-US" sz="3200" b="1" dirty="0">
              <a:solidFill>
                <a:srgbClr val="FF3300"/>
              </a:solidFill>
              <a:ea typeface="楷体" panose="02010609060101010101" pitchFamily="49" charset="-122"/>
            </a:endParaRPr>
          </a:p>
          <a:p>
            <a:pPr>
              <a:buFont typeface="Monotype Sorts" pitchFamily="2" charset="2"/>
              <a:buNone/>
            </a:pPr>
            <a:r>
              <a:rPr lang="zh-CN" altLang="en-US" b="1" dirty="0">
                <a:solidFill>
                  <a:schemeClr val="tx2"/>
                </a:solidFill>
                <a:ea typeface="楷体" panose="02010609060101010101" pitchFamily="49" charset="-122"/>
              </a:rPr>
              <a:t>链式队列的结构：</a:t>
            </a:r>
            <a:r>
              <a:rPr lang="zh-CN" altLang="en-US" b="1" dirty="0">
                <a:ea typeface="楷体" panose="02010609060101010101" pitchFamily="49" charset="-122"/>
              </a:rPr>
              <a:t>（</a:t>
            </a:r>
            <a:r>
              <a:rPr lang="en-US" altLang="zh-CN" sz="3300" b="1" i="1" dirty="0">
                <a:ea typeface="楷体" panose="02010609060101010101" pitchFamily="49" charset="-122"/>
              </a:rPr>
              <a:t>a</a:t>
            </a:r>
            <a:r>
              <a:rPr lang="en-US" altLang="zh-CN" sz="3300" b="1" baseline="-25000" dirty="0">
                <a:ea typeface="楷体" panose="02010609060101010101" pitchFamily="49" charset="-122"/>
              </a:rPr>
              <a:t>1</a:t>
            </a:r>
            <a:r>
              <a:rPr lang="en-US" altLang="zh-CN" sz="2400" b="1" dirty="0">
                <a:ea typeface="楷体" panose="02010609060101010101" pitchFamily="49" charset="-122"/>
              </a:rPr>
              <a:t>, </a:t>
            </a:r>
            <a:r>
              <a:rPr lang="en-US" altLang="zh-CN" sz="3300" b="1" i="1" dirty="0">
                <a:ea typeface="楷体" panose="02010609060101010101" pitchFamily="49" charset="-122"/>
              </a:rPr>
              <a:t>a</a:t>
            </a:r>
            <a:r>
              <a:rPr lang="en-US" altLang="zh-CN" sz="3300" b="1" baseline="-25000" dirty="0">
                <a:ea typeface="楷体" panose="02010609060101010101" pitchFamily="49" charset="-122"/>
              </a:rPr>
              <a:t>2</a:t>
            </a:r>
            <a:r>
              <a:rPr lang="en-US" altLang="zh-CN" sz="2400" b="1" dirty="0">
                <a:ea typeface="楷体" panose="02010609060101010101" pitchFamily="49" charset="-122"/>
              </a:rPr>
              <a:t>, </a:t>
            </a:r>
            <a:r>
              <a:rPr lang="zh-CN" altLang="en-US" sz="2400" b="1" dirty="0">
                <a:ea typeface="楷体" panose="02010609060101010101" pitchFamily="49" charset="-122"/>
                <a:sym typeface="Symbol" panose="05050102010706020507" pitchFamily="18" charset="2"/>
              </a:rPr>
              <a:t></a:t>
            </a:r>
            <a:r>
              <a:rPr lang="en-US" altLang="zh-CN" sz="2400" b="1" dirty="0">
                <a:ea typeface="楷体" panose="02010609060101010101" pitchFamily="49" charset="-122"/>
              </a:rPr>
              <a:t>, </a:t>
            </a:r>
            <a:r>
              <a:rPr lang="en-US" altLang="zh-CN" sz="3300" b="1" i="1" dirty="0">
                <a:ea typeface="楷体" panose="02010609060101010101" pitchFamily="49" charset="-122"/>
              </a:rPr>
              <a:t>a</a:t>
            </a:r>
            <a:r>
              <a:rPr lang="en-US" altLang="zh-CN" sz="3300" b="1" i="1" baseline="-25000" dirty="0">
                <a:ea typeface="楷体" panose="02010609060101010101" pitchFamily="49" charset="-122"/>
              </a:rPr>
              <a:t>n</a:t>
            </a:r>
            <a:r>
              <a:rPr lang="en-US" altLang="zh-CN" sz="2400" b="1" dirty="0">
                <a:ea typeface="楷体" panose="02010609060101010101" pitchFamily="49" charset="-122"/>
              </a:rPr>
              <a:t>)</a:t>
            </a:r>
            <a:r>
              <a:rPr lang="en-US" altLang="zh-CN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</a:p>
        </p:txBody>
      </p:sp>
      <p:grpSp>
        <p:nvGrpSpPr>
          <p:cNvPr id="5" name="Group 25"/>
          <p:cNvGrpSpPr>
            <a:grpSpLocks/>
          </p:cNvGrpSpPr>
          <p:nvPr/>
        </p:nvGrpSpPr>
        <p:grpSpPr bwMode="auto">
          <a:xfrm>
            <a:off x="1405941" y="3264616"/>
            <a:ext cx="8229600" cy="1524000"/>
            <a:chOff x="144" y="1104"/>
            <a:chExt cx="5184" cy="960"/>
          </a:xfrm>
        </p:grpSpPr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4136" y="1632"/>
              <a:ext cx="993" cy="432"/>
            </a:xfrm>
            <a:prstGeom prst="rect">
              <a:avLst/>
            </a:prstGeom>
            <a:gradFill rotWithShape="0">
              <a:gsLst>
                <a:gs pos="0">
                  <a:srgbClr val="FFEFD1"/>
                </a:gs>
                <a:gs pos="64999">
                  <a:srgbClr val="F0EBD5"/>
                </a:gs>
                <a:gs pos="100000">
                  <a:srgbClr val="D1C39F"/>
                </a:gs>
              </a:gsLst>
              <a:path path="shape">
                <a:fillToRect l="50000" t="50000" r="50000" b="50000"/>
              </a:path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7" name="Line 5"/>
            <p:cNvSpPr>
              <a:spLocks noChangeShapeType="1"/>
            </p:cNvSpPr>
            <p:nvPr/>
          </p:nvSpPr>
          <p:spPr bwMode="auto">
            <a:xfrm>
              <a:off x="4771" y="1632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8" name="Text Box 6"/>
            <p:cNvSpPr txBox="1">
              <a:spLocks noChangeArrowheads="1"/>
            </p:cNvSpPr>
            <p:nvPr/>
          </p:nvSpPr>
          <p:spPr bwMode="auto">
            <a:xfrm>
              <a:off x="4176" y="1680"/>
              <a:ext cx="595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i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n</a:t>
              </a: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733" y="1632"/>
              <a:ext cx="992" cy="432"/>
            </a:xfrm>
            <a:prstGeom prst="rect">
              <a:avLst/>
            </a:prstGeom>
            <a:gradFill rotWithShape="0">
              <a:gsLst>
                <a:gs pos="0">
                  <a:srgbClr val="FFEFD1"/>
                </a:gs>
                <a:gs pos="64999">
                  <a:srgbClr val="F0EBD5"/>
                </a:gs>
                <a:gs pos="100000">
                  <a:srgbClr val="D1C39F"/>
                </a:gs>
              </a:gsLst>
              <a:path path="shape">
                <a:fillToRect l="50000" t="50000" r="50000" b="50000"/>
              </a:path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0" name="Line 8"/>
            <p:cNvSpPr>
              <a:spLocks noChangeShapeType="1"/>
            </p:cNvSpPr>
            <p:nvPr/>
          </p:nvSpPr>
          <p:spPr bwMode="auto">
            <a:xfrm>
              <a:off x="1368" y="1632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1" name="Text Box 9"/>
            <p:cNvSpPr txBox="1">
              <a:spLocks noChangeArrowheads="1"/>
            </p:cNvSpPr>
            <p:nvPr/>
          </p:nvSpPr>
          <p:spPr bwMode="auto">
            <a:xfrm>
              <a:off x="773" y="1680"/>
              <a:ext cx="595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 rot="-5400000">
              <a:off x="1884" y="1675"/>
              <a:ext cx="0" cy="396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3" name="Rectangle 11"/>
            <p:cNvSpPr>
              <a:spLocks noChangeArrowheads="1"/>
            </p:cNvSpPr>
            <p:nvPr/>
          </p:nvSpPr>
          <p:spPr bwMode="auto">
            <a:xfrm>
              <a:off x="2082" y="1632"/>
              <a:ext cx="993" cy="432"/>
            </a:xfrm>
            <a:prstGeom prst="rect">
              <a:avLst/>
            </a:prstGeom>
            <a:gradFill rotWithShape="0">
              <a:gsLst>
                <a:gs pos="0">
                  <a:srgbClr val="FFEFD1"/>
                </a:gs>
                <a:gs pos="64999">
                  <a:srgbClr val="F0EBD5"/>
                </a:gs>
                <a:gs pos="100000">
                  <a:srgbClr val="D1C39F"/>
                </a:gs>
              </a:gsLst>
              <a:path path="shape">
                <a:fillToRect l="50000" t="50000" r="50000" b="50000"/>
              </a:path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4" name="Line 12"/>
            <p:cNvSpPr>
              <a:spLocks noChangeShapeType="1"/>
            </p:cNvSpPr>
            <p:nvPr/>
          </p:nvSpPr>
          <p:spPr bwMode="auto">
            <a:xfrm>
              <a:off x="2718" y="1632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5" name="Text Box 13"/>
            <p:cNvSpPr txBox="1">
              <a:spLocks noChangeArrowheads="1"/>
            </p:cNvSpPr>
            <p:nvPr/>
          </p:nvSpPr>
          <p:spPr bwMode="auto">
            <a:xfrm>
              <a:off x="2122" y="1680"/>
              <a:ext cx="596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16" name="Text Box 14"/>
            <p:cNvSpPr txBox="1">
              <a:spLocks noChangeArrowheads="1"/>
            </p:cNvSpPr>
            <p:nvPr/>
          </p:nvSpPr>
          <p:spPr bwMode="auto">
            <a:xfrm>
              <a:off x="4732" y="1632"/>
              <a:ext cx="47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楷体" panose="02010609060101010101" pitchFamily="49" charset="-122"/>
                  <a:ea typeface="楷体" panose="02010609060101010101" pitchFamily="49" charset="-122"/>
                </a:rPr>
                <a:t>∧</a:t>
              </a:r>
            </a:p>
          </p:txBody>
        </p:sp>
        <p:sp>
          <p:nvSpPr>
            <p:cNvPr id="17" name="Line 15"/>
            <p:cNvSpPr>
              <a:spLocks noChangeShapeType="1"/>
            </p:cNvSpPr>
            <p:nvPr/>
          </p:nvSpPr>
          <p:spPr bwMode="auto">
            <a:xfrm rot="-5400000">
              <a:off x="3192" y="1674"/>
              <a:ext cx="0" cy="397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8" name="Line 16"/>
            <p:cNvSpPr>
              <a:spLocks noChangeShapeType="1"/>
            </p:cNvSpPr>
            <p:nvPr/>
          </p:nvSpPr>
          <p:spPr bwMode="auto">
            <a:xfrm rot="-5400000">
              <a:off x="535" y="1668"/>
              <a:ext cx="0" cy="393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9" name="Text Box 17"/>
            <p:cNvSpPr txBox="1">
              <a:spLocks noChangeArrowheads="1"/>
            </p:cNvSpPr>
            <p:nvPr/>
          </p:nvSpPr>
          <p:spPr bwMode="auto">
            <a:xfrm>
              <a:off x="144" y="1248"/>
              <a:ext cx="76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</a:p>
          </p:txBody>
        </p:sp>
        <p:sp>
          <p:nvSpPr>
            <p:cNvPr id="20" name="Text Box 18"/>
            <p:cNvSpPr txBox="1">
              <a:spLocks noChangeArrowheads="1"/>
            </p:cNvSpPr>
            <p:nvPr/>
          </p:nvSpPr>
          <p:spPr bwMode="auto">
            <a:xfrm>
              <a:off x="4656" y="1200"/>
              <a:ext cx="672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</a:p>
          </p:txBody>
        </p:sp>
        <p:sp>
          <p:nvSpPr>
            <p:cNvPr id="21" name="Line 19"/>
            <p:cNvSpPr>
              <a:spLocks noChangeShapeType="1"/>
            </p:cNvSpPr>
            <p:nvPr/>
          </p:nvSpPr>
          <p:spPr bwMode="auto">
            <a:xfrm>
              <a:off x="4512" y="1104"/>
              <a:ext cx="0" cy="528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22" name="Line 20"/>
            <p:cNvSpPr>
              <a:spLocks noChangeShapeType="1"/>
            </p:cNvSpPr>
            <p:nvPr/>
          </p:nvSpPr>
          <p:spPr bwMode="auto">
            <a:xfrm rot="-5400000">
              <a:off x="3941" y="1674"/>
              <a:ext cx="0" cy="397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23" name="Text Box 21"/>
            <p:cNvSpPr txBox="1">
              <a:spLocks noChangeArrowheads="1"/>
            </p:cNvSpPr>
            <p:nvPr/>
          </p:nvSpPr>
          <p:spPr bwMode="auto">
            <a:xfrm>
              <a:off x="3360" y="1584"/>
              <a:ext cx="432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52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入队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928783" y="836863"/>
            <a:ext cx="8785225" cy="52927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Monotype Sorts" pitchFamily="2" charset="2"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楷体" panose="02010609060101010101" pitchFamily="49" charset="-122"/>
              </a:rPr>
              <a:t>算法</a:t>
            </a:r>
            <a:r>
              <a:rPr lang="en-US" altLang="zh-CN" sz="2000" b="1" dirty="0" err="1">
                <a:solidFill>
                  <a:srgbClr val="FF0000"/>
                </a:solidFill>
                <a:ea typeface="楷体" panose="02010609060101010101" pitchFamily="49" charset="-122"/>
              </a:rPr>
              <a:t>QInsert</a:t>
            </a:r>
            <a:r>
              <a:rPr lang="en-US" altLang="zh-CN" sz="2000" b="1" dirty="0">
                <a:solidFill>
                  <a:srgbClr val="FF0000"/>
                </a:solidFill>
                <a:ea typeface="楷体" panose="02010609060101010101" pitchFamily="49" charset="-122"/>
              </a:rPr>
              <a:t> (</a:t>
            </a:r>
            <a:r>
              <a:rPr lang="en-US" altLang="zh-CN" sz="2000" b="1" i="1" dirty="0">
                <a:solidFill>
                  <a:srgbClr val="FF0000"/>
                </a:solidFill>
                <a:ea typeface="楷体" panose="02010609060101010101" pitchFamily="49" charset="-122"/>
              </a:rPr>
              <a:t>item</a:t>
            </a:r>
            <a:r>
              <a:rPr lang="en-US" altLang="zh-CN" sz="2000" b="1" dirty="0">
                <a:solidFill>
                  <a:srgbClr val="FF0000"/>
                </a:solidFill>
                <a:ea typeface="楷体" panose="02010609060101010101" pitchFamily="49" charset="-122"/>
              </a:rPr>
              <a:t> ) </a:t>
            </a:r>
            <a:r>
              <a:rPr lang="en-US" altLang="zh-CN" sz="2000" b="1" dirty="0">
                <a:ea typeface="楷体" panose="02010609060101010101" pitchFamily="49" charset="-122"/>
              </a:rPr>
              <a:t>// </a:t>
            </a:r>
            <a:r>
              <a:rPr lang="zh-CN" altLang="en-US" sz="2000" b="1" dirty="0">
                <a:ea typeface="楷体" panose="02010609060101010101" pitchFamily="49" charset="-122"/>
              </a:rPr>
              <a:t>将元素</a:t>
            </a:r>
            <a:r>
              <a:rPr lang="en-US" altLang="zh-CN" sz="2000" b="1" i="1" dirty="0">
                <a:ea typeface="楷体" panose="02010609060101010101" pitchFamily="49" charset="-122"/>
              </a:rPr>
              <a:t>item</a:t>
            </a:r>
            <a:r>
              <a:rPr lang="zh-CN" altLang="en-US" sz="2000" b="1" dirty="0">
                <a:ea typeface="楷体" panose="02010609060101010101" pitchFamily="49" charset="-122"/>
              </a:rPr>
              <a:t>插入队尾</a:t>
            </a:r>
          </a:p>
          <a:p>
            <a:pPr>
              <a:buFont typeface="Monotype Sorts" pitchFamily="2" charset="2"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QI1. [</a:t>
            </a: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创建新结点</a:t>
            </a:r>
            <a:r>
              <a:rPr lang="en-US" altLang="zh-CN" sz="2000" b="1" dirty="0">
                <a:ea typeface="楷体" panose="02010609060101010101" pitchFamily="49" charset="-122"/>
              </a:rPr>
              <a:t>]</a:t>
            </a:r>
          </a:p>
          <a:p>
            <a:pPr>
              <a:buFont typeface="Monotype Sorts" pitchFamily="2" charset="2"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s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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AVAIL. 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data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(s)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 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item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next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(s)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NULL. </a:t>
            </a:r>
          </a:p>
          <a:p>
            <a:pPr>
              <a:buFont typeface="Monotype Sorts" pitchFamily="2" charset="2"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// </a:t>
            </a:r>
            <a:r>
              <a:rPr lang="zh-CN" altLang="en-US" sz="2000" b="1" dirty="0">
                <a:ea typeface="楷体" panose="02010609060101010101" pitchFamily="49" charset="-122"/>
              </a:rPr>
              <a:t>为新结点申请空间，令其字段值为</a:t>
            </a:r>
            <a:r>
              <a:rPr lang="en-US" altLang="zh-CN" sz="2000" b="1" i="1" dirty="0">
                <a:ea typeface="楷体" panose="02010609060101010101" pitchFamily="49" charset="-122"/>
              </a:rPr>
              <a:t>item</a:t>
            </a:r>
            <a:r>
              <a:rPr lang="en-US" altLang="zh-CN" sz="2000" b="1" dirty="0">
                <a:ea typeface="楷体" panose="02010609060101010101" pitchFamily="49" charset="-122"/>
              </a:rPr>
              <a:t> </a:t>
            </a:r>
            <a:r>
              <a:rPr lang="zh-CN" altLang="en-US" sz="2000" b="1" dirty="0">
                <a:ea typeface="楷体" panose="02010609060101010101" pitchFamily="49" charset="-122"/>
              </a:rPr>
              <a:t>，指针域为空</a:t>
            </a:r>
          </a:p>
          <a:p>
            <a:pPr>
              <a:buFont typeface="Monotype Sorts" pitchFamily="2" charset="2"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QI2. [</a:t>
            </a: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队空？</a:t>
            </a:r>
            <a:r>
              <a:rPr lang="en-US" altLang="zh-CN" sz="2000" b="1" dirty="0">
                <a:ea typeface="楷体" panose="02010609060101010101" pitchFamily="49" charset="-122"/>
              </a:rPr>
              <a:t>]</a:t>
            </a:r>
          </a:p>
          <a:p>
            <a:pPr>
              <a:buFont typeface="Monotype Sorts" pitchFamily="2" charset="2"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IF 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front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NULL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THEN 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front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s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 </a:t>
            </a:r>
            <a:r>
              <a:rPr lang="en-US" altLang="zh-CN" sz="2000" b="1" dirty="0">
                <a:ea typeface="楷体" panose="02010609060101010101" pitchFamily="49" charset="-122"/>
              </a:rPr>
              <a:t>//</a:t>
            </a:r>
            <a:r>
              <a:rPr lang="zh-CN" altLang="en-US" sz="2000" b="1" dirty="0">
                <a:ea typeface="楷体" panose="02010609060101010101" pitchFamily="49" charset="-122"/>
              </a:rPr>
              <a:t>若队列为空，令队首指针指向</a:t>
            </a:r>
            <a:r>
              <a:rPr lang="en-US" altLang="zh-CN" sz="2000" b="1" dirty="0">
                <a:ea typeface="楷体" panose="02010609060101010101" pitchFamily="49" charset="-122"/>
              </a:rPr>
              <a:t>s</a:t>
            </a:r>
          </a:p>
          <a:p>
            <a:pPr>
              <a:buFont typeface="Monotype Sorts" pitchFamily="2" charset="2"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ELSE 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next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(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rear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)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s</a:t>
            </a:r>
            <a:r>
              <a:rPr lang="en-US" altLang="zh-CN" sz="2000" b="1" dirty="0">
                <a:ea typeface="楷体" panose="02010609060101010101" pitchFamily="49" charset="-122"/>
              </a:rPr>
              <a:t>.  //</a:t>
            </a:r>
            <a:r>
              <a:rPr lang="zh-CN" altLang="en-US" sz="2000" b="1" dirty="0">
                <a:ea typeface="楷体" panose="02010609060101010101" pitchFamily="49" charset="-122"/>
              </a:rPr>
              <a:t>若队列非空，令表尾结点的</a:t>
            </a:r>
            <a:r>
              <a:rPr lang="en-US" altLang="zh-CN" sz="2000" b="1" i="1" dirty="0">
                <a:ea typeface="楷体" panose="02010609060101010101" pitchFamily="49" charset="-122"/>
              </a:rPr>
              <a:t>next</a:t>
            </a:r>
            <a:r>
              <a:rPr lang="zh-CN" altLang="en-US" sz="2000" b="1" dirty="0">
                <a:ea typeface="楷体" panose="02010609060101010101" pitchFamily="49" charset="-122"/>
              </a:rPr>
              <a:t>指针指向</a:t>
            </a:r>
            <a:r>
              <a:rPr lang="en-US" altLang="zh-CN" sz="2000" b="1" dirty="0">
                <a:ea typeface="楷体" panose="02010609060101010101" pitchFamily="49" charset="-122"/>
              </a:rPr>
              <a:t>s</a:t>
            </a:r>
          </a:p>
          <a:p>
            <a:pPr>
              <a:buFont typeface="Monotype Sorts" pitchFamily="2" charset="2"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QI3. [</a:t>
            </a: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更新队尾指针</a:t>
            </a:r>
            <a:r>
              <a:rPr lang="en-US" altLang="zh-CN" sz="2000" b="1" dirty="0">
                <a:ea typeface="楷体" panose="02010609060101010101" pitchFamily="49" charset="-122"/>
              </a:rPr>
              <a:t>]</a:t>
            </a:r>
          </a:p>
          <a:p>
            <a:pPr>
              <a:buFont typeface="Monotype Sorts" pitchFamily="2" charset="2"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rear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s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</a:t>
            </a:r>
            <a:r>
              <a:rPr lang="en-US" altLang="zh-CN" sz="2000" b="1" dirty="0">
                <a:ea typeface="楷体" panose="02010609060101010101" pitchFamily="49" charset="-122"/>
              </a:rPr>
              <a:t>// </a:t>
            </a:r>
            <a:r>
              <a:rPr lang="zh-CN" altLang="en-US" sz="2000" b="1" dirty="0">
                <a:ea typeface="楷体" panose="02010609060101010101" pitchFamily="49" charset="-122"/>
              </a:rPr>
              <a:t>更新表尾指针▐</a:t>
            </a:r>
          </a:p>
        </p:txBody>
      </p:sp>
      <p:sp>
        <p:nvSpPr>
          <p:cNvPr id="4" name="AutoShape 26"/>
          <p:cNvSpPr>
            <a:spLocks noChangeArrowheads="1"/>
          </p:cNvSpPr>
          <p:nvPr/>
        </p:nvSpPr>
        <p:spPr bwMode="auto">
          <a:xfrm>
            <a:off x="820833" y="4400801"/>
            <a:ext cx="9001125" cy="107950"/>
          </a:xfrm>
          <a:prstGeom prst="leftRightArrow">
            <a:avLst>
              <a:gd name="adj1" fmla="val 50000"/>
              <a:gd name="adj2" fmla="val 1667647"/>
            </a:avLst>
          </a:prstGeom>
          <a:gradFill rotWithShape="0">
            <a:gsLst>
              <a:gs pos="0">
                <a:srgbClr val="F1A9EA"/>
              </a:gs>
              <a:gs pos="100000">
                <a:srgbClr val="704E6C"/>
              </a:gs>
            </a:gsLst>
            <a:path path="rect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4073620" y="5562851"/>
            <a:ext cx="727075" cy="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22595" y="5373938"/>
            <a:ext cx="1322388" cy="568325"/>
          </a:xfrm>
          <a:prstGeom prst="rect">
            <a:avLst/>
          </a:prstGeom>
          <a:gradFill rotWithShape="0">
            <a:gsLst>
              <a:gs pos="0">
                <a:srgbClr val="FFFFCC"/>
              </a:gs>
              <a:gs pos="100000">
                <a:srgbClr val="E0E0B3"/>
              </a:gs>
            </a:gsLst>
            <a:lin ang="2700000" scaled="1"/>
          </a:gra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3083020" y="5373938"/>
            <a:ext cx="0" cy="56832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 rot="16200000">
            <a:off x="1889220" y="5361238"/>
            <a:ext cx="0" cy="66040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0" name="Text Box 8"/>
          <p:cNvSpPr txBox="1">
            <a:spLocks noChangeArrowheads="1"/>
          </p:cNvSpPr>
          <p:nvPr/>
        </p:nvSpPr>
        <p:spPr bwMode="auto">
          <a:xfrm>
            <a:off x="2249583" y="5297738"/>
            <a:ext cx="85883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5726208" y="5373938"/>
            <a:ext cx="1322388" cy="568325"/>
          </a:xfrm>
          <a:prstGeom prst="rect">
            <a:avLst/>
          </a:prstGeom>
          <a:gradFill rotWithShape="0">
            <a:gsLst>
              <a:gs pos="0">
                <a:srgbClr val="FFFFCC"/>
              </a:gs>
              <a:gs pos="100000">
                <a:srgbClr val="E0E0B3"/>
              </a:gs>
            </a:gsLst>
            <a:lin ang="2700000" scaled="1"/>
          </a:gra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6651720" y="5373938"/>
            <a:ext cx="1588" cy="56832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3" name="Text Box 11"/>
          <p:cNvSpPr txBox="1">
            <a:spLocks noChangeArrowheads="1"/>
          </p:cNvSpPr>
          <p:nvPr/>
        </p:nvSpPr>
        <p:spPr bwMode="auto">
          <a:xfrm>
            <a:off x="5792883" y="5300913"/>
            <a:ext cx="85883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  <a:ea typeface="楷体" panose="02010609060101010101" pitchFamily="49" charset="-122"/>
              </a:rPr>
              <a:t>c</a:t>
            </a:r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3941858" y="5373938"/>
            <a:ext cx="1322388" cy="568325"/>
          </a:xfrm>
          <a:prstGeom prst="rect">
            <a:avLst/>
          </a:prstGeom>
          <a:gradFill rotWithShape="0">
            <a:gsLst>
              <a:gs pos="0">
                <a:srgbClr val="FFFFCC"/>
              </a:gs>
              <a:gs pos="100000">
                <a:srgbClr val="E0E0B3"/>
              </a:gs>
            </a:gsLst>
            <a:lin ang="2700000" scaled="1"/>
          </a:gra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5" name="Line 13"/>
          <p:cNvSpPr>
            <a:spLocks noChangeShapeType="1"/>
          </p:cNvSpPr>
          <p:nvPr/>
        </p:nvSpPr>
        <p:spPr bwMode="auto">
          <a:xfrm>
            <a:off x="4867370" y="5373938"/>
            <a:ext cx="0" cy="56832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4000595" y="5332663"/>
            <a:ext cx="85883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5065808" y="5626351"/>
            <a:ext cx="660400" cy="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8" name="Line 16"/>
          <p:cNvSpPr>
            <a:spLocks noChangeShapeType="1"/>
          </p:cNvSpPr>
          <p:nvPr/>
        </p:nvSpPr>
        <p:spPr bwMode="auto">
          <a:xfrm>
            <a:off x="3281458" y="5626351"/>
            <a:ext cx="660400" cy="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1181195" y="4916738"/>
            <a:ext cx="1066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i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</a:p>
        </p:txBody>
      </p:sp>
      <p:sp>
        <p:nvSpPr>
          <p:cNvPr id="20" name="Line 27"/>
          <p:cNvSpPr>
            <a:spLocks noChangeShapeType="1"/>
          </p:cNvSpPr>
          <p:nvPr/>
        </p:nvSpPr>
        <p:spPr bwMode="auto">
          <a:xfrm>
            <a:off x="6743795" y="5642226"/>
            <a:ext cx="762000" cy="0"/>
          </a:xfrm>
          <a:prstGeom prst="line">
            <a:avLst/>
          </a:prstGeom>
          <a:noFill/>
          <a:ln w="31750" cap="sq">
            <a:solidFill>
              <a:srgbClr val="00FF00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6962870" y="4656388"/>
            <a:ext cx="1752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kumimoji="1" lang="zh-CN" altLang="zh-CN" sz="3200" b="1">
              <a:solidFill>
                <a:srgbClr val="9900CC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pSp>
        <p:nvGrpSpPr>
          <p:cNvPr id="27" name="Group 34"/>
          <p:cNvGrpSpPr>
            <a:grpSpLocks/>
          </p:cNvGrpSpPr>
          <p:nvPr/>
        </p:nvGrpSpPr>
        <p:grpSpPr bwMode="auto">
          <a:xfrm>
            <a:off x="7420070" y="5342188"/>
            <a:ext cx="1752600" cy="568325"/>
            <a:chOff x="4247" y="3366"/>
            <a:chExt cx="1104" cy="358"/>
          </a:xfrm>
        </p:grpSpPr>
        <p:sp>
          <p:nvSpPr>
            <p:cNvPr id="29" name="Rectangle 21"/>
            <p:cNvSpPr>
              <a:spLocks noChangeArrowheads="1"/>
            </p:cNvSpPr>
            <p:nvPr/>
          </p:nvSpPr>
          <p:spPr bwMode="auto">
            <a:xfrm>
              <a:off x="4295" y="3366"/>
              <a:ext cx="1008" cy="358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0" name="Line 22"/>
            <p:cNvSpPr>
              <a:spLocks noChangeShapeType="1"/>
            </p:cNvSpPr>
            <p:nvPr/>
          </p:nvSpPr>
          <p:spPr bwMode="auto">
            <a:xfrm>
              <a:off x="4775" y="3366"/>
              <a:ext cx="0" cy="35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1" name="Text Box 23"/>
            <p:cNvSpPr txBox="1">
              <a:spLocks noChangeArrowheads="1"/>
            </p:cNvSpPr>
            <p:nvPr/>
          </p:nvSpPr>
          <p:spPr bwMode="auto">
            <a:xfrm>
              <a:off x="4247" y="3366"/>
              <a:ext cx="57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2800" b="1" i="1" dirty="0" err="1">
                  <a:latin typeface="Times New Roman" panose="02020603050405020304" pitchFamily="18" charset="0"/>
                  <a:ea typeface="楷体" panose="02010609060101010101" pitchFamily="49" charset="-122"/>
                </a:rPr>
                <a:t>elt</a:t>
              </a:r>
              <a:endParaRPr kumimoji="1" lang="en-US" altLang="zh-CN" sz="2800" b="1" i="1" dirty="0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2" name="Text Box 24"/>
            <p:cNvSpPr txBox="1">
              <a:spLocks noChangeArrowheads="1"/>
            </p:cNvSpPr>
            <p:nvPr/>
          </p:nvSpPr>
          <p:spPr bwMode="auto">
            <a:xfrm>
              <a:off x="4775" y="3427"/>
              <a:ext cx="57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NULL</a:t>
              </a:r>
            </a:p>
          </p:txBody>
        </p:sp>
      </p:grpSp>
      <p:sp>
        <p:nvSpPr>
          <p:cNvPr id="28" name="Line 25"/>
          <p:cNvSpPr>
            <a:spLocks noChangeShapeType="1"/>
          </p:cNvSpPr>
          <p:nvPr/>
        </p:nvSpPr>
        <p:spPr bwMode="auto">
          <a:xfrm>
            <a:off x="8563070" y="4580188"/>
            <a:ext cx="0" cy="762000"/>
          </a:xfrm>
          <a:prstGeom prst="line">
            <a:avLst/>
          </a:prstGeom>
          <a:noFill/>
          <a:ln w="31750" cap="sq">
            <a:solidFill>
              <a:srgbClr val="9900CC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22" name="Text Box 28"/>
          <p:cNvSpPr txBox="1">
            <a:spLocks noChangeArrowheads="1"/>
          </p:cNvSpPr>
          <p:nvPr/>
        </p:nvSpPr>
        <p:spPr bwMode="auto">
          <a:xfrm>
            <a:off x="7610570" y="4724651"/>
            <a:ext cx="757238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</a:p>
        </p:txBody>
      </p:sp>
      <p:grpSp>
        <p:nvGrpSpPr>
          <p:cNvPr id="23" name="Group 36"/>
          <p:cNvGrpSpPr>
            <a:grpSpLocks/>
          </p:cNvGrpSpPr>
          <p:nvPr/>
        </p:nvGrpSpPr>
        <p:grpSpPr bwMode="auto">
          <a:xfrm>
            <a:off x="5594445" y="4688138"/>
            <a:ext cx="900113" cy="684213"/>
            <a:chOff x="3097" y="2954"/>
            <a:chExt cx="567" cy="431"/>
          </a:xfrm>
        </p:grpSpPr>
        <p:sp>
          <p:nvSpPr>
            <p:cNvPr id="24" name="Line 30"/>
            <p:cNvSpPr>
              <a:spLocks noChangeShapeType="1"/>
            </p:cNvSpPr>
            <p:nvPr/>
          </p:nvSpPr>
          <p:spPr bwMode="auto">
            <a:xfrm>
              <a:off x="3664" y="2954"/>
              <a:ext cx="0" cy="431"/>
            </a:xfrm>
            <a:prstGeom prst="line">
              <a:avLst/>
            </a:prstGeom>
            <a:noFill/>
            <a:ln w="31750" cap="sq">
              <a:solidFill>
                <a:srgbClr val="FF00FF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25" name="Text Box 31"/>
            <p:cNvSpPr txBox="1">
              <a:spLocks noChangeArrowheads="1"/>
            </p:cNvSpPr>
            <p:nvPr/>
          </p:nvSpPr>
          <p:spPr bwMode="auto">
            <a:xfrm>
              <a:off x="3097" y="3045"/>
              <a:ext cx="477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sz="2800" b="1" i="1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763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8" grpId="0" animBg="1"/>
      <p:bldP spid="22" grpId="0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出队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11286" y="828078"/>
            <a:ext cx="8748712" cy="58674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zh-CN" altLang="en-US" sz="2000" b="1" dirty="0">
                <a:ea typeface="楷体" panose="02010609060101010101" pitchFamily="49" charset="-122"/>
              </a:rPr>
              <a:t>算法</a:t>
            </a:r>
            <a:r>
              <a:rPr lang="en-US" altLang="zh-CN" sz="2000" b="1" dirty="0" err="1">
                <a:solidFill>
                  <a:srgbClr val="FF0000"/>
                </a:solidFill>
                <a:ea typeface="楷体" panose="02010609060101010101" pitchFamily="49" charset="-122"/>
              </a:rPr>
              <a:t>QDelete</a:t>
            </a:r>
            <a:r>
              <a:rPr lang="en-US" altLang="zh-CN" sz="2000" b="1" dirty="0">
                <a:ea typeface="楷体" panose="02010609060101010101" pitchFamily="49" charset="-122"/>
              </a:rPr>
              <a:t> ( . </a:t>
            </a:r>
            <a:r>
              <a:rPr lang="en-US" altLang="zh-CN" sz="2000" b="1" i="1" dirty="0">
                <a:ea typeface="楷体" panose="02010609060101010101" pitchFamily="49" charset="-122"/>
              </a:rPr>
              <a:t>item</a:t>
            </a:r>
            <a:r>
              <a:rPr lang="en-US" altLang="zh-CN" sz="2000" b="1" dirty="0">
                <a:ea typeface="楷体" panose="02010609060101010101" pitchFamily="49" charset="-122"/>
              </a:rPr>
              <a:t> ) // </a:t>
            </a:r>
            <a:r>
              <a:rPr lang="zh-CN" altLang="en-US" sz="2000" b="1" dirty="0">
                <a:ea typeface="楷体" panose="02010609060101010101" pitchFamily="49" charset="-122"/>
              </a:rPr>
              <a:t>删除队首结点并将其字段值存于</a:t>
            </a:r>
            <a:r>
              <a:rPr lang="en-US" altLang="zh-CN" sz="2000" b="1" i="1" dirty="0">
                <a:ea typeface="楷体" panose="02010609060101010101" pitchFamily="49" charset="-122"/>
              </a:rPr>
              <a:t>item</a:t>
            </a:r>
            <a:r>
              <a:rPr lang="en-US" altLang="zh-CN" sz="2000" b="1" dirty="0">
                <a:ea typeface="楷体" panose="02010609060101010101" pitchFamily="49" charset="-122"/>
              </a:rPr>
              <a:t> 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QD1. [</a:t>
            </a: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队列空？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]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  IF 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front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NULL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THEN (PRINT “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队列为空”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RETURN. )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000" b="1" dirty="0">
                <a:ea typeface="楷体" panose="02010609060101010101" pitchFamily="49" charset="-122"/>
              </a:rPr>
              <a:t>QD2. [</a:t>
            </a: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出队</a:t>
            </a:r>
            <a:r>
              <a:rPr lang="en-US" altLang="zh-CN" sz="2000" b="1" dirty="0">
                <a:ea typeface="楷体" panose="02010609060101010101" pitchFamily="49" charset="-122"/>
              </a:rPr>
              <a:t>]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000" b="1" dirty="0">
                <a:ea typeface="楷体" panose="02010609060101010101" pitchFamily="49" charset="-122"/>
              </a:rPr>
              <a:t>    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q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front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item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data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(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q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). </a:t>
            </a:r>
            <a:r>
              <a:rPr lang="en-US" altLang="zh-CN" sz="2000" b="1" dirty="0">
                <a:ea typeface="楷体" panose="02010609060101010101" pitchFamily="49" charset="-122"/>
              </a:rPr>
              <a:t>// </a:t>
            </a:r>
            <a:r>
              <a:rPr lang="zh-CN" altLang="en-US" sz="2000" b="1" dirty="0">
                <a:ea typeface="楷体" panose="02010609060101010101" pitchFamily="49" charset="-122"/>
              </a:rPr>
              <a:t>令指针</a:t>
            </a:r>
            <a:r>
              <a:rPr lang="en-US" altLang="zh-CN" sz="2000" b="1" i="1" dirty="0">
                <a:ea typeface="楷体" panose="02010609060101010101" pitchFamily="49" charset="-122"/>
              </a:rPr>
              <a:t>q</a:t>
            </a:r>
            <a:r>
              <a:rPr lang="zh-CN" altLang="en-US" sz="2000" b="1" dirty="0">
                <a:ea typeface="楷体" panose="02010609060101010101" pitchFamily="49" charset="-122"/>
              </a:rPr>
              <a:t>指向队首，并保存其字段值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zh-CN" altLang="en-US" sz="2000" b="1" i="1" dirty="0">
                <a:ea typeface="楷体" panose="02010609060101010101" pitchFamily="49" charset="-122"/>
              </a:rPr>
              <a:t>   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front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next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(f</a:t>
            </a:r>
            <a:r>
              <a:rPr lang="en-US" altLang="zh-CN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ront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). </a:t>
            </a:r>
            <a:r>
              <a:rPr lang="en-US" altLang="zh-CN" sz="2000" b="1" dirty="0">
                <a:ea typeface="楷体" panose="02010609060101010101" pitchFamily="49" charset="-122"/>
              </a:rPr>
              <a:t>// </a:t>
            </a:r>
            <a:r>
              <a:rPr lang="zh-CN" altLang="en-US" sz="2000" b="1" dirty="0">
                <a:ea typeface="楷体" panose="02010609060101010101" pitchFamily="49" charset="-122"/>
              </a:rPr>
              <a:t>令队首指针指向原队首结点之后继结点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zh-CN" altLang="en-US" sz="2000" b="1" dirty="0">
                <a:ea typeface="楷体" panose="02010609060101010101" pitchFamily="49" charset="-122"/>
              </a:rPr>
              <a:t>   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AVAIL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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q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</a:t>
            </a:r>
            <a:r>
              <a:rPr lang="en-US" altLang="zh-CN" sz="2000" b="1" dirty="0">
                <a:ea typeface="楷体" panose="02010609060101010101" pitchFamily="49" charset="-122"/>
              </a:rPr>
              <a:t>// </a:t>
            </a:r>
            <a:r>
              <a:rPr lang="zh-CN" altLang="en-US" sz="2000" b="1" dirty="0">
                <a:ea typeface="楷体" panose="02010609060101010101" pitchFamily="49" charset="-122"/>
              </a:rPr>
              <a:t>释放原队首结点的存储空间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000" b="1" dirty="0">
                <a:ea typeface="楷体" panose="02010609060101010101" pitchFamily="49" charset="-122"/>
              </a:rPr>
              <a:t>QD3. [</a:t>
            </a: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出队后队列空？</a:t>
            </a:r>
            <a:r>
              <a:rPr lang="en-US" altLang="zh-CN" sz="2000" b="1" dirty="0">
                <a:ea typeface="楷体" panose="02010609060101010101" pitchFamily="49" charset="-122"/>
              </a:rPr>
              <a:t>]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000" b="1" dirty="0">
                <a:ea typeface="楷体" panose="02010609060101010101" pitchFamily="49" charset="-122"/>
              </a:rPr>
              <a:t>  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IF 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fron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t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NULL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THEN </a:t>
            </a:r>
            <a:r>
              <a:rPr lang="en-US" altLang="zh-CN" sz="20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rear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NULL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000" b="1" dirty="0">
                <a:ea typeface="楷体" panose="02010609060101010101" pitchFamily="49" charset="-122"/>
              </a:rPr>
              <a:t>// </a:t>
            </a:r>
            <a:r>
              <a:rPr lang="zh-CN" altLang="en-US" sz="2000" b="1" dirty="0">
                <a:ea typeface="楷体" panose="02010609060101010101" pitchFamily="49" charset="-122"/>
              </a:rPr>
              <a:t>若删除队首结点后队列为空，则令队尾指针修为空▐</a:t>
            </a:r>
          </a:p>
        </p:txBody>
      </p:sp>
      <p:sp>
        <p:nvSpPr>
          <p:cNvPr id="4" name="AutoShape 18"/>
          <p:cNvSpPr>
            <a:spLocks noChangeArrowheads="1"/>
          </p:cNvSpPr>
          <p:nvPr/>
        </p:nvSpPr>
        <p:spPr bwMode="auto">
          <a:xfrm>
            <a:off x="831898" y="4752378"/>
            <a:ext cx="9144000" cy="115888"/>
          </a:xfrm>
          <a:prstGeom prst="leftRightArrow">
            <a:avLst>
              <a:gd name="adj1" fmla="val 50000"/>
              <a:gd name="adj2" fmla="val 1578075"/>
            </a:avLst>
          </a:prstGeom>
          <a:gradFill rotWithShape="0">
            <a:gsLst>
              <a:gs pos="0">
                <a:srgbClr val="F1A9EA"/>
              </a:gs>
              <a:gs pos="100000">
                <a:srgbClr val="704E6C"/>
              </a:gs>
            </a:gsLst>
            <a:path path="rect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b="1">
              <a:ea typeface="楷体" panose="02010609060101010101" pitchFamily="49" charset="-122"/>
            </a:endParaRPr>
          </a:p>
        </p:txBody>
      </p:sp>
      <p:grpSp>
        <p:nvGrpSpPr>
          <p:cNvPr id="5" name="Group 49"/>
          <p:cNvGrpSpPr>
            <a:grpSpLocks/>
          </p:cNvGrpSpPr>
          <p:nvPr/>
        </p:nvGrpSpPr>
        <p:grpSpPr bwMode="auto">
          <a:xfrm>
            <a:off x="1732011" y="4931766"/>
            <a:ext cx="7620000" cy="1120775"/>
            <a:chOff x="567" y="2863"/>
            <a:chExt cx="4800" cy="706"/>
          </a:xfrm>
        </p:grpSpPr>
        <p:grpSp>
          <p:nvGrpSpPr>
            <p:cNvPr id="6" name="Group 48"/>
            <p:cNvGrpSpPr>
              <a:grpSpLocks/>
            </p:cNvGrpSpPr>
            <p:nvPr/>
          </p:nvGrpSpPr>
          <p:grpSpPr bwMode="auto">
            <a:xfrm>
              <a:off x="567" y="2916"/>
              <a:ext cx="4800" cy="653"/>
              <a:chOff x="567" y="2916"/>
              <a:chExt cx="4800" cy="653"/>
            </a:xfrm>
          </p:grpSpPr>
          <p:sp>
            <p:nvSpPr>
              <p:cNvPr id="8" name="Text Box 21"/>
              <p:cNvSpPr txBox="1">
                <a:spLocks noChangeArrowheads="1"/>
              </p:cNvSpPr>
              <p:nvPr/>
            </p:nvSpPr>
            <p:spPr bwMode="auto">
              <a:xfrm>
                <a:off x="4407" y="3204"/>
                <a:ext cx="960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</a:t>
                </a:r>
              </a:p>
            </p:txBody>
          </p:sp>
          <p:grpSp>
            <p:nvGrpSpPr>
              <p:cNvPr id="9" name="Group 47"/>
              <p:cNvGrpSpPr>
                <a:grpSpLocks/>
              </p:cNvGrpSpPr>
              <p:nvPr/>
            </p:nvGrpSpPr>
            <p:grpSpPr bwMode="auto">
              <a:xfrm>
                <a:off x="567" y="2916"/>
                <a:ext cx="3696" cy="646"/>
                <a:chOff x="567" y="2916"/>
                <a:chExt cx="3696" cy="646"/>
              </a:xfrm>
            </p:grpSpPr>
            <p:sp>
              <p:nvSpPr>
                <p:cNvPr id="10" name="Line 28"/>
                <p:cNvSpPr>
                  <a:spLocks noChangeShapeType="1"/>
                </p:cNvSpPr>
                <p:nvPr/>
              </p:nvSpPr>
              <p:spPr bwMode="auto">
                <a:xfrm>
                  <a:off x="2389" y="3323"/>
                  <a:ext cx="458" cy="0"/>
                </a:xfrm>
                <a:prstGeom prst="line">
                  <a:avLst/>
                </a:prstGeom>
                <a:noFill/>
                <a:ln w="31750" cap="sq">
                  <a:solidFill>
                    <a:schemeClr val="tx1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1" name="Rectangle 29"/>
                <p:cNvSpPr>
                  <a:spLocks noChangeArrowheads="1"/>
                </p:cNvSpPr>
                <p:nvPr/>
              </p:nvSpPr>
              <p:spPr bwMode="auto">
                <a:xfrm>
                  <a:off x="1223" y="3204"/>
                  <a:ext cx="833" cy="358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CC"/>
                    </a:gs>
                    <a:gs pos="100000">
                      <a:srgbClr val="E0E0B3"/>
                    </a:gs>
                  </a:gsLst>
                  <a:lin ang="2700000" scaled="1"/>
                </a:gradFill>
                <a:ln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2" name="Line 30"/>
                <p:cNvSpPr>
                  <a:spLocks noChangeShapeType="1"/>
                </p:cNvSpPr>
                <p:nvPr/>
              </p:nvSpPr>
              <p:spPr bwMode="auto">
                <a:xfrm>
                  <a:off x="1765" y="3204"/>
                  <a:ext cx="0" cy="358"/>
                </a:xfrm>
                <a:prstGeom prst="line">
                  <a:avLst/>
                </a:prstGeom>
                <a:noFill/>
                <a:ln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3" name="Line 31"/>
                <p:cNvSpPr>
                  <a:spLocks noChangeShapeType="1"/>
                </p:cNvSpPr>
                <p:nvPr/>
              </p:nvSpPr>
              <p:spPr bwMode="auto">
                <a:xfrm rot="-5400000">
                  <a:off x="1013" y="3196"/>
                  <a:ext cx="0" cy="416"/>
                </a:xfrm>
                <a:prstGeom prst="line">
                  <a:avLst/>
                </a:prstGeom>
                <a:noFill/>
                <a:ln w="31750" cap="sq">
                  <a:solidFill>
                    <a:schemeClr val="tx1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4" name="Text Box 32"/>
                <p:cNvSpPr txBox="1">
                  <a:spLocks noChangeArrowheads="1"/>
                </p:cNvSpPr>
                <p:nvPr/>
              </p:nvSpPr>
              <p:spPr bwMode="auto">
                <a:xfrm>
                  <a:off x="1240" y="3156"/>
                  <a:ext cx="541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</a:p>
              </p:txBody>
            </p:sp>
            <p:sp>
              <p:nvSpPr>
                <p:cNvPr id="15" name="Rectangle 33"/>
                <p:cNvSpPr>
                  <a:spLocks noChangeArrowheads="1"/>
                </p:cNvSpPr>
                <p:nvPr/>
              </p:nvSpPr>
              <p:spPr bwMode="auto">
                <a:xfrm>
                  <a:off x="3430" y="3204"/>
                  <a:ext cx="833" cy="358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CC"/>
                    </a:gs>
                    <a:gs pos="100000">
                      <a:srgbClr val="E0E0B3"/>
                    </a:gs>
                  </a:gsLst>
                  <a:lin ang="2700000" scaled="1"/>
                </a:gradFill>
                <a:ln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6" name="Line 34"/>
                <p:cNvSpPr>
                  <a:spLocks noChangeShapeType="1"/>
                </p:cNvSpPr>
                <p:nvPr/>
              </p:nvSpPr>
              <p:spPr bwMode="auto">
                <a:xfrm>
                  <a:off x="4013" y="3204"/>
                  <a:ext cx="1" cy="358"/>
                </a:xfrm>
                <a:prstGeom prst="line">
                  <a:avLst/>
                </a:prstGeom>
                <a:noFill/>
                <a:ln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7" name="Text Box 35"/>
                <p:cNvSpPr txBox="1">
                  <a:spLocks noChangeArrowheads="1"/>
                </p:cNvSpPr>
                <p:nvPr/>
              </p:nvSpPr>
              <p:spPr bwMode="auto">
                <a:xfrm>
                  <a:off x="3472" y="3158"/>
                  <a:ext cx="541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c</a:t>
                  </a:r>
                </a:p>
              </p:txBody>
            </p:sp>
            <p:sp>
              <p:nvSpPr>
                <p:cNvPr id="18" name="Rectangle 36"/>
                <p:cNvSpPr>
                  <a:spLocks noChangeArrowheads="1"/>
                </p:cNvSpPr>
                <p:nvPr/>
              </p:nvSpPr>
              <p:spPr bwMode="auto">
                <a:xfrm>
                  <a:off x="2306" y="3204"/>
                  <a:ext cx="833" cy="358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CC"/>
                    </a:gs>
                    <a:gs pos="100000">
                      <a:srgbClr val="E0E0B3"/>
                    </a:gs>
                  </a:gsLst>
                  <a:lin ang="2700000" scaled="1"/>
                </a:gradFill>
                <a:ln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9" name="Line 37"/>
                <p:cNvSpPr>
                  <a:spLocks noChangeShapeType="1"/>
                </p:cNvSpPr>
                <p:nvPr/>
              </p:nvSpPr>
              <p:spPr bwMode="auto">
                <a:xfrm>
                  <a:off x="2889" y="3204"/>
                  <a:ext cx="0" cy="358"/>
                </a:xfrm>
                <a:prstGeom prst="line">
                  <a:avLst/>
                </a:prstGeom>
                <a:noFill/>
                <a:ln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0" name="Text Box 38"/>
                <p:cNvSpPr txBox="1">
                  <a:spLocks noChangeArrowheads="1"/>
                </p:cNvSpPr>
                <p:nvPr/>
              </p:nvSpPr>
              <p:spPr bwMode="auto">
                <a:xfrm>
                  <a:off x="2343" y="3178"/>
                  <a:ext cx="541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b</a:t>
                  </a:r>
                </a:p>
              </p:txBody>
            </p:sp>
            <p:sp>
              <p:nvSpPr>
                <p:cNvPr id="21" name="Line 39"/>
                <p:cNvSpPr>
                  <a:spLocks noChangeShapeType="1"/>
                </p:cNvSpPr>
                <p:nvPr/>
              </p:nvSpPr>
              <p:spPr bwMode="auto">
                <a:xfrm>
                  <a:off x="3014" y="3363"/>
                  <a:ext cx="416" cy="0"/>
                </a:xfrm>
                <a:prstGeom prst="line">
                  <a:avLst/>
                </a:prstGeom>
                <a:noFill/>
                <a:ln w="31750" cap="sq">
                  <a:solidFill>
                    <a:schemeClr val="tx1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2" name="Line 40"/>
                <p:cNvSpPr>
                  <a:spLocks noChangeShapeType="1"/>
                </p:cNvSpPr>
                <p:nvPr/>
              </p:nvSpPr>
              <p:spPr bwMode="auto">
                <a:xfrm>
                  <a:off x="1890" y="3363"/>
                  <a:ext cx="416" cy="0"/>
                </a:xfrm>
                <a:prstGeom prst="line">
                  <a:avLst/>
                </a:prstGeom>
                <a:noFill/>
                <a:ln w="31750" cap="sq">
                  <a:solidFill>
                    <a:schemeClr val="tx1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3" name="Text Box 41"/>
                <p:cNvSpPr txBox="1">
                  <a:spLocks noChangeArrowheads="1"/>
                </p:cNvSpPr>
                <p:nvPr/>
              </p:nvSpPr>
              <p:spPr bwMode="auto">
                <a:xfrm>
                  <a:off x="567" y="2916"/>
                  <a:ext cx="672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front</a:t>
                  </a:r>
                </a:p>
              </p:txBody>
            </p:sp>
          </p:grpSp>
        </p:grpSp>
        <p:sp>
          <p:nvSpPr>
            <p:cNvPr id="7" name="Text Box 44"/>
            <p:cNvSpPr txBox="1">
              <a:spLocks noChangeArrowheads="1"/>
            </p:cNvSpPr>
            <p:nvPr/>
          </p:nvSpPr>
          <p:spPr bwMode="auto">
            <a:xfrm>
              <a:off x="3234" y="2863"/>
              <a:ext cx="453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endParaRPr lang="zh-CN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94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utoUpdateAnimBg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存取队首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169582" y="918315"/>
            <a:ext cx="7704137" cy="34575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zh-CN" altLang="en-US" sz="2400" b="1" dirty="0">
                <a:ea typeface="楷体" panose="02010609060101010101" pitchFamily="49" charset="-122"/>
              </a:rPr>
              <a:t>算法</a:t>
            </a:r>
            <a:r>
              <a:rPr lang="en-US" altLang="zh-CN" sz="2400" b="1" dirty="0" err="1">
                <a:solidFill>
                  <a:srgbClr val="FF0000"/>
                </a:solidFill>
                <a:ea typeface="楷体" panose="02010609060101010101" pitchFamily="49" charset="-122"/>
              </a:rPr>
              <a:t>QFront</a:t>
            </a:r>
            <a:r>
              <a:rPr lang="en-US" altLang="zh-CN" sz="2400" b="1" dirty="0">
                <a:solidFill>
                  <a:srgbClr val="FF0000"/>
                </a:solidFill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a typeface="楷体" panose="02010609060101010101" pitchFamily="49" charset="-122"/>
              </a:rPr>
              <a:t>(</a:t>
            </a:r>
            <a:r>
              <a:rPr lang="en-US" altLang="zh-CN" sz="2400" b="1" i="1" dirty="0">
                <a:ea typeface="楷体" panose="02010609060101010101" pitchFamily="49" charset="-122"/>
              </a:rPr>
              <a:t>item</a:t>
            </a:r>
            <a:r>
              <a:rPr lang="en-US" altLang="zh-CN" sz="2400" b="1" dirty="0">
                <a:ea typeface="楷体" panose="02010609060101010101" pitchFamily="49" charset="-122"/>
              </a:rPr>
              <a:t> )  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400" b="1" dirty="0">
                <a:ea typeface="楷体" panose="02010609060101010101" pitchFamily="49" charset="-122"/>
              </a:rPr>
              <a:t>// </a:t>
            </a:r>
            <a:r>
              <a:rPr lang="zh-CN" altLang="en-US" sz="2400" b="1" dirty="0">
                <a:ea typeface="楷体" panose="02010609060101010101" pitchFamily="49" charset="-122"/>
              </a:rPr>
              <a:t>读取队首元素值，并将其赋给变量</a:t>
            </a:r>
            <a:r>
              <a:rPr lang="en-US" altLang="zh-CN" sz="2400" b="1" i="1" dirty="0">
                <a:ea typeface="楷体" panose="02010609060101010101" pitchFamily="49" charset="-122"/>
              </a:rPr>
              <a:t>item</a:t>
            </a:r>
            <a:r>
              <a:rPr lang="en-US" altLang="zh-CN" sz="2400" b="1" dirty="0">
                <a:ea typeface="楷体" panose="02010609060101010101" pitchFamily="49" charset="-122"/>
              </a:rPr>
              <a:t> 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400" b="1" dirty="0">
                <a:ea typeface="楷体" panose="02010609060101010101" pitchFamily="49" charset="-122"/>
              </a:rPr>
              <a:t>QF1. [</a:t>
            </a:r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队列空？</a:t>
            </a:r>
            <a:r>
              <a:rPr lang="en-US" altLang="zh-CN" sz="2400" b="1" dirty="0">
                <a:ea typeface="楷体" panose="02010609060101010101" pitchFamily="49" charset="-122"/>
              </a:rPr>
              <a:t>]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400" b="1" dirty="0">
                <a:ea typeface="楷体" panose="02010609060101010101" pitchFamily="49" charset="-122"/>
              </a:rPr>
              <a:t>	 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IF </a:t>
            </a:r>
            <a:r>
              <a:rPr lang="en-US" altLang="zh-CN" sz="2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front</a:t>
            </a:r>
            <a:r>
              <a:rPr lang="en-US" altLang="zh-CN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NULL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THEN (PRINT “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队列空无法读取”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    		RETURN. )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400" b="1" dirty="0">
                <a:ea typeface="楷体" panose="02010609060101010101" pitchFamily="49" charset="-122"/>
              </a:rPr>
              <a:t>QF2. [</a:t>
            </a:r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存取</a:t>
            </a:r>
            <a:r>
              <a:rPr lang="en-US" altLang="zh-CN" sz="2400" b="1" dirty="0">
                <a:ea typeface="楷体" panose="02010609060101010101" pitchFamily="49" charset="-122"/>
              </a:rPr>
              <a:t>]</a:t>
            </a:r>
          </a:p>
          <a:p>
            <a:pPr>
              <a:buFont typeface="Monotype Sorts" pitchFamily="2" charset="2"/>
              <a:buNone/>
              <a:tabLst>
                <a:tab pos="809625" algn="l"/>
              </a:tabLst>
            </a:pPr>
            <a:r>
              <a:rPr lang="en-US" altLang="zh-CN" sz="2400" b="1" dirty="0">
                <a:ea typeface="楷体" panose="02010609060101010101" pitchFamily="49" charset="-122"/>
              </a:rPr>
              <a:t>       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item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data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(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front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). // 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将队首元素保存至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item</a:t>
            </a:r>
            <a:r>
              <a:rPr lang="en-US" altLang="zh-CN" sz="2400" b="1" dirty="0">
                <a:ea typeface="楷体" panose="02010609060101010101" pitchFamily="49" charset="-122"/>
              </a:rPr>
              <a:t>▐</a:t>
            </a:r>
          </a:p>
        </p:txBody>
      </p:sp>
      <p:sp>
        <p:nvSpPr>
          <p:cNvPr id="4" name="AutoShape 3"/>
          <p:cNvSpPr>
            <a:spLocks noChangeArrowheads="1"/>
          </p:cNvSpPr>
          <p:nvPr/>
        </p:nvSpPr>
        <p:spPr bwMode="auto">
          <a:xfrm>
            <a:off x="701269" y="4547340"/>
            <a:ext cx="9144000" cy="115888"/>
          </a:xfrm>
          <a:prstGeom prst="leftRightArrow">
            <a:avLst>
              <a:gd name="adj1" fmla="val 50000"/>
              <a:gd name="adj2" fmla="val 1578075"/>
            </a:avLst>
          </a:prstGeom>
          <a:gradFill rotWithShape="0">
            <a:gsLst>
              <a:gs pos="0">
                <a:srgbClr val="F1A9EA"/>
              </a:gs>
              <a:gs pos="100000">
                <a:srgbClr val="704E6C"/>
              </a:gs>
            </a:gsLst>
            <a:path path="rect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b="1">
              <a:ea typeface="楷体" panose="02010609060101010101" pitchFamily="49" charset="-122"/>
            </a:endParaRPr>
          </a:p>
        </p:txBody>
      </p:sp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2428469" y="5087090"/>
            <a:ext cx="6108700" cy="979488"/>
            <a:chOff x="1156" y="2612"/>
            <a:chExt cx="3848" cy="617"/>
          </a:xfrm>
        </p:grpSpPr>
        <p:sp>
          <p:nvSpPr>
            <p:cNvPr id="6" name="Text Box 5"/>
            <p:cNvSpPr txBox="1">
              <a:spLocks noChangeArrowheads="1"/>
            </p:cNvSpPr>
            <p:nvPr/>
          </p:nvSpPr>
          <p:spPr bwMode="auto">
            <a:xfrm>
              <a:off x="4044" y="2864"/>
              <a:ext cx="96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……</a:t>
              </a:r>
            </a:p>
          </p:txBody>
        </p:sp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2026" y="2983"/>
              <a:ext cx="458" cy="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8" name="Line 10"/>
            <p:cNvSpPr>
              <a:spLocks noChangeShapeType="1"/>
            </p:cNvSpPr>
            <p:nvPr/>
          </p:nvSpPr>
          <p:spPr bwMode="auto">
            <a:xfrm rot="-5400000">
              <a:off x="1708" y="2855"/>
              <a:ext cx="0" cy="416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9" name="Rectangle 12"/>
            <p:cNvSpPr>
              <a:spLocks noChangeArrowheads="1"/>
            </p:cNvSpPr>
            <p:nvPr/>
          </p:nvSpPr>
          <p:spPr bwMode="auto">
            <a:xfrm>
              <a:off x="3067" y="2864"/>
              <a:ext cx="833" cy="358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0" name="Line 13"/>
            <p:cNvSpPr>
              <a:spLocks noChangeShapeType="1"/>
            </p:cNvSpPr>
            <p:nvPr/>
          </p:nvSpPr>
          <p:spPr bwMode="auto">
            <a:xfrm>
              <a:off x="3650" y="2864"/>
              <a:ext cx="1" cy="35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1" name="Text Box 14"/>
            <p:cNvSpPr txBox="1">
              <a:spLocks noChangeArrowheads="1"/>
            </p:cNvSpPr>
            <p:nvPr/>
          </p:nvSpPr>
          <p:spPr bwMode="auto">
            <a:xfrm>
              <a:off x="3109" y="2818"/>
              <a:ext cx="54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c</a:t>
              </a:r>
            </a:p>
          </p:txBody>
        </p:sp>
        <p:sp>
          <p:nvSpPr>
            <p:cNvPr id="12" name="Rectangle 15"/>
            <p:cNvSpPr>
              <a:spLocks noChangeArrowheads="1"/>
            </p:cNvSpPr>
            <p:nvPr/>
          </p:nvSpPr>
          <p:spPr bwMode="auto">
            <a:xfrm>
              <a:off x="1943" y="2864"/>
              <a:ext cx="833" cy="358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3" name="Line 16"/>
            <p:cNvSpPr>
              <a:spLocks noChangeShapeType="1"/>
            </p:cNvSpPr>
            <p:nvPr/>
          </p:nvSpPr>
          <p:spPr bwMode="auto">
            <a:xfrm>
              <a:off x="2526" y="2864"/>
              <a:ext cx="0" cy="35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4" name="Text Box 17"/>
            <p:cNvSpPr txBox="1">
              <a:spLocks noChangeArrowheads="1"/>
            </p:cNvSpPr>
            <p:nvPr/>
          </p:nvSpPr>
          <p:spPr bwMode="auto">
            <a:xfrm>
              <a:off x="1980" y="2838"/>
              <a:ext cx="54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b</a:t>
              </a:r>
            </a:p>
          </p:txBody>
        </p:sp>
        <p:sp>
          <p:nvSpPr>
            <p:cNvPr id="15" name="Line 18"/>
            <p:cNvSpPr>
              <a:spLocks noChangeShapeType="1"/>
            </p:cNvSpPr>
            <p:nvPr/>
          </p:nvSpPr>
          <p:spPr bwMode="auto">
            <a:xfrm>
              <a:off x="2651" y="3023"/>
              <a:ext cx="416" cy="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6" name="Text Box 20"/>
            <p:cNvSpPr txBox="1">
              <a:spLocks noChangeArrowheads="1"/>
            </p:cNvSpPr>
            <p:nvPr/>
          </p:nvSpPr>
          <p:spPr bwMode="auto">
            <a:xfrm>
              <a:off x="1156" y="2612"/>
              <a:ext cx="672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22138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5140034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顺序存储的线性表的基本运算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378135" y="1325766"/>
            <a:ext cx="5108265" cy="41148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、删除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] 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在顺序表（</a:t>
            </a: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12,13,21,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24</a:t>
            </a: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,28,30,42,77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）中，删除元素 </a:t>
            </a: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24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zh-CN" b="1" dirty="0">
              <a:effectLst>
                <a:outerShdw blurRad="38100" dist="38100" dir="2700000" algn="tl">
                  <a:srgbClr val="FFFFFF"/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28550" y="3582116"/>
            <a:ext cx="4622462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auto">
              <a:spcBef>
                <a:spcPct val="50000"/>
              </a:spcBef>
              <a:spcAft>
                <a:spcPts val="0"/>
              </a:spcAft>
              <a:buClr>
                <a:schemeClr val="tx2"/>
              </a:buClr>
              <a:buFont typeface="Wingdings" pitchFamily="2" charset="2"/>
              <a:buNone/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问题：此时，线性表的逻辑结构发生什么变化？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buClr>
                <a:schemeClr val="tx2"/>
              </a:buClr>
              <a:buFont typeface="Wingdings" pitchFamily="2" charset="2"/>
              <a:buNone/>
              <a:defRPr/>
            </a:pPr>
            <a:endParaRPr lang="en-US" altLang="zh-CN" sz="2800" b="1" dirty="0">
              <a:effectLst>
                <a:outerShdw blurRad="38100" dist="38100" dir="2700000" algn="tl">
                  <a:srgbClr val="FFFFFF"/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fontAlgn="auto">
              <a:spcBef>
                <a:spcPct val="50000"/>
              </a:spcBef>
              <a:spcAft>
                <a:spcPts val="0"/>
              </a:spcAft>
              <a:buClr>
                <a:schemeClr val="tx2"/>
              </a:buClr>
              <a:buFont typeface="Wingdings" pitchFamily="2" charset="2"/>
              <a:buNone/>
              <a:defRPr/>
            </a:pP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位置关系发生变化长度减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</a:p>
        </p:txBody>
      </p:sp>
      <p:grpSp>
        <p:nvGrpSpPr>
          <p:cNvPr id="6" name="Group 75"/>
          <p:cNvGrpSpPr>
            <a:grpSpLocks/>
          </p:cNvGrpSpPr>
          <p:nvPr/>
        </p:nvGrpSpPr>
        <p:grpSpPr bwMode="auto">
          <a:xfrm>
            <a:off x="5376243" y="786757"/>
            <a:ext cx="3505200" cy="5656263"/>
            <a:chOff x="336" y="240"/>
            <a:chExt cx="2208" cy="3563"/>
          </a:xfrm>
        </p:grpSpPr>
        <p:sp>
          <p:nvSpPr>
            <p:cNvPr id="7" name="Text Box 9"/>
            <p:cNvSpPr txBox="1">
              <a:spLocks noChangeArrowheads="1"/>
            </p:cNvSpPr>
            <p:nvPr/>
          </p:nvSpPr>
          <p:spPr bwMode="auto">
            <a:xfrm>
              <a:off x="1728" y="720"/>
              <a:ext cx="816" cy="3083"/>
            </a:xfrm>
            <a:prstGeom prst="rect">
              <a:avLst/>
            </a:prstGeom>
            <a:solidFill>
              <a:srgbClr val="F5F7D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8" name="Line 10"/>
            <p:cNvSpPr>
              <a:spLocks noChangeShapeType="1"/>
            </p:cNvSpPr>
            <p:nvPr/>
          </p:nvSpPr>
          <p:spPr bwMode="auto">
            <a:xfrm>
              <a:off x="1728" y="720"/>
              <a:ext cx="0" cy="3072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9" name="Line 11"/>
            <p:cNvSpPr>
              <a:spLocks noChangeShapeType="1"/>
            </p:cNvSpPr>
            <p:nvPr/>
          </p:nvSpPr>
          <p:spPr bwMode="auto">
            <a:xfrm>
              <a:off x="2544" y="720"/>
              <a:ext cx="0" cy="3072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0" name="Line 12"/>
            <p:cNvSpPr>
              <a:spLocks noChangeShapeType="1"/>
            </p:cNvSpPr>
            <p:nvPr/>
          </p:nvSpPr>
          <p:spPr bwMode="auto">
            <a:xfrm>
              <a:off x="1728" y="720"/>
              <a:ext cx="816" cy="0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1" name="Line 13"/>
            <p:cNvSpPr>
              <a:spLocks noChangeShapeType="1"/>
            </p:cNvSpPr>
            <p:nvPr/>
          </p:nvSpPr>
          <p:spPr bwMode="auto">
            <a:xfrm>
              <a:off x="1728" y="1056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2" name="Line 14"/>
            <p:cNvSpPr>
              <a:spLocks noChangeShapeType="1"/>
            </p:cNvSpPr>
            <p:nvPr/>
          </p:nvSpPr>
          <p:spPr bwMode="auto">
            <a:xfrm>
              <a:off x="1728" y="2592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3" name="Line 15"/>
            <p:cNvSpPr>
              <a:spLocks noChangeShapeType="1"/>
            </p:cNvSpPr>
            <p:nvPr/>
          </p:nvSpPr>
          <p:spPr bwMode="auto">
            <a:xfrm>
              <a:off x="1728" y="2208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4" name="Line 16"/>
            <p:cNvSpPr>
              <a:spLocks noChangeShapeType="1"/>
            </p:cNvSpPr>
            <p:nvPr/>
          </p:nvSpPr>
          <p:spPr bwMode="auto">
            <a:xfrm>
              <a:off x="1728" y="1440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5" name="Line 17"/>
            <p:cNvSpPr>
              <a:spLocks noChangeShapeType="1"/>
            </p:cNvSpPr>
            <p:nvPr/>
          </p:nvSpPr>
          <p:spPr bwMode="auto">
            <a:xfrm>
              <a:off x="1728" y="1824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6" name="Line 18"/>
            <p:cNvSpPr>
              <a:spLocks noChangeShapeType="1"/>
            </p:cNvSpPr>
            <p:nvPr/>
          </p:nvSpPr>
          <p:spPr bwMode="auto">
            <a:xfrm>
              <a:off x="1728" y="2976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7" name="Line 19"/>
            <p:cNvSpPr>
              <a:spLocks noChangeShapeType="1"/>
            </p:cNvSpPr>
            <p:nvPr/>
          </p:nvSpPr>
          <p:spPr bwMode="auto">
            <a:xfrm>
              <a:off x="1728" y="3360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8" name="Line 20"/>
            <p:cNvSpPr>
              <a:spLocks noChangeShapeType="1"/>
            </p:cNvSpPr>
            <p:nvPr/>
          </p:nvSpPr>
          <p:spPr bwMode="auto">
            <a:xfrm>
              <a:off x="1728" y="3792"/>
              <a:ext cx="816" cy="0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9" name="Text Box 21"/>
            <p:cNvSpPr txBox="1">
              <a:spLocks noChangeArrowheads="1"/>
            </p:cNvSpPr>
            <p:nvPr/>
          </p:nvSpPr>
          <p:spPr bwMode="auto">
            <a:xfrm>
              <a:off x="1008" y="240"/>
              <a:ext cx="14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  </a:t>
              </a:r>
              <a:r>
                <a:rPr lang="zh-CN" altLang="en-US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序号  元素</a:t>
              </a:r>
            </a:p>
          </p:txBody>
        </p:sp>
        <p:sp>
          <p:nvSpPr>
            <p:cNvPr id="20" name="Text Box 22"/>
            <p:cNvSpPr txBox="1">
              <a:spLocks noChangeArrowheads="1"/>
            </p:cNvSpPr>
            <p:nvPr/>
          </p:nvSpPr>
          <p:spPr bwMode="auto">
            <a:xfrm>
              <a:off x="1296" y="1440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21" name="Text Box 23"/>
            <p:cNvSpPr txBox="1">
              <a:spLocks noChangeArrowheads="1"/>
            </p:cNvSpPr>
            <p:nvPr/>
          </p:nvSpPr>
          <p:spPr bwMode="auto">
            <a:xfrm>
              <a:off x="1296" y="1824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22" name="Text Box 24"/>
            <p:cNvSpPr txBox="1">
              <a:spLocks noChangeArrowheads="1"/>
            </p:cNvSpPr>
            <p:nvPr/>
          </p:nvSpPr>
          <p:spPr bwMode="auto">
            <a:xfrm>
              <a:off x="1296" y="672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23" name="Text Box 25"/>
            <p:cNvSpPr txBox="1">
              <a:spLocks noChangeArrowheads="1"/>
            </p:cNvSpPr>
            <p:nvPr/>
          </p:nvSpPr>
          <p:spPr bwMode="auto">
            <a:xfrm>
              <a:off x="1296" y="2208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4</a:t>
              </a:r>
            </a:p>
          </p:txBody>
        </p:sp>
        <p:sp>
          <p:nvSpPr>
            <p:cNvPr id="24" name="Text Box 26"/>
            <p:cNvSpPr txBox="1">
              <a:spLocks noChangeArrowheads="1"/>
            </p:cNvSpPr>
            <p:nvPr/>
          </p:nvSpPr>
          <p:spPr bwMode="auto">
            <a:xfrm>
              <a:off x="1296" y="1056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25" name="Text Box 27"/>
            <p:cNvSpPr txBox="1">
              <a:spLocks noChangeArrowheads="1"/>
            </p:cNvSpPr>
            <p:nvPr/>
          </p:nvSpPr>
          <p:spPr bwMode="auto">
            <a:xfrm>
              <a:off x="1296" y="3024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6</a:t>
              </a:r>
            </a:p>
          </p:txBody>
        </p:sp>
        <p:sp>
          <p:nvSpPr>
            <p:cNvPr id="26" name="Text Box 28"/>
            <p:cNvSpPr txBox="1">
              <a:spLocks noChangeArrowheads="1"/>
            </p:cNvSpPr>
            <p:nvPr/>
          </p:nvSpPr>
          <p:spPr bwMode="auto">
            <a:xfrm>
              <a:off x="1296" y="3408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7</a:t>
              </a:r>
            </a:p>
          </p:txBody>
        </p:sp>
        <p:sp>
          <p:nvSpPr>
            <p:cNvPr id="27" name="Text Box 29"/>
            <p:cNvSpPr txBox="1">
              <a:spLocks noChangeArrowheads="1"/>
            </p:cNvSpPr>
            <p:nvPr/>
          </p:nvSpPr>
          <p:spPr bwMode="auto">
            <a:xfrm>
              <a:off x="1296" y="2592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5</a:t>
              </a:r>
            </a:p>
          </p:txBody>
        </p:sp>
        <p:sp>
          <p:nvSpPr>
            <p:cNvPr id="28" name="Text Box 30"/>
            <p:cNvSpPr txBox="1">
              <a:spLocks noChangeArrowheads="1"/>
            </p:cNvSpPr>
            <p:nvPr/>
          </p:nvSpPr>
          <p:spPr bwMode="auto">
            <a:xfrm>
              <a:off x="1920" y="672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12</a:t>
              </a:r>
            </a:p>
          </p:txBody>
        </p:sp>
        <p:sp>
          <p:nvSpPr>
            <p:cNvPr id="29" name="Text Box 31"/>
            <p:cNvSpPr txBox="1">
              <a:spLocks noChangeArrowheads="1"/>
            </p:cNvSpPr>
            <p:nvPr/>
          </p:nvSpPr>
          <p:spPr bwMode="auto">
            <a:xfrm>
              <a:off x="1920" y="1056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13</a:t>
              </a:r>
            </a:p>
          </p:txBody>
        </p:sp>
        <p:sp>
          <p:nvSpPr>
            <p:cNvPr id="30" name="Text Box 32"/>
            <p:cNvSpPr txBox="1">
              <a:spLocks noChangeArrowheads="1"/>
            </p:cNvSpPr>
            <p:nvPr/>
          </p:nvSpPr>
          <p:spPr bwMode="auto">
            <a:xfrm>
              <a:off x="1920" y="1440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21</a:t>
              </a:r>
            </a:p>
          </p:txBody>
        </p:sp>
        <p:sp>
          <p:nvSpPr>
            <p:cNvPr id="31" name="Text Box 33"/>
            <p:cNvSpPr txBox="1">
              <a:spLocks noChangeArrowheads="1"/>
            </p:cNvSpPr>
            <p:nvPr/>
          </p:nvSpPr>
          <p:spPr bwMode="auto">
            <a:xfrm>
              <a:off x="1728" y="1824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24</a:t>
              </a:r>
            </a:p>
          </p:txBody>
        </p:sp>
        <p:sp>
          <p:nvSpPr>
            <p:cNvPr id="32" name="Text Box 34"/>
            <p:cNvSpPr txBox="1">
              <a:spLocks noChangeArrowheads="1"/>
            </p:cNvSpPr>
            <p:nvPr/>
          </p:nvSpPr>
          <p:spPr bwMode="auto">
            <a:xfrm>
              <a:off x="1728" y="2208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28</a:t>
              </a:r>
            </a:p>
          </p:txBody>
        </p:sp>
        <p:sp>
          <p:nvSpPr>
            <p:cNvPr id="33" name="Text Box 35"/>
            <p:cNvSpPr txBox="1">
              <a:spLocks noChangeArrowheads="1"/>
            </p:cNvSpPr>
            <p:nvPr/>
          </p:nvSpPr>
          <p:spPr bwMode="auto">
            <a:xfrm>
              <a:off x="1728" y="2592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30</a:t>
              </a:r>
            </a:p>
          </p:txBody>
        </p:sp>
        <p:sp>
          <p:nvSpPr>
            <p:cNvPr id="34" name="Text Box 36"/>
            <p:cNvSpPr txBox="1">
              <a:spLocks noChangeArrowheads="1"/>
            </p:cNvSpPr>
            <p:nvPr/>
          </p:nvSpPr>
          <p:spPr bwMode="auto">
            <a:xfrm>
              <a:off x="1728" y="2976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42</a:t>
              </a:r>
            </a:p>
          </p:txBody>
        </p:sp>
        <p:sp>
          <p:nvSpPr>
            <p:cNvPr id="35" name="Text Box 37"/>
            <p:cNvSpPr txBox="1">
              <a:spLocks noChangeArrowheads="1"/>
            </p:cNvSpPr>
            <p:nvPr/>
          </p:nvSpPr>
          <p:spPr bwMode="auto">
            <a:xfrm>
              <a:off x="1728" y="3360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77</a:t>
              </a:r>
            </a:p>
          </p:txBody>
        </p:sp>
        <p:sp>
          <p:nvSpPr>
            <p:cNvPr id="36" name="Line 38"/>
            <p:cNvSpPr>
              <a:spLocks noChangeShapeType="1"/>
            </p:cNvSpPr>
            <p:nvPr/>
          </p:nvSpPr>
          <p:spPr bwMode="auto">
            <a:xfrm>
              <a:off x="336" y="1872"/>
              <a:ext cx="1392" cy="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stealth" w="sm" len="sm"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7" name="Text Box 39"/>
            <p:cNvSpPr txBox="1">
              <a:spLocks noChangeArrowheads="1"/>
            </p:cNvSpPr>
            <p:nvPr/>
          </p:nvSpPr>
          <p:spPr bwMode="auto">
            <a:xfrm>
              <a:off x="336" y="1488"/>
              <a:ext cx="912" cy="233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删除</a:t>
              </a: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24</a:t>
              </a:r>
            </a:p>
          </p:txBody>
        </p:sp>
      </p:grpSp>
      <p:grpSp>
        <p:nvGrpSpPr>
          <p:cNvPr id="38" name="Group 73"/>
          <p:cNvGrpSpPr>
            <a:grpSpLocks/>
          </p:cNvGrpSpPr>
          <p:nvPr/>
        </p:nvGrpSpPr>
        <p:grpSpPr bwMode="auto">
          <a:xfrm>
            <a:off x="9022539" y="786757"/>
            <a:ext cx="2438400" cy="5102226"/>
            <a:chOff x="3072" y="240"/>
            <a:chExt cx="1536" cy="3214"/>
          </a:xfrm>
        </p:grpSpPr>
        <p:sp>
          <p:nvSpPr>
            <p:cNvPr id="39" name="Text Box 41"/>
            <p:cNvSpPr txBox="1">
              <a:spLocks noChangeArrowheads="1"/>
            </p:cNvSpPr>
            <p:nvPr/>
          </p:nvSpPr>
          <p:spPr bwMode="auto">
            <a:xfrm>
              <a:off x="3792" y="720"/>
              <a:ext cx="816" cy="2734"/>
            </a:xfrm>
            <a:prstGeom prst="rect">
              <a:avLst/>
            </a:prstGeom>
            <a:solidFill>
              <a:srgbClr val="F5F7D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0" name="Line 42"/>
            <p:cNvSpPr>
              <a:spLocks noChangeShapeType="1"/>
            </p:cNvSpPr>
            <p:nvPr/>
          </p:nvSpPr>
          <p:spPr bwMode="auto">
            <a:xfrm>
              <a:off x="3792" y="720"/>
              <a:ext cx="0" cy="2688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1" name="Line 43"/>
            <p:cNvSpPr>
              <a:spLocks noChangeShapeType="1"/>
            </p:cNvSpPr>
            <p:nvPr/>
          </p:nvSpPr>
          <p:spPr bwMode="auto">
            <a:xfrm>
              <a:off x="4608" y="720"/>
              <a:ext cx="0" cy="2688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2" name="Line 44"/>
            <p:cNvSpPr>
              <a:spLocks noChangeShapeType="1"/>
            </p:cNvSpPr>
            <p:nvPr/>
          </p:nvSpPr>
          <p:spPr bwMode="auto">
            <a:xfrm>
              <a:off x="3792" y="720"/>
              <a:ext cx="816" cy="1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3" name="Line 45"/>
            <p:cNvSpPr>
              <a:spLocks noChangeShapeType="1"/>
            </p:cNvSpPr>
            <p:nvPr/>
          </p:nvSpPr>
          <p:spPr bwMode="auto">
            <a:xfrm>
              <a:off x="3792" y="1056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4" name="Line 46"/>
            <p:cNvSpPr>
              <a:spLocks noChangeShapeType="1"/>
            </p:cNvSpPr>
            <p:nvPr/>
          </p:nvSpPr>
          <p:spPr bwMode="auto">
            <a:xfrm>
              <a:off x="3792" y="2592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5" name="Line 47"/>
            <p:cNvSpPr>
              <a:spLocks noChangeShapeType="1"/>
            </p:cNvSpPr>
            <p:nvPr/>
          </p:nvSpPr>
          <p:spPr bwMode="auto">
            <a:xfrm>
              <a:off x="3792" y="2208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6" name="Line 48"/>
            <p:cNvSpPr>
              <a:spLocks noChangeShapeType="1"/>
            </p:cNvSpPr>
            <p:nvPr/>
          </p:nvSpPr>
          <p:spPr bwMode="auto">
            <a:xfrm>
              <a:off x="3792" y="1440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7" name="Line 49"/>
            <p:cNvSpPr>
              <a:spLocks noChangeShapeType="1"/>
            </p:cNvSpPr>
            <p:nvPr/>
          </p:nvSpPr>
          <p:spPr bwMode="auto">
            <a:xfrm>
              <a:off x="3792" y="1824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8" name="Line 50"/>
            <p:cNvSpPr>
              <a:spLocks noChangeShapeType="1"/>
            </p:cNvSpPr>
            <p:nvPr/>
          </p:nvSpPr>
          <p:spPr bwMode="auto">
            <a:xfrm>
              <a:off x="3792" y="2976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9" name="Line 52"/>
            <p:cNvSpPr>
              <a:spLocks noChangeShapeType="1"/>
            </p:cNvSpPr>
            <p:nvPr/>
          </p:nvSpPr>
          <p:spPr bwMode="auto">
            <a:xfrm>
              <a:off x="3792" y="3408"/>
              <a:ext cx="816" cy="1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50" name="Text Box 53"/>
            <p:cNvSpPr txBox="1">
              <a:spLocks noChangeArrowheads="1"/>
            </p:cNvSpPr>
            <p:nvPr/>
          </p:nvSpPr>
          <p:spPr bwMode="auto">
            <a:xfrm>
              <a:off x="3072" y="240"/>
              <a:ext cx="14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  </a:t>
              </a:r>
              <a:r>
                <a:rPr lang="zh-CN" altLang="en-US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序号  元素</a:t>
              </a:r>
            </a:p>
          </p:txBody>
        </p:sp>
        <p:sp>
          <p:nvSpPr>
            <p:cNvPr id="51" name="Text Box 54"/>
            <p:cNvSpPr txBox="1">
              <a:spLocks noChangeArrowheads="1"/>
            </p:cNvSpPr>
            <p:nvPr/>
          </p:nvSpPr>
          <p:spPr bwMode="auto">
            <a:xfrm>
              <a:off x="3360" y="1440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52" name="Text Box 55"/>
            <p:cNvSpPr txBox="1">
              <a:spLocks noChangeArrowheads="1"/>
            </p:cNvSpPr>
            <p:nvPr/>
          </p:nvSpPr>
          <p:spPr bwMode="auto">
            <a:xfrm>
              <a:off x="3360" y="1824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53" name="Text Box 56"/>
            <p:cNvSpPr txBox="1">
              <a:spLocks noChangeArrowheads="1"/>
            </p:cNvSpPr>
            <p:nvPr/>
          </p:nvSpPr>
          <p:spPr bwMode="auto">
            <a:xfrm>
              <a:off x="3360" y="672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54" name="Text Box 57"/>
            <p:cNvSpPr txBox="1">
              <a:spLocks noChangeArrowheads="1"/>
            </p:cNvSpPr>
            <p:nvPr/>
          </p:nvSpPr>
          <p:spPr bwMode="auto">
            <a:xfrm>
              <a:off x="3360" y="2208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4</a:t>
              </a:r>
            </a:p>
          </p:txBody>
        </p:sp>
        <p:sp>
          <p:nvSpPr>
            <p:cNvPr id="55" name="Text Box 58"/>
            <p:cNvSpPr txBox="1">
              <a:spLocks noChangeArrowheads="1"/>
            </p:cNvSpPr>
            <p:nvPr/>
          </p:nvSpPr>
          <p:spPr bwMode="auto">
            <a:xfrm>
              <a:off x="3360" y="1056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56" name="Text Box 59"/>
            <p:cNvSpPr txBox="1">
              <a:spLocks noChangeArrowheads="1"/>
            </p:cNvSpPr>
            <p:nvPr/>
          </p:nvSpPr>
          <p:spPr bwMode="auto">
            <a:xfrm>
              <a:off x="3360" y="3024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6</a:t>
              </a:r>
            </a:p>
          </p:txBody>
        </p:sp>
        <p:sp>
          <p:nvSpPr>
            <p:cNvPr id="57" name="Text Box 61"/>
            <p:cNvSpPr txBox="1">
              <a:spLocks noChangeArrowheads="1"/>
            </p:cNvSpPr>
            <p:nvPr/>
          </p:nvSpPr>
          <p:spPr bwMode="auto">
            <a:xfrm>
              <a:off x="3360" y="2592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5</a:t>
              </a:r>
            </a:p>
          </p:txBody>
        </p:sp>
        <p:sp>
          <p:nvSpPr>
            <p:cNvPr id="58" name="Text Box 62"/>
            <p:cNvSpPr txBox="1">
              <a:spLocks noChangeArrowheads="1"/>
            </p:cNvSpPr>
            <p:nvPr/>
          </p:nvSpPr>
          <p:spPr bwMode="auto">
            <a:xfrm>
              <a:off x="3984" y="672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12</a:t>
              </a:r>
            </a:p>
          </p:txBody>
        </p:sp>
        <p:sp>
          <p:nvSpPr>
            <p:cNvPr id="59" name="Text Box 63"/>
            <p:cNvSpPr txBox="1">
              <a:spLocks noChangeArrowheads="1"/>
            </p:cNvSpPr>
            <p:nvPr/>
          </p:nvSpPr>
          <p:spPr bwMode="auto">
            <a:xfrm>
              <a:off x="3984" y="1056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13</a:t>
              </a:r>
            </a:p>
          </p:txBody>
        </p:sp>
        <p:sp>
          <p:nvSpPr>
            <p:cNvPr id="60" name="Text Box 65"/>
            <p:cNvSpPr txBox="1">
              <a:spLocks noChangeArrowheads="1"/>
            </p:cNvSpPr>
            <p:nvPr/>
          </p:nvSpPr>
          <p:spPr bwMode="auto">
            <a:xfrm>
              <a:off x="3984" y="1440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21</a:t>
              </a:r>
            </a:p>
          </p:txBody>
        </p:sp>
        <p:sp>
          <p:nvSpPr>
            <p:cNvPr id="61" name="Text Box 67"/>
            <p:cNvSpPr txBox="1">
              <a:spLocks noChangeArrowheads="1"/>
            </p:cNvSpPr>
            <p:nvPr/>
          </p:nvSpPr>
          <p:spPr bwMode="auto">
            <a:xfrm>
              <a:off x="3792" y="1824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28</a:t>
              </a:r>
            </a:p>
          </p:txBody>
        </p:sp>
        <p:sp>
          <p:nvSpPr>
            <p:cNvPr id="62" name="Text Box 68"/>
            <p:cNvSpPr txBox="1">
              <a:spLocks noChangeArrowheads="1"/>
            </p:cNvSpPr>
            <p:nvPr/>
          </p:nvSpPr>
          <p:spPr bwMode="auto">
            <a:xfrm>
              <a:off x="3792" y="2208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30</a:t>
              </a:r>
            </a:p>
          </p:txBody>
        </p:sp>
        <p:sp>
          <p:nvSpPr>
            <p:cNvPr id="63" name="Text Box 69"/>
            <p:cNvSpPr txBox="1">
              <a:spLocks noChangeArrowheads="1"/>
            </p:cNvSpPr>
            <p:nvPr/>
          </p:nvSpPr>
          <p:spPr bwMode="auto">
            <a:xfrm>
              <a:off x="3792" y="2592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42</a:t>
              </a:r>
            </a:p>
          </p:txBody>
        </p:sp>
        <p:sp>
          <p:nvSpPr>
            <p:cNvPr id="64" name="Text Box 71"/>
            <p:cNvSpPr txBox="1">
              <a:spLocks noChangeArrowheads="1"/>
            </p:cNvSpPr>
            <p:nvPr/>
          </p:nvSpPr>
          <p:spPr bwMode="auto">
            <a:xfrm>
              <a:off x="3792" y="2976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77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369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4770544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顺序队列与链式队列的比较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163172" y="1282246"/>
            <a:ext cx="8174038" cy="45005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b="1" dirty="0">
                <a:solidFill>
                  <a:schemeClr val="tx2"/>
                </a:solidFill>
                <a:ea typeface="楷体" panose="02010609060101010101" pitchFamily="49" charset="-122"/>
              </a:rPr>
              <a:t>在</a:t>
            </a:r>
            <a:r>
              <a:rPr lang="zh-CN" altLang="en-US" b="1" dirty="0">
                <a:solidFill>
                  <a:srgbClr val="FF0000"/>
                </a:solidFill>
                <a:ea typeface="楷体" panose="02010609060101010101" pitchFamily="49" charset="-122"/>
              </a:rPr>
              <a:t>空间复杂性</a:t>
            </a:r>
            <a:r>
              <a:rPr lang="zh-CN" altLang="en-US" b="1" dirty="0">
                <a:solidFill>
                  <a:schemeClr val="tx2"/>
                </a:solidFill>
                <a:ea typeface="楷体" panose="02010609060101010101" pitchFamily="49" charset="-122"/>
              </a:rPr>
              <a:t>上，</a:t>
            </a:r>
            <a:r>
              <a:rPr lang="zh-CN" altLang="en-US" b="1" dirty="0">
                <a:ea typeface="楷体" panose="02010609060101010101" pitchFamily="49" charset="-122"/>
              </a:rPr>
              <a:t>顺序队列必须初始就申请固定的空间，当队列不满时，必然造成空间的浪费；链式队列所需空间是根据需要随时申请的，其代价是为每个元素提供空间以存储其</a:t>
            </a:r>
            <a:r>
              <a:rPr lang="en-US" altLang="zh-CN" b="1" dirty="0">
                <a:ea typeface="楷体" panose="02010609060101010101" pitchFamily="49" charset="-122"/>
              </a:rPr>
              <a:t>next</a:t>
            </a:r>
            <a:r>
              <a:rPr lang="zh-CN" altLang="en-US" b="1" dirty="0">
                <a:ea typeface="楷体" panose="02010609060101010101" pitchFamily="49" charset="-122"/>
              </a:rPr>
              <a:t>指针域。</a:t>
            </a:r>
          </a:p>
          <a:p>
            <a:pPr algn="just">
              <a:lnSpc>
                <a:spcPct val="120000"/>
              </a:lnSpc>
            </a:pPr>
            <a:r>
              <a:rPr lang="zh-CN" altLang="en-US" b="1" dirty="0">
                <a:solidFill>
                  <a:schemeClr val="tx2"/>
                </a:solidFill>
                <a:ea typeface="楷体" panose="02010609060101010101" pitchFamily="49" charset="-122"/>
              </a:rPr>
              <a:t>在</a:t>
            </a:r>
            <a:r>
              <a:rPr lang="zh-CN" altLang="en-US" b="1" dirty="0">
                <a:solidFill>
                  <a:srgbClr val="FF0000"/>
                </a:solidFill>
                <a:ea typeface="楷体" panose="02010609060101010101" pitchFamily="49" charset="-122"/>
              </a:rPr>
              <a:t>时间复杂性</a:t>
            </a:r>
            <a:r>
              <a:rPr lang="zh-CN" altLang="en-US" b="1" dirty="0">
                <a:solidFill>
                  <a:schemeClr val="tx2"/>
                </a:solidFill>
                <a:ea typeface="楷体" panose="02010609060101010101" pitchFamily="49" charset="-122"/>
              </a:rPr>
              <a:t>上，</a:t>
            </a:r>
            <a:r>
              <a:rPr lang="zh-CN" altLang="en-US" b="1" dirty="0">
                <a:ea typeface="楷体" panose="02010609060101010101" pitchFamily="49" charset="-122"/>
              </a:rPr>
              <a:t>对于队列的基本操作（入队、出队和存取），顺序队列和链式队列的时间复杂性均为</a:t>
            </a:r>
            <a:r>
              <a:rPr lang="en-US" altLang="zh-CN" b="1" i="1" dirty="0">
                <a:ea typeface="楷体" panose="02010609060101010101" pitchFamily="49" charset="-122"/>
              </a:rPr>
              <a:t>O</a:t>
            </a:r>
            <a:r>
              <a:rPr lang="en-US" altLang="zh-CN" b="1" dirty="0">
                <a:ea typeface="楷体" panose="02010609060101010101" pitchFamily="49" charset="-122"/>
              </a:rPr>
              <a:t>(1) . </a:t>
            </a:r>
          </a:p>
        </p:txBody>
      </p:sp>
    </p:spTree>
    <p:extLst>
      <p:ext uri="{BB962C8B-B14F-4D97-AF65-F5344CB8AC3E}">
        <p14:creationId xmlns:p14="http://schemas.microsoft.com/office/powerpoint/2010/main" val="2863881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4770544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顺序队列与链式队列的比较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441116" y="1394386"/>
            <a:ext cx="8029575" cy="46434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buClr>
                <a:srgbClr val="FF3300"/>
              </a:buClr>
            </a:pPr>
            <a:r>
              <a:rPr lang="zh-CN" altLang="en-US" b="1" dirty="0">
                <a:ea typeface="楷体" panose="02010609060101010101" pitchFamily="49" charset="-122"/>
              </a:rPr>
              <a:t>顺序队列有固定的存储空间，不适于浪涌大小无法估计的情况，而且当浪涌很大时，顺序队列的空间效率低下，但链式队列却可满足这些应用环境。</a:t>
            </a:r>
          </a:p>
          <a:p>
            <a:pPr algn="just">
              <a:lnSpc>
                <a:spcPct val="120000"/>
              </a:lnSpc>
              <a:buClr>
                <a:srgbClr val="FF3300"/>
              </a:buClr>
            </a:pPr>
            <a:r>
              <a:rPr lang="zh-CN" altLang="en-US" b="1" dirty="0">
                <a:ea typeface="楷体" panose="02010609060101010101" pitchFamily="49" charset="-122"/>
              </a:rPr>
              <a:t>对于那些大致能预测浪涌统计特性的应用环境，可估计缓冲队列长度，为顺序队列选择比较恰当的存储空间。</a:t>
            </a:r>
          </a:p>
        </p:txBody>
      </p:sp>
    </p:spTree>
    <p:extLst>
      <p:ext uri="{BB962C8B-B14F-4D97-AF65-F5344CB8AC3E}">
        <p14:creationId xmlns:p14="http://schemas.microsoft.com/office/powerpoint/2010/main" val="393681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作业</a:t>
            </a:r>
          </a:p>
        </p:txBody>
      </p:sp>
      <p:sp>
        <p:nvSpPr>
          <p:cNvPr id="4" name="TextBox 1"/>
          <p:cNvSpPr txBox="1">
            <a:spLocks noChangeArrowheads="1"/>
          </p:cNvSpPr>
          <p:nvPr/>
        </p:nvSpPr>
        <p:spPr bwMode="auto">
          <a:xfrm>
            <a:off x="680643" y="1127914"/>
            <a:ext cx="10684041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514350" indent="-514350" algn="just" eaLnBrk="1" hangingPunct="1">
              <a:lnSpc>
                <a:spcPts val="4500"/>
              </a:lnSpc>
              <a:buAutoNum type="arabicPeriod"/>
            </a:pP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描述算法</a:t>
            </a:r>
            <a:r>
              <a:rPr kumimoji="1" lang="en-US" altLang="zh-CN" sz="24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Tr</a:t>
            </a:r>
            <a:r>
              <a:rPr kumimoji="1"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kumimoji="1"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transformation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之缩写</a:t>
            </a:r>
            <a:r>
              <a:rPr kumimoji="1"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，将充分加括号的</a:t>
            </a:r>
            <a:r>
              <a:rPr kumimoji="1"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中缀表达式</a:t>
            </a:r>
            <a:r>
              <a:rPr kumimoji="1"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kumimoji="1"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即每对括号内仅有一个运算符</a:t>
            </a:r>
            <a:r>
              <a:rPr kumimoji="1" lang="en-US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kumimoji="1"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变换成后缀表达式，堆栈 </a:t>
            </a:r>
            <a:r>
              <a:rPr kumimoji="1"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S </a:t>
            </a:r>
            <a:r>
              <a:rPr kumimoji="1"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保存扫描中缀表达式得到的暂不能加入后缀表达式的运算符，队列 </a:t>
            </a:r>
            <a:r>
              <a:rPr kumimoji="1"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Q 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保存后缀表达式。</a:t>
            </a:r>
            <a:endParaRPr kumimoji="1" lang="en-US" altLang="zh-CN" sz="24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514350" indent="-514350" algn="just" eaLnBrk="1" hangingPunct="1">
              <a:lnSpc>
                <a:spcPts val="4500"/>
              </a:lnSpc>
              <a:buAutoNum type="arabicPeriod"/>
            </a:pP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已知长度为</a:t>
            </a:r>
            <a:r>
              <a:rPr kumimoji="1"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，并且按值有序的线性表</a:t>
            </a:r>
            <a:r>
              <a:rPr kumimoji="1"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采用顺序存储结构（假设每个数据元素为一个非零的正整数），写一算法效率较高的算法，删除数据元素</a:t>
            </a:r>
            <a:r>
              <a:rPr kumimoji="1"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x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到</a:t>
            </a:r>
            <a:r>
              <a:rPr kumimoji="1"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y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（</a:t>
            </a:r>
            <a:r>
              <a:rPr kumimoji="1" lang="en-US" altLang="zh-CN" sz="2400" b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x≤y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）之间的所有元素。</a:t>
            </a:r>
            <a:endParaRPr kumimoji="1" lang="en-US" altLang="zh-CN" sz="24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514350" indent="-514350" algn="just" eaLnBrk="1" hangingPunct="1">
              <a:lnSpc>
                <a:spcPts val="4500"/>
              </a:lnSpc>
              <a:buAutoNum type="arabicPeriod"/>
            </a:pP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利用两个栈</a:t>
            </a:r>
            <a:r>
              <a:rPr kumimoji="1"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S1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和</a:t>
            </a:r>
            <a:r>
              <a:rPr kumimoji="1"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S2</a:t>
            </a:r>
            <a:r>
              <a:rPr kumimoji="1"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模拟一个队列，写出入队和出队算法（可以用栈的基本操作。）</a:t>
            </a:r>
            <a:endParaRPr kumimoji="1" lang="en-US" altLang="zh-CN" sz="24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122656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844362" y="2967335"/>
            <a:ext cx="85032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 For Your Listening</a:t>
            </a:r>
            <a:endParaRPr lang="zh-CN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7265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532478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采用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ADL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算法描述语言描述算法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097899" y="972266"/>
            <a:ext cx="9022378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endParaRPr lang="en-US" altLang="zh-CN" sz="2800" b="1" dirty="0">
              <a:ea typeface="楷体" panose="02010609060101010101" pitchFamily="49" charset="-122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zh-CN" altLang="en-US" sz="2800" b="1" dirty="0">
                <a:ea typeface="楷体" panose="02010609060101010101" pitchFamily="49" charset="-122"/>
              </a:rPr>
              <a:t>算法 </a:t>
            </a:r>
            <a:r>
              <a:rPr lang="en-US" altLang="zh-CN" sz="2800" b="1" dirty="0">
                <a:solidFill>
                  <a:srgbClr val="FF0000"/>
                </a:solidFill>
                <a:ea typeface="楷体" panose="02010609060101010101" pitchFamily="49" charset="-122"/>
              </a:rPr>
              <a:t>Delete</a:t>
            </a:r>
            <a:r>
              <a:rPr lang="en-US" altLang="zh-CN" sz="2800" b="1" dirty="0">
                <a:ea typeface="楷体" panose="02010609060101010101" pitchFamily="49" charset="-122"/>
              </a:rPr>
              <a:t>(A, k) /* </a:t>
            </a:r>
            <a:r>
              <a:rPr lang="zh-CN" altLang="en-US" sz="2800" b="1" dirty="0">
                <a:ea typeface="楷体" panose="02010609060101010101" pitchFamily="49" charset="-122"/>
              </a:rPr>
              <a:t>删除顺序表 </a:t>
            </a:r>
            <a:r>
              <a:rPr lang="en-US" altLang="zh-CN" sz="2800" b="1" dirty="0">
                <a:ea typeface="楷体" panose="02010609060101010101" pitchFamily="49" charset="-122"/>
              </a:rPr>
              <a:t>A</a:t>
            </a:r>
            <a:r>
              <a:rPr lang="zh-CN" altLang="en-US" sz="2800" b="1" dirty="0">
                <a:ea typeface="楷体" panose="02010609060101010101" pitchFamily="49" charset="-122"/>
              </a:rPr>
              <a:t>中下标为 </a:t>
            </a:r>
            <a:r>
              <a:rPr lang="en-US" altLang="zh-CN" sz="2800" b="1" dirty="0">
                <a:ea typeface="楷体" panose="02010609060101010101" pitchFamily="49" charset="-122"/>
              </a:rPr>
              <a:t>k </a:t>
            </a:r>
            <a:r>
              <a:rPr lang="zh-CN" altLang="en-US" sz="2800" b="1" dirty="0">
                <a:ea typeface="楷体" panose="02010609060101010101" pitchFamily="49" charset="-122"/>
              </a:rPr>
              <a:t>的结点 </a:t>
            </a:r>
            <a:r>
              <a:rPr lang="zh-CN" altLang="en-US" sz="2800" b="1" dirty="0">
                <a:ea typeface="楷体" panose="02010609060101010101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800" b="1" dirty="0">
                <a:ea typeface="楷体" panose="02010609060101010101" pitchFamily="49" charset="-122"/>
                <a:sym typeface="Symbol" panose="05050102010706020507" pitchFamily="18" charset="2"/>
              </a:rPr>
              <a:t>/</a:t>
            </a:r>
            <a:endParaRPr lang="en-US" altLang="zh-CN" sz="2800" b="1" dirty="0">
              <a:ea typeface="楷体" panose="02010609060101010101" pitchFamily="49" charset="-122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a typeface="楷体" panose="02010609060101010101" pitchFamily="49" charset="-122"/>
              </a:rPr>
              <a:t>D1</a:t>
            </a:r>
            <a:r>
              <a:rPr lang="en-US" altLang="zh-CN" sz="2800" b="1" dirty="0">
                <a:solidFill>
                  <a:srgbClr val="FF0000"/>
                </a:solidFill>
                <a:ea typeface="楷体" panose="02010609060101010101" pitchFamily="49" charset="-122"/>
              </a:rPr>
              <a:t>.[</a:t>
            </a:r>
            <a:r>
              <a:rPr lang="en-US" altLang="zh-CN" sz="28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k</a:t>
            </a: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合法</a:t>
            </a:r>
            <a:r>
              <a:rPr lang="en-US" altLang="zh-CN" sz="28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?]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a typeface="楷体" panose="02010609060101010101" pitchFamily="49" charset="-122"/>
              </a:rPr>
              <a:t>  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IF  (k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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0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OR  k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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length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-1</a:t>
            </a:r>
            <a:r>
              <a:rPr lang="en-US" altLang="zh-CN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OR</a:t>
            </a:r>
            <a:r>
              <a:rPr lang="en-US" altLang="zh-CN" sz="28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length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0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)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 THEN  (</a:t>
            </a:r>
            <a:r>
              <a:rPr lang="en-US" altLang="zh-CN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PRINT“k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不合法”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RETURN).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a typeface="楷体" panose="02010609060101010101" pitchFamily="49" charset="-122"/>
              </a:rPr>
              <a:t>D2.[</a:t>
            </a: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楷体" panose="02010609060101010101" pitchFamily="49" charset="-122"/>
              </a:rPr>
              <a:t>删除</a:t>
            </a:r>
            <a:r>
              <a:rPr lang="en-US" altLang="zh-CN" sz="2800" b="1" dirty="0">
                <a:ea typeface="楷体" panose="02010609060101010101" pitchFamily="49" charset="-122"/>
              </a:rPr>
              <a:t>]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a typeface="楷体" panose="02010609060101010101" pitchFamily="49" charset="-122"/>
              </a:rPr>
              <a:t>  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FOR i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k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1  TO 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length-1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DO 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     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A[i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-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1]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A[</a:t>
            </a:r>
            <a:r>
              <a:rPr lang="en-US" altLang="zh-CN" sz="28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].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length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length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-1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.   </a:t>
            </a:r>
            <a:r>
              <a:rPr lang="en-US" altLang="zh-CN" sz="2800" b="1" dirty="0">
                <a:ea typeface="楷体" panose="02010609060101010101" pitchFamily="49" charset="-122"/>
              </a:rPr>
              <a:t>▌</a:t>
            </a:r>
          </a:p>
        </p:txBody>
      </p:sp>
    </p:spTree>
    <p:extLst>
      <p:ext uri="{BB962C8B-B14F-4D97-AF65-F5344CB8AC3E}">
        <p14:creationId xmlns:p14="http://schemas.microsoft.com/office/powerpoint/2010/main" val="268501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28674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复杂性分析</a:t>
            </a: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015397" y="1100415"/>
            <a:ext cx="9345512" cy="5047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 </a:t>
            </a:r>
            <a:r>
              <a:rPr lang="zh-CN" altLang="en-US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时间复杂性分析：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   删除操作的基本运算是：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结点移动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   </a:t>
            </a:r>
            <a:r>
              <a:rPr lang="en-US" altLang="zh-CN" sz="2800" b="1" smtClean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a</a:t>
            </a:r>
            <a:r>
              <a:rPr lang="en-US" altLang="zh-CN" sz="2800" b="1" baseline="-25000" smtClean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n-1</a:t>
            </a:r>
            <a:r>
              <a:rPr lang="zh-CN" altLang="en-US" sz="2800" b="1" smtClean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中</a:t>
            </a: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有多少种可能的</a:t>
            </a:r>
            <a:r>
              <a:rPr lang="zh-CN" altLang="en-US" sz="2800" b="1">
                <a:effectLst>
                  <a:outerShdw blurRad="38100" dist="38100" dir="2700000" algn="tl">
                    <a:srgbClr val="FFFFFF"/>
                  </a:outerShdw>
                </a:effectLst>
                <a:ea typeface="楷体" panose="02010609060101010101" pitchFamily="49" charset="-122"/>
              </a:rPr>
              <a:t>删除位置</a:t>
            </a:r>
            <a:r>
              <a:rPr lang="zh-CN" altLang="en-US" sz="2800" b="1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？</a:t>
            </a:r>
            <a:endParaRPr lang="zh-CN" altLang="en-US" sz="2800" b="1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楷体" panose="02010609060101010101" pitchFamily="49" charset="-122"/>
            </a:endParaRP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       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n 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种（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n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个位置可以发生删除）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  设每种输入发生的频率相等：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1/n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 </a:t>
            </a:r>
            <a:r>
              <a:rPr lang="zh-CN" altLang="en-US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则期望复杂性为</a:t>
            </a:r>
            <a:r>
              <a:rPr lang="en-US" altLang="zh-CN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(</a:t>
            </a:r>
            <a:r>
              <a:rPr lang="zh-CN" altLang="en-US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结点移动数乘以对应频率</a:t>
            </a:r>
            <a:r>
              <a:rPr lang="en-US" altLang="zh-CN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)</a:t>
            </a:r>
            <a:r>
              <a:rPr lang="zh-CN" altLang="en-US" sz="2800" b="1" dirty="0">
                <a:solidFill>
                  <a:srgbClr val="00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：</a:t>
            </a:r>
          </a:p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 </a:t>
            </a: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E(n)=(</a:t>
            </a: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ea typeface="楷体" panose="02010609060101010101" pitchFamily="49" charset="-122"/>
              </a:rPr>
              <a:t>(</a:t>
            </a: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楷体" panose="02010609060101010101" pitchFamily="49" charset="-122"/>
              </a:rPr>
              <a:t>n-1)+……+1+0)/ n=(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楷体" panose="02010609060101010101" pitchFamily="49" charset="-122"/>
              </a:rPr>
              <a:t>n-1)/2   O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楷体" panose="02010609060101010101" pitchFamily="49" charset="-122"/>
              </a:rPr>
              <a:t>(n)</a:t>
            </a:r>
            <a:endParaRPr lang="en-US" altLang="zh-CN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n-lt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130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结论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859399" y="962911"/>
            <a:ext cx="9144000" cy="56324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线性表的顺序存储结构</a:t>
            </a:r>
            <a:endParaRPr lang="en-US" altLang="zh-CN" b="1" dirty="0">
              <a:effectLst>
                <a:outerShdw blurRad="38100" dist="38100" dir="2700000" algn="tl">
                  <a:srgbClr val="FFFFFF"/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优点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：易于实现，</a:t>
            </a:r>
            <a:r>
              <a:rPr lang="zh-CN" altLang="en-US" b="1" dirty="0">
                <a:solidFill>
                  <a:srgbClr val="FF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随机存取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速度快。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缺点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：插入和删除结点时间复杂性高（需移动元素</a:t>
            </a: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,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调整一批结点的地址）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                空间利用率低</a:t>
            </a:r>
            <a:endParaRPr lang="zh-CN" altLang="en-US" b="1" dirty="0">
              <a:effectLst>
                <a:outerShdw blurRad="38100" dist="38100" dir="2700000" algn="tl">
                  <a:srgbClr val="FFFFFF"/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solidFill>
                  <a:srgbClr val="FF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问题：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由于线性表中元素数目可变，定义数组时要需要考虑什么？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        </a:t>
            </a:r>
            <a:r>
              <a:rPr lang="zh-CN" altLang="en-US" b="1" dirty="0">
                <a:solidFill>
                  <a:srgbClr val="FF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定义足够大的静态数组。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        </a:t>
            </a:r>
            <a:r>
              <a:rPr lang="zh-CN" altLang="en-US" b="1" dirty="0">
                <a:solidFill>
                  <a:srgbClr val="FF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使用动态数组。</a:t>
            </a:r>
          </a:p>
        </p:txBody>
      </p:sp>
    </p:spTree>
    <p:extLst>
      <p:ext uri="{BB962C8B-B14F-4D97-AF65-F5344CB8AC3E}">
        <p14:creationId xmlns:p14="http://schemas.microsoft.com/office/powerpoint/2010/main" val="13286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链表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256029" y="994611"/>
            <a:ext cx="9221758" cy="5090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20000"/>
              </a:lnSpc>
              <a:spcBef>
                <a:spcPct val="40000"/>
              </a:spcBef>
              <a:buClr>
                <a:schemeClr val="tx2"/>
              </a:buClr>
            </a:pP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链接存储：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用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任意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一组存储单元存储线性表，一个存储单元除包含结点数据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或信息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字段的值，还必须存放其逻辑相邻结点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前驱或后继结点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的地址信息，即</a:t>
            </a: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指针字段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20000"/>
              </a:lnSpc>
              <a:spcBef>
                <a:spcPct val="40000"/>
              </a:spcBef>
              <a:buClr>
                <a:schemeClr val="tx2"/>
              </a:buClr>
            </a:pPr>
            <a:endParaRPr lang="zh-CN" altLang="en-US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20000"/>
              </a:lnSpc>
              <a:spcBef>
                <a:spcPct val="40000"/>
              </a:spcBef>
              <a:buClr>
                <a:schemeClr val="tx2"/>
              </a:buClr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随结点指针域的不同，链表主要有三种实现方式：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20000"/>
              </a:lnSpc>
              <a:spcBef>
                <a:spcPct val="40000"/>
              </a:spcBef>
              <a:buClr>
                <a:schemeClr val="tx2"/>
              </a:buClr>
            </a:pP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单链表</a:t>
            </a:r>
            <a:endParaRPr lang="en-US" altLang="zh-CN" sz="28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20000"/>
              </a:lnSpc>
              <a:spcBef>
                <a:spcPct val="40000"/>
              </a:spcBef>
              <a:buClr>
                <a:schemeClr val="tx2"/>
              </a:buClr>
            </a:pP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循环链表</a:t>
            </a:r>
            <a:endParaRPr lang="en-US" altLang="zh-CN" sz="28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20000"/>
              </a:lnSpc>
              <a:spcBef>
                <a:spcPct val="40000"/>
              </a:spcBef>
              <a:buClr>
                <a:schemeClr val="tx2"/>
              </a:buClr>
            </a:pP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双向链表</a:t>
            </a:r>
            <a:r>
              <a:rPr lang="zh-CN" altLang="en-US" sz="28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9033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单链表的定义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512919" y="939611"/>
            <a:ext cx="8641734" cy="452431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>
            <a:lvl1pPr marL="457200" indent="-4572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None/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50000"/>
              </a:lnSpc>
              <a:buFontTx/>
              <a:buAutoNum type="circleNumDbPlai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链式存储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： 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  可用任意一组存储单元存储线性表，一个存储单元需包含</a:t>
            </a:r>
            <a:r>
              <a:rPr lang="zh-CN" alt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结点的数据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或信息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字段值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，以及其逻辑相邻结点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前驱或后继结点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的地址信息，即</a:t>
            </a:r>
            <a:r>
              <a:rPr lang="zh-CN" alt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指针字段的值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25910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858791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</a:p>
        </p:txBody>
      </p:sp>
      <p:sp>
        <p:nvSpPr>
          <p:cNvPr id="3" name="Text Box 59"/>
          <p:cNvSpPr txBox="1">
            <a:spLocks noChangeArrowheads="1"/>
          </p:cNvSpPr>
          <p:nvPr/>
        </p:nvSpPr>
        <p:spPr>
          <a:xfrm>
            <a:off x="1097899" y="1216520"/>
            <a:ext cx="9503641" cy="5761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95350" indent="-895350" algn="just">
              <a:spcBef>
                <a:spcPct val="50000"/>
              </a:spcBef>
              <a:buFontTx/>
              <a:buNone/>
            </a:pP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]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将线性表（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a</a:t>
            </a:r>
            <a:r>
              <a:rPr lang="en-US" altLang="zh-CN" b="1" baseline="-25000" dirty="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a</a:t>
            </a:r>
            <a:r>
              <a:rPr lang="en-US" altLang="zh-CN" b="1" baseline="-25000" dirty="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a</a:t>
            </a:r>
            <a:r>
              <a:rPr lang="en-US" altLang="zh-CN" b="1" baseline="-25000" dirty="0">
                <a:latin typeface="楷体" panose="02010609060101010101" pitchFamily="49" charset="-122"/>
                <a:ea typeface="楷体" panose="02010609060101010101" pitchFamily="49" charset="-122"/>
              </a:rPr>
              <a:t>5 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),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以链表的形式存储在内存中。</a:t>
            </a:r>
          </a:p>
        </p:txBody>
      </p:sp>
      <p:grpSp>
        <p:nvGrpSpPr>
          <p:cNvPr id="4" name="Group 60"/>
          <p:cNvGrpSpPr>
            <a:grpSpLocks/>
          </p:cNvGrpSpPr>
          <p:nvPr/>
        </p:nvGrpSpPr>
        <p:grpSpPr bwMode="auto">
          <a:xfrm>
            <a:off x="2755249" y="5316239"/>
            <a:ext cx="3276600" cy="685800"/>
            <a:chOff x="2256" y="2832"/>
            <a:chExt cx="2064" cy="432"/>
          </a:xfrm>
        </p:grpSpPr>
        <p:sp>
          <p:nvSpPr>
            <p:cNvPr id="5" name="Rectangle 28"/>
            <p:cNvSpPr>
              <a:spLocks noChangeArrowheads="1"/>
            </p:cNvSpPr>
            <p:nvPr/>
          </p:nvSpPr>
          <p:spPr bwMode="auto">
            <a:xfrm>
              <a:off x="2976" y="2832"/>
              <a:ext cx="1344" cy="432"/>
            </a:xfrm>
            <a:prstGeom prst="rect">
              <a:avLst/>
            </a:prstGeom>
            <a:gradFill rotWithShape="0">
              <a:gsLst>
                <a:gs pos="0">
                  <a:srgbClr val="FFEFD1"/>
                </a:gs>
                <a:gs pos="64999">
                  <a:srgbClr val="F0EBD5"/>
                </a:gs>
                <a:gs pos="100000">
                  <a:srgbClr val="D1C39F"/>
                </a:gs>
              </a:gsLst>
              <a:path path="shape">
                <a:fillToRect l="50000" t="50000" r="50000" b="50000"/>
              </a:path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solidFill>
                  <a:srgbClr val="FF9900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6" name="Line 29"/>
            <p:cNvSpPr>
              <a:spLocks noChangeShapeType="1"/>
            </p:cNvSpPr>
            <p:nvPr/>
          </p:nvSpPr>
          <p:spPr bwMode="auto">
            <a:xfrm>
              <a:off x="3744" y="2832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7" name="Text Box 30"/>
            <p:cNvSpPr txBox="1">
              <a:spLocks noChangeArrowheads="1"/>
            </p:cNvSpPr>
            <p:nvPr/>
          </p:nvSpPr>
          <p:spPr bwMode="auto">
            <a:xfrm>
              <a:off x="3024" y="2880"/>
              <a:ext cx="720" cy="304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</a:pPr>
              <a:r>
                <a:rPr lang="en-US" altLang="zh-CN">
                  <a:solidFill>
                    <a:srgbClr val="FF99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a</a:t>
              </a:r>
              <a:r>
                <a:rPr lang="en-US" altLang="zh-CN" baseline="-25000">
                  <a:solidFill>
                    <a:srgbClr val="FF99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5</a:t>
              </a:r>
            </a:p>
          </p:txBody>
        </p:sp>
        <p:sp>
          <p:nvSpPr>
            <p:cNvPr id="8" name="Text Box 37"/>
            <p:cNvSpPr txBox="1">
              <a:spLocks noChangeArrowheads="1"/>
            </p:cNvSpPr>
            <p:nvPr/>
          </p:nvSpPr>
          <p:spPr bwMode="auto">
            <a:xfrm>
              <a:off x="2256" y="2880"/>
              <a:ext cx="528" cy="233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zh-CN" b="1">
                  <a:solidFill>
                    <a:srgbClr val="FF99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500</a:t>
              </a:r>
            </a:p>
          </p:txBody>
        </p:sp>
      </p:grpSp>
      <p:grpSp>
        <p:nvGrpSpPr>
          <p:cNvPr id="9" name="Group 45"/>
          <p:cNvGrpSpPr>
            <a:grpSpLocks/>
          </p:cNvGrpSpPr>
          <p:nvPr/>
        </p:nvGrpSpPr>
        <p:grpSpPr bwMode="auto">
          <a:xfrm>
            <a:off x="2526649" y="2649239"/>
            <a:ext cx="3505200" cy="685800"/>
            <a:chOff x="2112" y="1152"/>
            <a:chExt cx="2208" cy="432"/>
          </a:xfrm>
        </p:grpSpPr>
        <p:sp>
          <p:nvSpPr>
            <p:cNvPr id="10" name="Rectangle 11"/>
            <p:cNvSpPr>
              <a:spLocks noChangeArrowheads="1"/>
            </p:cNvSpPr>
            <p:nvPr/>
          </p:nvSpPr>
          <p:spPr bwMode="auto">
            <a:xfrm>
              <a:off x="2976" y="1152"/>
              <a:ext cx="1344" cy="432"/>
            </a:xfrm>
            <a:prstGeom prst="rect">
              <a:avLst/>
            </a:prstGeom>
            <a:gradFill rotWithShape="0">
              <a:gsLst>
                <a:gs pos="0">
                  <a:srgbClr val="FFEFD1"/>
                </a:gs>
                <a:gs pos="64999">
                  <a:srgbClr val="F0EBD5"/>
                </a:gs>
                <a:gs pos="100000">
                  <a:srgbClr val="D1C39F"/>
                </a:gs>
              </a:gsLst>
              <a:path path="shape">
                <a:fillToRect l="50000" t="50000" r="50000" b="50000"/>
              </a:path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solidFill>
                  <a:srgbClr val="FF9900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1" name="Line 12"/>
            <p:cNvSpPr>
              <a:spLocks noChangeShapeType="1"/>
            </p:cNvSpPr>
            <p:nvPr/>
          </p:nvSpPr>
          <p:spPr bwMode="auto">
            <a:xfrm>
              <a:off x="3744" y="1152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2" name="Text Box 13"/>
            <p:cNvSpPr txBox="1">
              <a:spLocks noChangeArrowheads="1"/>
            </p:cNvSpPr>
            <p:nvPr/>
          </p:nvSpPr>
          <p:spPr bwMode="auto">
            <a:xfrm>
              <a:off x="3024" y="1200"/>
              <a:ext cx="720" cy="304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</a:pPr>
              <a:r>
                <a:rPr lang="en-US" altLang="zh-CN">
                  <a:solidFill>
                    <a:srgbClr val="FF99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a</a:t>
              </a:r>
              <a:r>
                <a:rPr lang="en-US" altLang="zh-CN" baseline="-25000">
                  <a:solidFill>
                    <a:srgbClr val="FF99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13" name="Text Box 35"/>
            <p:cNvSpPr txBox="1">
              <a:spLocks noChangeArrowheads="1"/>
            </p:cNvSpPr>
            <p:nvPr/>
          </p:nvSpPr>
          <p:spPr bwMode="auto">
            <a:xfrm>
              <a:off x="2112" y="1200"/>
              <a:ext cx="67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endParaRPr lang="zh-CN" altLang="zh-CN" sz="2400">
                <a:solidFill>
                  <a:srgbClr val="FF9900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4" name="Text Box 36"/>
            <p:cNvSpPr txBox="1">
              <a:spLocks noChangeArrowheads="1"/>
            </p:cNvSpPr>
            <p:nvPr/>
          </p:nvSpPr>
          <p:spPr bwMode="auto">
            <a:xfrm>
              <a:off x="2256" y="1152"/>
              <a:ext cx="528" cy="233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zh-CN" b="1">
                  <a:solidFill>
                    <a:srgbClr val="FF99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100</a:t>
              </a:r>
            </a:p>
          </p:txBody>
        </p:sp>
      </p:grpSp>
      <p:sp>
        <p:nvSpPr>
          <p:cNvPr id="15" name="Text Box 49"/>
          <p:cNvSpPr txBox="1">
            <a:spLocks noChangeArrowheads="1"/>
          </p:cNvSpPr>
          <p:nvPr/>
        </p:nvSpPr>
        <p:spPr bwMode="auto">
          <a:xfrm>
            <a:off x="5117449" y="2649239"/>
            <a:ext cx="914400" cy="36933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altLang="zh-CN" b="1">
                <a:solidFill>
                  <a:srgbClr val="FF99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002</a:t>
            </a:r>
          </a:p>
        </p:txBody>
      </p:sp>
      <p:sp>
        <p:nvSpPr>
          <p:cNvPr id="16" name="Line 53"/>
          <p:cNvSpPr>
            <a:spLocks noChangeShapeType="1"/>
          </p:cNvSpPr>
          <p:nvPr/>
        </p:nvSpPr>
        <p:spPr bwMode="auto">
          <a:xfrm>
            <a:off x="5561949" y="3188989"/>
            <a:ext cx="0" cy="838200"/>
          </a:xfrm>
          <a:prstGeom prst="line">
            <a:avLst/>
          </a:prstGeom>
          <a:noFill/>
          <a:ln w="38100" cap="sq">
            <a:solidFill>
              <a:srgbClr val="0000CC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17" name="Group 46"/>
          <p:cNvGrpSpPr>
            <a:grpSpLocks/>
          </p:cNvGrpSpPr>
          <p:nvPr/>
        </p:nvGrpSpPr>
        <p:grpSpPr bwMode="auto">
          <a:xfrm>
            <a:off x="2755249" y="4020839"/>
            <a:ext cx="3276600" cy="685800"/>
            <a:chOff x="2256" y="2016"/>
            <a:chExt cx="2064" cy="432"/>
          </a:xfrm>
        </p:grpSpPr>
        <p:sp>
          <p:nvSpPr>
            <p:cNvPr id="18" name="Rectangle 31"/>
            <p:cNvSpPr>
              <a:spLocks noChangeArrowheads="1"/>
            </p:cNvSpPr>
            <p:nvPr/>
          </p:nvSpPr>
          <p:spPr bwMode="auto">
            <a:xfrm>
              <a:off x="2976" y="2016"/>
              <a:ext cx="1344" cy="432"/>
            </a:xfrm>
            <a:prstGeom prst="rect">
              <a:avLst/>
            </a:prstGeom>
            <a:gradFill rotWithShape="0">
              <a:gsLst>
                <a:gs pos="0">
                  <a:srgbClr val="FFEFD1"/>
                </a:gs>
                <a:gs pos="64999">
                  <a:srgbClr val="F0EBD5"/>
                </a:gs>
                <a:gs pos="100000">
                  <a:srgbClr val="D1C39F"/>
                </a:gs>
              </a:gsLst>
              <a:path path="shape">
                <a:fillToRect l="50000" t="50000" r="50000" b="50000"/>
              </a:path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solidFill>
                  <a:srgbClr val="FF9900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9" name="Line 32"/>
            <p:cNvSpPr>
              <a:spLocks noChangeShapeType="1"/>
            </p:cNvSpPr>
            <p:nvPr/>
          </p:nvSpPr>
          <p:spPr bwMode="auto">
            <a:xfrm>
              <a:off x="3744" y="2016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0" name="Text Box 33"/>
            <p:cNvSpPr txBox="1">
              <a:spLocks noChangeArrowheads="1"/>
            </p:cNvSpPr>
            <p:nvPr/>
          </p:nvSpPr>
          <p:spPr bwMode="auto">
            <a:xfrm>
              <a:off x="3024" y="2064"/>
              <a:ext cx="720" cy="304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</a:pPr>
              <a:r>
                <a:rPr lang="en-US" altLang="zh-CN">
                  <a:solidFill>
                    <a:srgbClr val="FF99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a</a:t>
              </a:r>
              <a:r>
                <a:rPr lang="en-US" altLang="zh-CN" baseline="-25000">
                  <a:solidFill>
                    <a:srgbClr val="FF99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4</a:t>
              </a:r>
            </a:p>
          </p:txBody>
        </p:sp>
        <p:sp>
          <p:nvSpPr>
            <p:cNvPr id="21" name="Text Box 38"/>
            <p:cNvSpPr txBox="1">
              <a:spLocks noChangeArrowheads="1"/>
            </p:cNvSpPr>
            <p:nvPr/>
          </p:nvSpPr>
          <p:spPr bwMode="auto">
            <a:xfrm>
              <a:off x="2256" y="2064"/>
              <a:ext cx="528" cy="233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zh-CN" b="1">
                  <a:solidFill>
                    <a:srgbClr val="FF99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002</a:t>
              </a:r>
            </a:p>
          </p:txBody>
        </p:sp>
      </p:grpSp>
      <p:sp>
        <p:nvSpPr>
          <p:cNvPr id="22" name="Text Box 39"/>
          <p:cNvSpPr txBox="1">
            <a:spLocks noChangeArrowheads="1"/>
          </p:cNvSpPr>
          <p:nvPr/>
        </p:nvSpPr>
        <p:spPr bwMode="auto">
          <a:xfrm>
            <a:off x="5117449" y="4020839"/>
            <a:ext cx="914400" cy="36933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altLang="zh-CN" b="1">
                <a:solidFill>
                  <a:srgbClr val="FF99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500</a:t>
            </a:r>
          </a:p>
        </p:txBody>
      </p:sp>
      <p:sp>
        <p:nvSpPr>
          <p:cNvPr id="23" name="Line 56"/>
          <p:cNvSpPr>
            <a:spLocks noChangeShapeType="1"/>
          </p:cNvSpPr>
          <p:nvPr/>
        </p:nvSpPr>
        <p:spPr bwMode="auto">
          <a:xfrm>
            <a:off x="5574649" y="4554239"/>
            <a:ext cx="0" cy="762000"/>
          </a:xfrm>
          <a:prstGeom prst="line">
            <a:avLst/>
          </a:prstGeom>
          <a:noFill/>
          <a:ln w="38100" cap="sq">
            <a:solidFill>
              <a:srgbClr val="0000CC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4" name="Text Box 61"/>
          <p:cNvSpPr txBox="1">
            <a:spLocks noChangeArrowheads="1"/>
          </p:cNvSpPr>
          <p:nvPr/>
        </p:nvSpPr>
        <p:spPr bwMode="auto">
          <a:xfrm>
            <a:off x="5346049" y="5425777"/>
            <a:ext cx="504825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lIns="0" tIns="0" rIns="0" bIns="0" anchor="b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ts val="3500"/>
              </a:lnSpc>
              <a:spcBef>
                <a:spcPct val="0"/>
              </a:spcBef>
            </a:pPr>
            <a:r>
              <a:rPr lang="en-US" altLang="zh-CN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Symbol" panose="05050102010706020507" pitchFamily="18" charset="2"/>
              </a:rPr>
              <a:t></a:t>
            </a:r>
          </a:p>
        </p:txBody>
      </p:sp>
      <p:sp>
        <p:nvSpPr>
          <p:cNvPr id="25" name="线形标注 2 25"/>
          <p:cNvSpPr>
            <a:spLocks/>
          </p:cNvSpPr>
          <p:nvPr/>
        </p:nvSpPr>
        <p:spPr bwMode="auto">
          <a:xfrm>
            <a:off x="7649512" y="3800177"/>
            <a:ext cx="1944687" cy="693737"/>
          </a:xfrm>
          <a:prstGeom prst="borderCallout2">
            <a:avLst>
              <a:gd name="adj1" fmla="val 8236"/>
              <a:gd name="adj2" fmla="val -3528"/>
              <a:gd name="adj3" fmla="val 8236"/>
              <a:gd name="adj4" fmla="val -10435"/>
              <a:gd name="adj5" fmla="val 260856"/>
              <a:gd name="adj6" fmla="val -93287"/>
            </a:avLst>
          </a:prstGeom>
          <a:solidFill>
            <a:srgbClr val="FFCCFF"/>
          </a:solidFill>
          <a:ln w="22225" algn="ctr">
            <a:solidFill>
              <a:srgbClr val="0000CC"/>
            </a:solidFill>
            <a:miter lim="800000"/>
            <a:headEnd type="none" w="sm" len="sm"/>
            <a:tailEnd type="stealth" w="lg" len="lg"/>
          </a:ln>
        </p:spPr>
        <p:txBody>
          <a:bodyPr wrap="none"/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r>
              <a:rPr lang="zh-CN" altLang="en-US" sz="2700" dirty="0">
                <a:solidFill>
                  <a:srgbClr val="FF99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Symbol" panose="05050102010706020507" pitchFamily="18" charset="2"/>
              </a:rPr>
              <a:t>希腊字母</a:t>
            </a:r>
            <a:r>
              <a:rPr lang="zh-CN" altLang="en-US" dirty="0">
                <a:solidFill>
                  <a:srgbClr val="FF99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Symbol" panose="05050102010706020507" pitchFamily="18" charset="2"/>
              </a:rPr>
              <a:t></a:t>
            </a:r>
          </a:p>
        </p:txBody>
      </p:sp>
    </p:spTree>
    <p:extLst>
      <p:ext uri="{BB962C8B-B14F-4D97-AF65-F5344CB8AC3E}">
        <p14:creationId xmlns:p14="http://schemas.microsoft.com/office/powerpoint/2010/main" val="181938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utoUpdateAnimBg="0"/>
      <p:bldP spid="22" grpId="0" autoUpdateAnimBg="0"/>
      <p:bldP spid="24" grpId="0" autoUpdateAnimBg="0"/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8" name="Rectangle 2"/>
          <p:cNvSpPr txBox="1">
            <a:spLocks noChangeArrowheads="1"/>
          </p:cNvSpPr>
          <p:nvPr/>
        </p:nvSpPr>
        <p:spPr>
          <a:xfrm>
            <a:off x="570640" y="590758"/>
            <a:ext cx="9144000" cy="685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39" name="Rectangle 3"/>
          <p:cNvSpPr>
            <a:spLocks noChangeArrowheads="1"/>
          </p:cNvSpPr>
          <p:nvPr/>
        </p:nvSpPr>
        <p:spPr bwMode="auto">
          <a:xfrm>
            <a:off x="857977" y="888560"/>
            <a:ext cx="8569325" cy="2456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14350" indent="-5143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lnSpc>
                <a:spcPct val="90000"/>
              </a:lnSpc>
              <a:buFontTx/>
              <a:buAutoNum type="circleNumDbPlain" startAt="2"/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单链表的结点结构：</a:t>
            </a:r>
          </a:p>
          <a:p>
            <a:pPr eaLnBrk="1" hangingPunct="1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   </a:t>
            </a:r>
          </a:p>
          <a:p>
            <a:pPr eaLnBrk="1" hangingPunct="1">
              <a:lnSpc>
                <a:spcPct val="150000"/>
              </a:lnSpc>
              <a:buFontTx/>
              <a:buAutoNum type="circleNumDbPlain" startAt="3"/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单链表的定义：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/>
            </a:r>
            <a:b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</a:b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每个结点只含一个链接域的链表叫单链表。</a:t>
            </a:r>
          </a:p>
        </p:txBody>
      </p:sp>
      <p:grpSp>
        <p:nvGrpSpPr>
          <p:cNvPr id="40" name="Group 10"/>
          <p:cNvGrpSpPr>
            <a:grpSpLocks/>
          </p:cNvGrpSpPr>
          <p:nvPr/>
        </p:nvGrpSpPr>
        <p:grpSpPr bwMode="auto">
          <a:xfrm>
            <a:off x="3946225" y="1372023"/>
            <a:ext cx="2590800" cy="500063"/>
            <a:chOff x="1728" y="816"/>
            <a:chExt cx="1632" cy="432"/>
          </a:xfrm>
        </p:grpSpPr>
        <p:sp>
          <p:nvSpPr>
            <p:cNvPr id="41" name="Rectangle 5"/>
            <p:cNvSpPr>
              <a:spLocks noChangeArrowheads="1"/>
            </p:cNvSpPr>
            <p:nvPr/>
          </p:nvSpPr>
          <p:spPr bwMode="auto">
            <a:xfrm>
              <a:off x="1728" y="816"/>
              <a:ext cx="1632" cy="432"/>
            </a:xfrm>
            <a:prstGeom prst="rect">
              <a:avLst/>
            </a:prstGeom>
            <a:gradFill rotWithShape="0">
              <a:gsLst>
                <a:gs pos="0">
                  <a:srgbClr val="FFEFD1"/>
                </a:gs>
                <a:gs pos="64999">
                  <a:srgbClr val="F0EBD5"/>
                </a:gs>
                <a:gs pos="100000">
                  <a:srgbClr val="D1C39F"/>
                </a:gs>
              </a:gsLst>
              <a:path path="shape">
                <a:fillToRect l="50000" t="50000" r="50000" b="50000"/>
              </a:path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42" name="Line 6"/>
            <p:cNvSpPr>
              <a:spLocks noChangeShapeType="1"/>
            </p:cNvSpPr>
            <p:nvPr/>
          </p:nvSpPr>
          <p:spPr bwMode="auto">
            <a:xfrm>
              <a:off x="2544" y="816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43" name="Text Box 7"/>
            <p:cNvSpPr txBox="1">
              <a:spLocks noChangeArrowheads="1"/>
            </p:cNvSpPr>
            <p:nvPr/>
          </p:nvSpPr>
          <p:spPr bwMode="auto">
            <a:xfrm>
              <a:off x="1824" y="864"/>
              <a:ext cx="720" cy="367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</a:pPr>
              <a:r>
                <a:rPr lang="en-US" altLang="zh-CN" sz="270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楷体" panose="02010609060101010101" pitchFamily="49" charset="-122"/>
                </a:rPr>
                <a:t>data</a:t>
              </a:r>
              <a:endParaRPr lang="en-US" altLang="zh-CN" sz="2700" i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44" name="Text Box 9"/>
            <p:cNvSpPr txBox="1">
              <a:spLocks noChangeArrowheads="1"/>
            </p:cNvSpPr>
            <p:nvPr/>
          </p:nvSpPr>
          <p:spPr bwMode="auto">
            <a:xfrm>
              <a:off x="2592" y="864"/>
              <a:ext cx="720" cy="367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</a:pPr>
              <a:r>
                <a:rPr lang="en-US" altLang="zh-CN" sz="2700" i="1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楷体" panose="02010609060101010101" pitchFamily="49" charset="-122"/>
                </a:rPr>
                <a:t>next</a:t>
              </a:r>
              <a:endParaRPr lang="en-US" altLang="zh-CN" sz="2700" i="1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</p:grpSp>
      <p:grpSp>
        <p:nvGrpSpPr>
          <p:cNvPr id="45" name="组合 38"/>
          <p:cNvGrpSpPr>
            <a:grpSpLocks/>
          </p:cNvGrpSpPr>
          <p:nvPr/>
        </p:nvGrpSpPr>
        <p:grpSpPr bwMode="auto">
          <a:xfrm>
            <a:off x="1164926" y="3289297"/>
            <a:ext cx="7751762" cy="730461"/>
            <a:chOff x="649924" y="4453237"/>
            <a:chExt cx="7750731" cy="730442"/>
          </a:xfrm>
        </p:grpSpPr>
        <p:grpSp>
          <p:nvGrpSpPr>
            <p:cNvPr id="46" name="组合 32"/>
            <p:cNvGrpSpPr>
              <a:grpSpLocks/>
            </p:cNvGrpSpPr>
            <p:nvPr/>
          </p:nvGrpSpPr>
          <p:grpSpPr bwMode="auto">
            <a:xfrm>
              <a:off x="649924" y="4453237"/>
              <a:ext cx="7750731" cy="730442"/>
              <a:chOff x="649924" y="5030195"/>
              <a:chExt cx="7750731" cy="730442"/>
            </a:xfrm>
          </p:grpSpPr>
          <p:sp>
            <p:nvSpPr>
              <p:cNvPr id="48" name="TextBox 8"/>
              <p:cNvSpPr txBox="1"/>
              <p:nvPr/>
            </p:nvSpPr>
            <p:spPr>
              <a:xfrm>
                <a:off x="649924" y="5030195"/>
                <a:ext cx="801580" cy="371887"/>
              </a:xfrm>
              <a:prstGeom prst="rect">
                <a:avLst/>
              </a:prstGeom>
              <a:noFill/>
            </p:spPr>
            <p:txBody>
              <a:bodyPr lIns="0" tIns="0" rIns="0" bIns="0" anchor="ctr">
                <a:spAutoFit/>
              </a:bodyPr>
              <a:lstStyle/>
              <a:p>
                <a:pPr algn="ctr">
                  <a:lnSpc>
                    <a:spcPts val="2900"/>
                  </a:lnSpc>
                  <a:spcBef>
                    <a:spcPct val="0"/>
                  </a:spcBef>
                  <a:defRPr/>
                </a:pPr>
                <a:r>
                  <a:rPr lang="en-US" altLang="zh-CN" sz="2750" dirty="0">
                    <a:latin typeface="Times New Roman" panose="02020603050405020304" pitchFamily="18" charset="0"/>
                    <a:ea typeface="楷体" panose="02010609060101010101" pitchFamily="49" charset="-122"/>
                  </a:rPr>
                  <a:t>First</a:t>
                </a:r>
                <a:endParaRPr lang="zh-CN" altLang="en-US" sz="2750" dirty="0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grpSp>
            <p:nvGrpSpPr>
              <p:cNvPr id="49" name="组合 7"/>
              <p:cNvGrpSpPr>
                <a:grpSpLocks/>
              </p:cNvGrpSpPr>
              <p:nvPr/>
            </p:nvGrpSpPr>
            <p:grpSpPr bwMode="auto">
              <a:xfrm>
                <a:off x="1024242" y="5045582"/>
                <a:ext cx="5984070" cy="715055"/>
                <a:chOff x="647564" y="5757183"/>
                <a:chExt cx="7413376" cy="715055"/>
              </a:xfrm>
            </p:grpSpPr>
            <p:cxnSp>
              <p:nvCxnSpPr>
                <p:cNvPr id="51" name="直接箭头连接符 2"/>
                <p:cNvCxnSpPr>
                  <a:cxnSpLocks noChangeShapeType="1"/>
                  <a:endCxn id="68" idx="1"/>
                </p:cNvCxnSpPr>
                <p:nvPr/>
              </p:nvCxnSpPr>
              <p:spPr bwMode="auto">
                <a:xfrm flipV="1">
                  <a:off x="647564" y="6110288"/>
                  <a:ext cx="649424" cy="1588"/>
                </a:xfrm>
                <a:prstGeom prst="straightConnector1">
                  <a:avLst/>
                </a:prstGeom>
                <a:noFill/>
                <a:ln w="38100" cap="sq" algn="ctr">
                  <a:solidFill>
                    <a:schemeClr val="tx1"/>
                  </a:solidFill>
                  <a:round/>
                  <a:headEnd type="none" w="sm" len="sm"/>
                  <a:tailEnd type="stealth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grpSp>
              <p:nvGrpSpPr>
                <p:cNvPr id="52" name="组合 6"/>
                <p:cNvGrpSpPr>
                  <a:grpSpLocks/>
                </p:cNvGrpSpPr>
                <p:nvPr/>
              </p:nvGrpSpPr>
              <p:grpSpPr bwMode="auto">
                <a:xfrm>
                  <a:off x="1296988" y="5757183"/>
                  <a:ext cx="1769256" cy="696005"/>
                  <a:chOff x="1296988" y="5757183"/>
                  <a:chExt cx="1769256" cy="696005"/>
                </a:xfrm>
              </p:grpSpPr>
              <p:sp>
                <p:nvSpPr>
                  <p:cNvPr id="68" name="Rectangle 13"/>
                  <p:cNvSpPr>
                    <a:spLocks noChangeArrowheads="1"/>
                  </p:cNvSpPr>
                  <p:nvPr/>
                </p:nvSpPr>
                <p:spPr bwMode="auto">
                  <a:xfrm>
                    <a:off x="1296988" y="5767388"/>
                    <a:ext cx="1446212" cy="685800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FFEFD1"/>
                      </a:gs>
                      <a:gs pos="64999">
                        <a:srgbClr val="F0EBD5"/>
                      </a:gs>
                      <a:gs pos="100000">
                        <a:srgbClr val="D1C39F"/>
                      </a:gs>
                    </a:gsLst>
                    <a:path path="shape">
                      <a:fillToRect l="50000" t="50000" r="50000" b="50000"/>
                    </a:path>
                  </a:gradFill>
                  <a:ln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spcBef>
                        <a:spcPct val="0"/>
                      </a:spcBef>
                    </a:pPr>
                    <a:endParaRPr lang="zh-CN" altLang="en-US">
                      <a:latin typeface="Times New Roman" panose="02020603050405020304" pitchFamily="18" charset="0"/>
                      <a:ea typeface="楷体" panose="02010609060101010101" pitchFamily="49" charset="-122"/>
                    </a:endParaRPr>
                  </a:p>
                </p:txBody>
              </p:sp>
              <p:sp>
                <p:nvSpPr>
                  <p:cNvPr id="69" name="Line 14"/>
                  <p:cNvSpPr>
                    <a:spLocks noChangeShapeType="1"/>
                  </p:cNvSpPr>
                  <p:nvPr/>
                </p:nvSpPr>
                <p:spPr bwMode="auto">
                  <a:xfrm>
                    <a:off x="2020890" y="5757183"/>
                    <a:ext cx="0" cy="685800"/>
                  </a:xfrm>
                  <a:prstGeom prst="line">
                    <a:avLst/>
                  </a:prstGeom>
                  <a:noFill/>
                  <a:ln w="12700" cap="sq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>
                      <a:latin typeface="Times New Roman" panose="02020603050405020304" pitchFamily="18" charset="0"/>
                      <a:ea typeface="楷体" panose="02010609060101010101" pitchFamily="49" charset="-122"/>
                    </a:endParaRPr>
                  </a:p>
                </p:txBody>
              </p:sp>
              <p:sp>
                <p:nvSpPr>
                  <p:cNvPr id="70" name="Text Box 1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383353" y="5908690"/>
                    <a:ext cx="570260" cy="390515"/>
                  </a:xfrm>
                  <a:prstGeom prst="rect">
                    <a:avLst/>
                  </a:prstGeom>
                  <a:noFill/>
                  <a:ln>
                    <a:noFill/>
                  </a:ln>
                  <a:extLst/>
                </p:spPr>
                <p:txBody>
                  <a:bodyPr lIns="0" tIns="0" rIns="0" bIns="0">
                    <a:spAutoFit/>
                  </a:bodyPr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lnSpc>
                        <a:spcPct val="80000"/>
                      </a:lnSpc>
                    </a:pPr>
                    <a:r>
                      <a:rPr lang="en-US" altLang="zh-CN" i="1">
                        <a:latin typeface="Times New Roman" panose="02020603050405020304" pitchFamily="18" charset="0"/>
                        <a:ea typeface="楷体" panose="02010609060101010101" pitchFamily="49" charset="-122"/>
                      </a:rPr>
                      <a:t>a</a:t>
                    </a:r>
                    <a:r>
                      <a:rPr lang="en-US" altLang="zh-CN" baseline="-25000">
                        <a:latin typeface="Times New Roman" panose="02020603050405020304" pitchFamily="18" charset="0"/>
                        <a:ea typeface="楷体" panose="02010609060101010101" pitchFamily="49" charset="-122"/>
                      </a:rPr>
                      <a:t>0</a:t>
                    </a:r>
                  </a:p>
                </p:txBody>
              </p:sp>
              <p:cxnSp>
                <p:nvCxnSpPr>
                  <p:cNvPr id="71" name="直接箭头连接符 27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2416820" y="6111876"/>
                    <a:ext cx="649424" cy="1588"/>
                  </a:xfrm>
                  <a:prstGeom prst="straightConnector1">
                    <a:avLst/>
                  </a:prstGeom>
                  <a:noFill/>
                  <a:ln w="38100" cap="sq" algn="ctr">
                    <a:solidFill>
                      <a:schemeClr val="tx1"/>
                    </a:solidFill>
                    <a:round/>
                    <a:headEnd type="none" w="sm" len="sm"/>
                    <a:tailEnd type="stealth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grpSp>
              <p:nvGrpSpPr>
                <p:cNvPr id="53" name="组合 4"/>
                <p:cNvGrpSpPr>
                  <a:grpSpLocks/>
                </p:cNvGrpSpPr>
                <p:nvPr/>
              </p:nvGrpSpPr>
              <p:grpSpPr bwMode="auto">
                <a:xfrm>
                  <a:off x="3093110" y="5767388"/>
                  <a:ext cx="1760040" cy="685800"/>
                  <a:chOff x="3093110" y="5767388"/>
                  <a:chExt cx="1760040" cy="685800"/>
                </a:xfrm>
              </p:grpSpPr>
              <p:sp>
                <p:nvSpPr>
                  <p:cNvPr id="64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3093110" y="5767388"/>
                    <a:ext cx="1446212" cy="685800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FFEFD1"/>
                      </a:gs>
                      <a:gs pos="64999">
                        <a:srgbClr val="F0EBD5"/>
                      </a:gs>
                      <a:gs pos="100000">
                        <a:srgbClr val="D1C39F"/>
                      </a:gs>
                    </a:gsLst>
                    <a:path path="shape">
                      <a:fillToRect l="50000" t="50000" r="50000" b="50000"/>
                    </a:path>
                  </a:gradFill>
                  <a:ln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spcBef>
                        <a:spcPct val="0"/>
                      </a:spcBef>
                    </a:pPr>
                    <a:endParaRPr lang="zh-CN" altLang="en-US">
                      <a:latin typeface="Times New Roman" panose="02020603050405020304" pitchFamily="18" charset="0"/>
                      <a:ea typeface="楷体" panose="02010609060101010101" pitchFamily="49" charset="-122"/>
                    </a:endParaRPr>
                  </a:p>
                </p:txBody>
              </p:sp>
              <p:sp>
                <p:nvSpPr>
                  <p:cNvPr id="65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3855098" y="5767388"/>
                    <a:ext cx="0" cy="685800"/>
                  </a:xfrm>
                  <a:prstGeom prst="line">
                    <a:avLst/>
                  </a:prstGeom>
                  <a:noFill/>
                  <a:ln w="12700" cap="sq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>
                      <a:latin typeface="Times New Roman" panose="02020603050405020304" pitchFamily="18" charset="0"/>
                      <a:ea typeface="楷体" panose="02010609060101010101" pitchFamily="49" charset="-122"/>
                    </a:endParaRPr>
                  </a:p>
                </p:txBody>
              </p:sp>
              <p:sp>
                <p:nvSpPr>
                  <p:cNvPr id="66" name="Text Box 1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190488" y="5932503"/>
                    <a:ext cx="570260" cy="390515"/>
                  </a:xfrm>
                  <a:prstGeom prst="rect">
                    <a:avLst/>
                  </a:prstGeom>
                  <a:noFill/>
                  <a:ln>
                    <a:noFill/>
                  </a:ln>
                  <a:extLst/>
                </p:spPr>
                <p:txBody>
                  <a:bodyPr lIns="0" tIns="0" rIns="0" bIns="0">
                    <a:spAutoFit/>
                  </a:bodyPr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lnSpc>
                        <a:spcPct val="80000"/>
                      </a:lnSpc>
                    </a:pPr>
                    <a:r>
                      <a:rPr lang="en-US" altLang="zh-CN" i="1">
                        <a:latin typeface="Times New Roman" panose="02020603050405020304" pitchFamily="18" charset="0"/>
                        <a:ea typeface="楷体" panose="02010609060101010101" pitchFamily="49" charset="-122"/>
                      </a:rPr>
                      <a:t>a</a:t>
                    </a:r>
                    <a:r>
                      <a:rPr lang="en-US" altLang="zh-CN" baseline="-25000">
                        <a:latin typeface="Times New Roman" panose="02020603050405020304" pitchFamily="18" charset="0"/>
                        <a:ea typeface="楷体" panose="02010609060101010101" pitchFamily="49" charset="-122"/>
                      </a:rPr>
                      <a:t>1</a:t>
                    </a:r>
                  </a:p>
                </p:txBody>
              </p:sp>
              <p:cxnSp>
                <p:nvCxnSpPr>
                  <p:cNvPr id="67" name="直接箭头连接符 31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203726" y="6127524"/>
                    <a:ext cx="649424" cy="1588"/>
                  </a:xfrm>
                  <a:prstGeom prst="straightConnector1">
                    <a:avLst/>
                  </a:prstGeom>
                  <a:noFill/>
                  <a:ln w="38100" cap="sq" algn="ctr">
                    <a:solidFill>
                      <a:schemeClr val="tx1"/>
                    </a:solidFill>
                    <a:round/>
                    <a:headEnd type="none" w="sm" len="sm"/>
                    <a:tailEnd type="stealth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grpSp>
              <p:nvGrpSpPr>
                <p:cNvPr id="54" name="组合 33"/>
                <p:cNvGrpSpPr>
                  <a:grpSpLocks/>
                </p:cNvGrpSpPr>
                <p:nvPr/>
              </p:nvGrpSpPr>
              <p:grpSpPr bwMode="auto">
                <a:xfrm>
                  <a:off x="4853150" y="5786438"/>
                  <a:ext cx="1760040" cy="685800"/>
                  <a:chOff x="3093110" y="5767388"/>
                  <a:chExt cx="1760040" cy="685800"/>
                </a:xfrm>
              </p:grpSpPr>
              <p:sp>
                <p:nvSpPr>
                  <p:cNvPr id="60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3093110" y="5767388"/>
                    <a:ext cx="1446212" cy="685800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FFEFD1"/>
                      </a:gs>
                      <a:gs pos="64999">
                        <a:srgbClr val="F0EBD5"/>
                      </a:gs>
                      <a:gs pos="100000">
                        <a:srgbClr val="D1C39F"/>
                      </a:gs>
                    </a:gsLst>
                    <a:path path="shape">
                      <a:fillToRect l="50000" t="50000" r="50000" b="50000"/>
                    </a:path>
                  </a:gradFill>
                  <a:ln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spcBef>
                        <a:spcPct val="0"/>
                      </a:spcBef>
                    </a:pPr>
                    <a:endParaRPr lang="zh-CN" altLang="en-US">
                      <a:latin typeface="Times New Roman" panose="02020603050405020304" pitchFamily="18" charset="0"/>
                      <a:ea typeface="楷体" panose="02010609060101010101" pitchFamily="49" charset="-122"/>
                    </a:endParaRPr>
                  </a:p>
                </p:txBody>
              </p:sp>
              <p:sp>
                <p:nvSpPr>
                  <p:cNvPr id="61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3855098" y="5767388"/>
                    <a:ext cx="0" cy="685800"/>
                  </a:xfrm>
                  <a:prstGeom prst="line">
                    <a:avLst/>
                  </a:prstGeom>
                  <a:noFill/>
                  <a:ln w="12700" cap="sq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>
                      <a:latin typeface="Times New Roman" panose="02020603050405020304" pitchFamily="18" charset="0"/>
                      <a:ea typeface="楷体" panose="02010609060101010101" pitchFamily="49" charset="-122"/>
                    </a:endParaRPr>
                  </a:p>
                </p:txBody>
              </p:sp>
              <p:sp>
                <p:nvSpPr>
                  <p:cNvPr id="62" name="Text Box 1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188423" y="5932502"/>
                    <a:ext cx="570260" cy="390515"/>
                  </a:xfrm>
                  <a:prstGeom prst="rect">
                    <a:avLst/>
                  </a:prstGeom>
                  <a:noFill/>
                  <a:ln>
                    <a:noFill/>
                  </a:ln>
                  <a:extLst/>
                </p:spPr>
                <p:txBody>
                  <a:bodyPr lIns="0" tIns="0" rIns="0" bIns="0">
                    <a:spAutoFit/>
                  </a:bodyPr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lnSpc>
                        <a:spcPct val="80000"/>
                      </a:lnSpc>
                    </a:pPr>
                    <a:r>
                      <a:rPr lang="en-US" altLang="zh-CN" i="1">
                        <a:latin typeface="Times New Roman" panose="02020603050405020304" pitchFamily="18" charset="0"/>
                        <a:ea typeface="楷体" panose="02010609060101010101" pitchFamily="49" charset="-122"/>
                      </a:rPr>
                      <a:t>a</a:t>
                    </a:r>
                    <a:r>
                      <a:rPr lang="en-US" altLang="zh-CN" baseline="-25000">
                        <a:latin typeface="Times New Roman" panose="02020603050405020304" pitchFamily="18" charset="0"/>
                        <a:ea typeface="楷体" panose="02010609060101010101" pitchFamily="49" charset="-122"/>
                      </a:rPr>
                      <a:t>2</a:t>
                    </a:r>
                  </a:p>
                </p:txBody>
              </p:sp>
              <p:cxnSp>
                <p:nvCxnSpPr>
                  <p:cNvPr id="63" name="直接箭头连接符 37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203726" y="6127524"/>
                    <a:ext cx="649424" cy="1588"/>
                  </a:xfrm>
                  <a:prstGeom prst="straightConnector1">
                    <a:avLst/>
                  </a:prstGeom>
                  <a:noFill/>
                  <a:ln w="38100" cap="sq" algn="ctr">
                    <a:solidFill>
                      <a:schemeClr val="tx1"/>
                    </a:solidFill>
                    <a:round/>
                    <a:headEnd type="none" w="sm" len="sm"/>
                    <a:tailEnd type="stealth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grpSp>
              <p:nvGrpSpPr>
                <p:cNvPr id="55" name="组合 5"/>
                <p:cNvGrpSpPr>
                  <a:grpSpLocks/>
                </p:cNvGrpSpPr>
                <p:nvPr/>
              </p:nvGrpSpPr>
              <p:grpSpPr bwMode="auto">
                <a:xfrm>
                  <a:off x="6614728" y="5783716"/>
                  <a:ext cx="1446212" cy="685800"/>
                  <a:chOff x="6614728" y="5783716"/>
                  <a:chExt cx="1446212" cy="685800"/>
                </a:xfrm>
              </p:grpSpPr>
              <p:sp>
                <p:nvSpPr>
                  <p:cNvPr id="56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6614728" y="5783716"/>
                    <a:ext cx="1446212" cy="685800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FFEFD1"/>
                      </a:gs>
                      <a:gs pos="64999">
                        <a:srgbClr val="F0EBD5"/>
                      </a:gs>
                      <a:gs pos="100000">
                        <a:srgbClr val="D1C39F"/>
                      </a:gs>
                    </a:gsLst>
                    <a:path path="shape">
                      <a:fillToRect l="50000" t="50000" r="50000" b="50000"/>
                    </a:path>
                  </a:gradFill>
                  <a:ln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spcBef>
                        <a:spcPct val="0"/>
                      </a:spcBef>
                    </a:pPr>
                    <a:endParaRPr lang="zh-CN" altLang="en-US">
                      <a:latin typeface="Times New Roman" panose="02020603050405020304" pitchFamily="18" charset="0"/>
                      <a:ea typeface="楷体" panose="02010609060101010101" pitchFamily="49" charset="-122"/>
                    </a:endParaRPr>
                  </a:p>
                </p:txBody>
              </p:sp>
              <p:sp>
                <p:nvSpPr>
                  <p:cNvPr id="57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7376716" y="5783716"/>
                    <a:ext cx="0" cy="685800"/>
                  </a:xfrm>
                  <a:prstGeom prst="line">
                    <a:avLst/>
                  </a:prstGeom>
                  <a:noFill/>
                  <a:ln w="12700" cap="sq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>
                      <a:latin typeface="Times New Roman" panose="02020603050405020304" pitchFamily="18" charset="0"/>
                      <a:ea typeface="楷体" panose="02010609060101010101" pitchFamily="49" charset="-122"/>
                    </a:endParaRPr>
                  </a:p>
                </p:txBody>
              </p:sp>
              <p:sp>
                <p:nvSpPr>
                  <p:cNvPr id="58" name="Text Box 1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6712339" y="5949964"/>
                    <a:ext cx="566328" cy="392103"/>
                  </a:xfrm>
                  <a:prstGeom prst="rect">
                    <a:avLst/>
                  </a:prstGeom>
                  <a:noFill/>
                  <a:ln>
                    <a:noFill/>
                  </a:ln>
                  <a:extLst/>
                </p:spPr>
                <p:txBody>
                  <a:bodyPr lIns="0" tIns="0" rIns="0" bIns="0">
                    <a:spAutoFit/>
                  </a:bodyPr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lnSpc>
                        <a:spcPct val="80000"/>
                      </a:lnSpc>
                    </a:pPr>
                    <a:r>
                      <a:rPr lang="en-US" altLang="zh-CN" i="1">
                        <a:latin typeface="Times New Roman" panose="02020603050405020304" pitchFamily="18" charset="0"/>
                        <a:ea typeface="楷体" panose="02010609060101010101" pitchFamily="49" charset="-122"/>
                      </a:rPr>
                      <a:t>a</a:t>
                    </a:r>
                    <a:r>
                      <a:rPr lang="en-US" altLang="zh-CN" baseline="-25000">
                        <a:latin typeface="Times New Roman" panose="02020603050405020304" pitchFamily="18" charset="0"/>
                        <a:ea typeface="楷体" panose="02010609060101010101" pitchFamily="49" charset="-122"/>
                      </a:rPr>
                      <a:t>3</a:t>
                    </a:r>
                  </a:p>
                </p:txBody>
              </p:sp>
              <p:sp>
                <p:nvSpPr>
                  <p:cNvPr id="59" name="Text Box 1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7508737" y="5971627"/>
                    <a:ext cx="407049" cy="386314"/>
                  </a:xfrm>
                  <a:prstGeom prst="rect">
                    <a:avLst/>
                  </a:prstGeom>
                  <a:noFill/>
                  <a:ln>
                    <a:noFill/>
                  </a:ln>
                  <a:extLst/>
                </p:spPr>
                <p:txBody>
                  <a:bodyPr lIns="0" tIns="0" rIns="0" bIns="0" anchor="b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charset="0"/>
                        <a:ea typeface="宋体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charset="0"/>
                        <a:ea typeface="宋体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charset="0"/>
                        <a:ea typeface="宋体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charset="0"/>
                        <a:ea typeface="宋体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charset="0"/>
                        <a:ea typeface="宋体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charset="0"/>
                        <a:ea typeface="宋体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charset="0"/>
                        <a:ea typeface="宋体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charset="0"/>
                        <a:ea typeface="宋体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charset="0"/>
                        <a:ea typeface="宋体" charset="-122"/>
                      </a:defRPr>
                    </a:lvl9pPr>
                  </a:lstStyle>
                  <a:p>
                    <a:pPr algn="ctr" eaLnBrk="1" hangingPunct="1">
                      <a:lnSpc>
                        <a:spcPts val="3500"/>
                      </a:lnSpc>
                      <a:spcBef>
                        <a:spcPts val="0"/>
                      </a:spcBef>
                      <a:defRPr/>
                    </a:pPr>
                    <a:r>
                      <a:rPr lang="en-US" altLang="zh-CN" dirty="0">
                        <a:latin typeface="Times New Roman" panose="02020603050405020304" pitchFamily="18" charset="0"/>
                        <a:ea typeface="楷体" panose="02010609060101010101" pitchFamily="49" charset="-122"/>
                        <a:sym typeface="Symbol"/>
                      </a:rPr>
                      <a:t></a:t>
                    </a:r>
                    <a:endParaRPr lang="en-US" altLang="zh-CN" baseline="-25000" dirty="0">
                      <a:latin typeface="Times New Roman" panose="02020603050405020304" pitchFamily="18" charset="0"/>
                      <a:ea typeface="楷体" panose="02010609060101010101" pitchFamily="49" charset="-122"/>
                    </a:endParaRPr>
                  </a:p>
                </p:txBody>
              </p:sp>
            </p:grpSp>
          </p:grpSp>
          <p:sp>
            <p:nvSpPr>
              <p:cNvPr id="50" name="TextBox 48"/>
              <p:cNvSpPr txBox="1"/>
              <p:nvPr/>
            </p:nvSpPr>
            <p:spPr>
              <a:xfrm>
                <a:off x="7599075" y="5203438"/>
                <a:ext cx="801580" cy="371465"/>
              </a:xfrm>
              <a:prstGeom prst="rect">
                <a:avLst/>
              </a:prstGeom>
              <a:noFill/>
            </p:spPr>
            <p:txBody>
              <a:bodyPr lIns="0" tIns="0" rIns="0" bIns="0" anchor="ctr">
                <a:spAutoFit/>
              </a:bodyPr>
              <a:lstStyle/>
              <a:p>
                <a:pPr algn="r">
                  <a:lnSpc>
                    <a:spcPts val="2900"/>
                  </a:lnSpc>
                  <a:spcBef>
                    <a:spcPct val="0"/>
                  </a:spcBef>
                  <a:defRPr/>
                </a:pPr>
                <a:r>
                  <a:rPr lang="en-US" altLang="zh-CN" sz="2750" dirty="0">
                    <a:latin typeface="Times New Roman" panose="02020603050405020304" pitchFamily="18" charset="0"/>
                    <a:ea typeface="楷体" panose="02010609060101010101" pitchFamily="49" charset="-122"/>
                  </a:rPr>
                  <a:t>Last</a:t>
                </a:r>
                <a:endParaRPr lang="zh-CN" altLang="en-US" sz="2750" dirty="0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</p:grpSp>
        <p:cxnSp>
          <p:nvCxnSpPr>
            <p:cNvPr id="47" name="直接箭头连接符 46"/>
            <p:cNvCxnSpPr/>
            <p:nvPr/>
          </p:nvCxnSpPr>
          <p:spPr>
            <a:xfrm flipH="1">
              <a:off x="6997492" y="4832850"/>
              <a:ext cx="707931" cy="0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TextBox 42"/>
          <p:cNvSpPr txBox="1">
            <a:spLocks noChangeArrowheads="1"/>
          </p:cNvSpPr>
          <p:nvPr/>
        </p:nvSpPr>
        <p:spPr bwMode="auto">
          <a:xfrm>
            <a:off x="1327972" y="4313888"/>
            <a:ext cx="8245475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just" eaLnBrk="1" hangingPunct="1">
              <a:lnSpc>
                <a:spcPct val="110000"/>
              </a:lnSpc>
              <a:spcBef>
                <a:spcPct val="0"/>
              </a:spcBef>
              <a:buClr>
                <a:srgbClr val="FFFF00"/>
              </a:buClr>
              <a:buFont typeface="Wingdings" panose="05000000000000000000" pitchFamily="2" charset="2"/>
              <a:buChar char="l"/>
            </a:pPr>
            <a:r>
              <a:rPr lang="zh-CN" altLang="en-US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链表的头指针</a:t>
            </a:r>
            <a:r>
              <a:rPr lang="en-US" altLang="zh-CN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First</a:t>
            </a:r>
            <a:r>
              <a:rPr lang="zh-CN" altLang="en-US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指向链表的头结点，即</a:t>
            </a:r>
            <a:r>
              <a:rPr lang="en-US" altLang="zh-CN" sz="2700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data</a:t>
            </a:r>
            <a:r>
              <a:rPr lang="zh-CN" altLang="en-US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域之值为 </a:t>
            </a:r>
            <a:r>
              <a:rPr lang="en-US" altLang="zh-CN" sz="2700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2700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0 </a:t>
            </a:r>
            <a:r>
              <a:rPr lang="zh-CN" altLang="en-US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的结点；</a:t>
            </a:r>
            <a:endParaRPr lang="en-US" altLang="zh-CN" sz="27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10000"/>
              </a:lnSpc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链表的尾指针</a:t>
            </a:r>
            <a:r>
              <a:rPr lang="en-US" altLang="zh-CN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Last</a:t>
            </a:r>
            <a:r>
              <a:rPr lang="zh-CN" altLang="en-US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指向链表的尾结点，即</a:t>
            </a:r>
            <a:r>
              <a:rPr lang="en-US" altLang="zh-CN" sz="2700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data</a:t>
            </a:r>
            <a:r>
              <a:rPr lang="zh-CN" altLang="en-US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域之值为 </a:t>
            </a:r>
            <a:r>
              <a:rPr lang="en-US" altLang="zh-CN" sz="2700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lang="en-US" altLang="zh-CN" sz="2700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3 </a:t>
            </a:r>
            <a:r>
              <a:rPr lang="zh-CN" altLang="en-US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的结点；</a:t>
            </a:r>
          </a:p>
        </p:txBody>
      </p:sp>
    </p:spTree>
    <p:extLst>
      <p:ext uri="{BB962C8B-B14F-4D97-AF65-F5344CB8AC3E}">
        <p14:creationId xmlns:p14="http://schemas.microsoft.com/office/powerpoint/2010/main" val="1434068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28674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单链表特点</a:t>
            </a:r>
          </a:p>
        </p:txBody>
      </p:sp>
      <p:grpSp>
        <p:nvGrpSpPr>
          <p:cNvPr id="3" name="Group 64"/>
          <p:cNvGrpSpPr>
            <a:grpSpLocks/>
          </p:cNvGrpSpPr>
          <p:nvPr/>
        </p:nvGrpSpPr>
        <p:grpSpPr bwMode="auto">
          <a:xfrm>
            <a:off x="1417553" y="2390132"/>
            <a:ext cx="8353425" cy="1167384"/>
            <a:chOff x="90" y="278"/>
            <a:chExt cx="5534" cy="743"/>
          </a:xfrm>
        </p:grpSpPr>
        <p:sp>
          <p:nvSpPr>
            <p:cNvPr id="4" name="Text Box 60"/>
            <p:cNvSpPr txBox="1">
              <a:spLocks noChangeArrowheads="1"/>
            </p:cNvSpPr>
            <p:nvPr/>
          </p:nvSpPr>
          <p:spPr bwMode="auto">
            <a:xfrm>
              <a:off x="90" y="278"/>
              <a:ext cx="5534" cy="333"/>
            </a:xfrm>
            <a:prstGeom prst="rect">
              <a:avLst/>
            </a:prstGeom>
            <a:solidFill>
              <a:srgbClr val="F1A9EA"/>
            </a:solidFill>
            <a:ln w="25400" cap="sq" algn="ctr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  <a:effectLst>
              <a:prstShdw prst="shdw17" dist="17961" dir="2700000">
                <a:schemeClr val="tx1">
                  <a:gamma/>
                  <a:shade val="60000"/>
                  <a:invGamma/>
                </a:schemeClr>
              </a:prstShdw>
            </a:effectLst>
          </p:spPr>
          <p:txBody>
            <a:bodyPr>
              <a:spAutoFit/>
            </a:bodyPr>
            <a:lstStyle/>
            <a:p>
              <a:pPr algn="ctr">
                <a:defRPr/>
              </a:pPr>
              <a:endParaRPr lang="zh-CN" altLang="en-US" sz="2800" b="1">
                <a:latin typeface="Times New Roman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5" name="Text Box 61"/>
            <p:cNvSpPr txBox="1">
              <a:spLocks noChangeArrowheads="1"/>
            </p:cNvSpPr>
            <p:nvPr/>
          </p:nvSpPr>
          <p:spPr bwMode="auto">
            <a:xfrm>
              <a:off x="1833" y="717"/>
              <a:ext cx="2111" cy="304"/>
            </a:xfrm>
            <a:prstGeom prst="rect">
              <a:avLst/>
            </a:prstGeom>
            <a:noFill/>
            <a:ln w="3175" cap="sq" algn="ctr">
              <a:noFill/>
              <a:miter lim="800000"/>
              <a:headEnd type="none" w="sm" len="sm"/>
              <a:tailEnd type="none" w="med" len="lg"/>
            </a:ln>
            <a:effectLst>
              <a:prstShdw prst="shdw17" dist="17961" dir="2700000">
                <a:schemeClr val="accent1">
                  <a:gamma/>
                  <a:shade val="60000"/>
                  <a:invGamma/>
                </a:schemeClr>
              </a:prstShdw>
            </a:effectLst>
          </p:spPr>
          <p:txBody>
            <a:bodyPr lIns="0" tIns="0" r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(</a:t>
              </a:r>
              <a:r>
                <a:rPr lang="en-US" altLang="zh-CN" sz="2800" i="1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lang="en-US" altLang="zh-CN" sz="2800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)  </a:t>
              </a:r>
              <a:r>
                <a:rPr lang="zh-CN" altLang="en-US" sz="2800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可用存储空间</a:t>
              </a:r>
            </a:p>
          </p:txBody>
        </p:sp>
      </p:grpSp>
      <p:grpSp>
        <p:nvGrpSpPr>
          <p:cNvPr id="6" name="Group 70"/>
          <p:cNvGrpSpPr>
            <a:grpSpLocks/>
          </p:cNvGrpSpPr>
          <p:nvPr/>
        </p:nvGrpSpPr>
        <p:grpSpPr bwMode="auto">
          <a:xfrm>
            <a:off x="1417553" y="3869867"/>
            <a:ext cx="8642350" cy="2570431"/>
            <a:chOff x="90" y="2387"/>
            <a:chExt cx="5574" cy="1723"/>
          </a:xfrm>
        </p:grpSpPr>
        <p:grpSp>
          <p:nvGrpSpPr>
            <p:cNvPr id="7" name="Group 69"/>
            <p:cNvGrpSpPr>
              <a:grpSpLocks/>
            </p:cNvGrpSpPr>
            <p:nvPr/>
          </p:nvGrpSpPr>
          <p:grpSpPr bwMode="auto">
            <a:xfrm>
              <a:off x="90" y="2387"/>
              <a:ext cx="5574" cy="1574"/>
              <a:chOff x="90" y="2387"/>
              <a:chExt cx="5574" cy="1574"/>
            </a:xfrm>
          </p:grpSpPr>
          <p:sp>
            <p:nvSpPr>
              <p:cNvPr id="9" name="Text Box 56"/>
              <p:cNvSpPr txBox="1">
                <a:spLocks noChangeArrowheads="1"/>
              </p:cNvSpPr>
              <p:nvPr/>
            </p:nvSpPr>
            <p:spPr bwMode="auto">
              <a:xfrm>
                <a:off x="5130" y="3641"/>
                <a:ext cx="534" cy="320"/>
              </a:xfrm>
              <a:prstGeom prst="rect">
                <a:avLst/>
              </a:prstGeom>
              <a:noFill/>
              <a:ln w="3175" cap="sq" algn="ctr">
                <a:noFill/>
                <a:miter lim="800000"/>
                <a:headEnd type="none" w="sm" len="sm"/>
                <a:tailEnd type="none" w="med" len="lg"/>
              </a:ln>
              <a:effectLst>
                <a:prstShdw prst="shdw17" dist="17961" dir="2700000">
                  <a:schemeClr val="accent1">
                    <a:gamma/>
                    <a:shade val="60000"/>
                    <a:invGamma/>
                  </a:schemeClr>
                </a:prstShdw>
              </a:effectLst>
            </p:spPr>
            <p:txBody>
              <a:bodyPr lIns="0" tIns="0" rIns="0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/>
                <a:r>
                  <a:rPr lang="en-US" altLang="zh-CN" sz="2800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free</a:t>
                </a:r>
              </a:p>
            </p:txBody>
          </p:sp>
          <p:grpSp>
            <p:nvGrpSpPr>
              <p:cNvPr id="10" name="Group 7"/>
              <p:cNvGrpSpPr>
                <a:grpSpLocks/>
              </p:cNvGrpSpPr>
              <p:nvPr/>
            </p:nvGrpSpPr>
            <p:grpSpPr bwMode="auto">
              <a:xfrm>
                <a:off x="567" y="2569"/>
                <a:ext cx="567" cy="342"/>
                <a:chOff x="635" y="913"/>
                <a:chExt cx="499" cy="342"/>
              </a:xfrm>
            </p:grpSpPr>
            <p:sp>
              <p:nvSpPr>
                <p:cNvPr id="41" name="Text Box 4"/>
                <p:cNvSpPr txBox="1">
                  <a:spLocks noChangeArrowheads="1"/>
                </p:cNvSpPr>
                <p:nvPr/>
              </p:nvSpPr>
              <p:spPr bwMode="auto">
                <a:xfrm>
                  <a:off x="635" y="913"/>
                  <a:ext cx="499" cy="323"/>
                </a:xfrm>
                <a:prstGeom prst="rect">
                  <a:avLst/>
                </a:prstGeom>
                <a:noFill/>
                <a:ln w="19050" cap="sq" algn="ctr">
                  <a:solidFill>
                    <a:schemeClr val="tx1"/>
                  </a:solidFill>
                  <a:miter lim="800000"/>
                  <a:headEnd type="none" w="sm" len="sm"/>
                  <a:tailEnd type="none" w="med" len="lg"/>
                </a:ln>
                <a:effectLst>
                  <a:prstShdw prst="shdw17" dist="17961" dir="2700000">
                    <a:schemeClr val="tx1">
                      <a:gamma/>
                      <a:shade val="60000"/>
                      <a:invGamma/>
                    </a:schemeClr>
                  </a:prstShdw>
                </a:effectLst>
              </p:spPr>
              <p:txBody>
                <a:bodyPr lIns="0" tIns="0" rIns="0" bIns="72000"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just" eaLnBrk="1" hangingPunct="1">
                    <a:lnSpc>
                      <a:spcPct val="95000"/>
                    </a:lnSpc>
                    <a:spcBef>
                      <a:spcPct val="0"/>
                    </a:spcBef>
                  </a:pPr>
                  <a:r>
                    <a:rPr lang="en-US" altLang="zh-CN" sz="28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 </a:t>
                  </a:r>
                  <a:r>
                    <a:rPr lang="en-US" altLang="zh-CN" sz="2800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lang="en-US" altLang="zh-CN" sz="2800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0</a:t>
                  </a:r>
                </a:p>
              </p:txBody>
            </p:sp>
            <p:sp>
              <p:nvSpPr>
                <p:cNvPr id="42" name="Line 5"/>
                <p:cNvSpPr>
                  <a:spLocks noChangeShapeType="1"/>
                </p:cNvSpPr>
                <p:nvPr/>
              </p:nvSpPr>
              <p:spPr bwMode="auto">
                <a:xfrm>
                  <a:off x="932" y="913"/>
                  <a:ext cx="0" cy="34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chemeClr val="tx1">
                      <a:gamma/>
                      <a:shade val="60000"/>
                      <a:invGamma/>
                    </a:schemeClr>
                  </a:prstShdw>
                </a:effectLst>
              </p:spPr>
              <p:txBody>
                <a:bodyPr wrap="none"/>
                <a:lstStyle/>
                <a:p>
                  <a:pPr algn="ctr">
                    <a:spcBef>
                      <a:spcPct val="0"/>
                    </a:spcBef>
                    <a:defRPr/>
                  </a:pPr>
                  <a:endParaRPr lang="zh-CN" altLang="en-US" sz="2800" b="1">
                    <a:latin typeface="Times New Roman" pitchFamily="18" charset="0"/>
                    <a:ea typeface="楷体" panose="02010609060101010101" pitchFamily="49" charset="-122"/>
                  </a:endParaRPr>
                </a:p>
              </p:txBody>
            </p:sp>
          </p:grpSp>
          <p:grpSp>
            <p:nvGrpSpPr>
              <p:cNvPr id="11" name="Group 12"/>
              <p:cNvGrpSpPr>
                <a:grpSpLocks/>
              </p:cNvGrpSpPr>
              <p:nvPr/>
            </p:nvGrpSpPr>
            <p:grpSpPr bwMode="auto">
              <a:xfrm>
                <a:off x="1542" y="2569"/>
                <a:ext cx="567" cy="342"/>
                <a:chOff x="635" y="913"/>
                <a:chExt cx="499" cy="342"/>
              </a:xfrm>
            </p:grpSpPr>
            <p:sp>
              <p:nvSpPr>
                <p:cNvPr id="39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635" y="913"/>
                  <a:ext cx="499" cy="323"/>
                </a:xfrm>
                <a:prstGeom prst="rect">
                  <a:avLst/>
                </a:prstGeom>
                <a:noFill/>
                <a:ln w="19050" cap="sq" algn="ctr">
                  <a:solidFill>
                    <a:schemeClr val="tx1"/>
                  </a:solidFill>
                  <a:miter lim="800000"/>
                  <a:headEnd type="none" w="sm" len="sm"/>
                  <a:tailEnd type="none" w="med" len="lg"/>
                </a:ln>
                <a:effectLst>
                  <a:prstShdw prst="shdw17" dist="17961" dir="2700000">
                    <a:schemeClr val="tx1">
                      <a:gamma/>
                      <a:shade val="60000"/>
                      <a:invGamma/>
                    </a:schemeClr>
                  </a:prstShdw>
                </a:effectLst>
              </p:spPr>
              <p:txBody>
                <a:bodyPr lIns="0" tIns="0" rIns="0" bIns="72000"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just" eaLnBrk="1" hangingPunct="1">
                    <a:lnSpc>
                      <a:spcPct val="95000"/>
                    </a:lnSpc>
                    <a:spcBef>
                      <a:spcPct val="0"/>
                    </a:spcBef>
                  </a:pPr>
                  <a:r>
                    <a:rPr lang="en-US" altLang="zh-CN" sz="28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 </a:t>
                  </a:r>
                  <a:r>
                    <a:rPr lang="en-US" altLang="zh-CN" sz="2800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lang="en-US" altLang="zh-CN" sz="2800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2</a:t>
                  </a:r>
                </a:p>
              </p:txBody>
            </p:sp>
            <p:sp>
              <p:nvSpPr>
                <p:cNvPr id="40" name="Line 14"/>
                <p:cNvSpPr>
                  <a:spLocks noChangeShapeType="1"/>
                </p:cNvSpPr>
                <p:nvPr/>
              </p:nvSpPr>
              <p:spPr bwMode="auto">
                <a:xfrm>
                  <a:off x="930" y="913"/>
                  <a:ext cx="0" cy="34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chemeClr val="tx1">
                      <a:gamma/>
                      <a:shade val="60000"/>
                      <a:invGamma/>
                    </a:schemeClr>
                  </a:prstShdw>
                </a:effectLst>
              </p:spPr>
              <p:txBody>
                <a:bodyPr wrap="none"/>
                <a:lstStyle/>
                <a:p>
                  <a:pPr algn="ctr">
                    <a:spcBef>
                      <a:spcPct val="0"/>
                    </a:spcBef>
                    <a:defRPr/>
                  </a:pPr>
                  <a:endParaRPr lang="zh-CN" altLang="en-US" sz="2800" b="1">
                    <a:latin typeface="Times New Roman" pitchFamily="18" charset="0"/>
                    <a:ea typeface="楷体" panose="02010609060101010101" pitchFamily="49" charset="-122"/>
                  </a:endParaRPr>
                </a:p>
              </p:txBody>
            </p:sp>
          </p:grpSp>
          <p:grpSp>
            <p:nvGrpSpPr>
              <p:cNvPr id="12" name="Group 15"/>
              <p:cNvGrpSpPr>
                <a:grpSpLocks/>
              </p:cNvGrpSpPr>
              <p:nvPr/>
            </p:nvGrpSpPr>
            <p:grpSpPr bwMode="auto">
              <a:xfrm>
                <a:off x="2857" y="2570"/>
                <a:ext cx="567" cy="342"/>
                <a:chOff x="635" y="913"/>
                <a:chExt cx="499" cy="342"/>
              </a:xfrm>
            </p:grpSpPr>
            <p:sp>
              <p:nvSpPr>
                <p:cNvPr id="37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635" y="913"/>
                  <a:ext cx="499" cy="323"/>
                </a:xfrm>
                <a:prstGeom prst="rect">
                  <a:avLst/>
                </a:prstGeom>
                <a:noFill/>
                <a:ln w="19050" cap="sq" algn="ctr">
                  <a:solidFill>
                    <a:schemeClr val="tx1"/>
                  </a:solidFill>
                  <a:miter lim="800000"/>
                  <a:headEnd type="none" w="sm" len="sm"/>
                  <a:tailEnd type="none" w="med" len="lg"/>
                </a:ln>
                <a:effectLst>
                  <a:prstShdw prst="shdw17" dist="17961" dir="2700000">
                    <a:schemeClr val="tx1">
                      <a:gamma/>
                      <a:shade val="60000"/>
                      <a:invGamma/>
                    </a:schemeClr>
                  </a:prstShdw>
                </a:effectLst>
              </p:spPr>
              <p:txBody>
                <a:bodyPr lIns="0" tIns="0" rIns="0" bIns="72000"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just" eaLnBrk="1" hangingPunct="1">
                    <a:lnSpc>
                      <a:spcPct val="95000"/>
                    </a:lnSpc>
                    <a:spcBef>
                      <a:spcPct val="0"/>
                    </a:spcBef>
                  </a:pPr>
                  <a:r>
                    <a:rPr lang="en-US" altLang="zh-CN" sz="28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 </a:t>
                  </a:r>
                  <a:r>
                    <a:rPr lang="en-US" altLang="zh-CN" sz="2800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lang="en-US" altLang="zh-CN" sz="2800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38" name="Line 17"/>
                <p:cNvSpPr>
                  <a:spLocks noChangeShapeType="1"/>
                </p:cNvSpPr>
                <p:nvPr/>
              </p:nvSpPr>
              <p:spPr bwMode="auto">
                <a:xfrm>
                  <a:off x="930" y="913"/>
                  <a:ext cx="0" cy="34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chemeClr val="tx1">
                      <a:gamma/>
                      <a:shade val="60000"/>
                      <a:invGamma/>
                    </a:schemeClr>
                  </a:prstShdw>
                </a:effectLst>
              </p:spPr>
              <p:txBody>
                <a:bodyPr wrap="none"/>
                <a:lstStyle/>
                <a:p>
                  <a:pPr algn="ctr">
                    <a:spcBef>
                      <a:spcPct val="0"/>
                    </a:spcBef>
                    <a:defRPr/>
                  </a:pPr>
                  <a:endParaRPr lang="zh-CN" altLang="en-US" sz="2800" b="1">
                    <a:latin typeface="Times New Roman" pitchFamily="18" charset="0"/>
                    <a:ea typeface="楷体" panose="02010609060101010101" pitchFamily="49" charset="-122"/>
                  </a:endParaRPr>
                </a:p>
              </p:txBody>
            </p:sp>
          </p:grpSp>
          <p:grpSp>
            <p:nvGrpSpPr>
              <p:cNvPr id="13" name="Group 18"/>
              <p:cNvGrpSpPr>
                <a:grpSpLocks/>
              </p:cNvGrpSpPr>
              <p:nvPr/>
            </p:nvGrpSpPr>
            <p:grpSpPr bwMode="auto">
              <a:xfrm>
                <a:off x="4560" y="2569"/>
                <a:ext cx="567" cy="342"/>
                <a:chOff x="635" y="913"/>
                <a:chExt cx="499" cy="342"/>
              </a:xfrm>
            </p:grpSpPr>
            <p:sp>
              <p:nvSpPr>
                <p:cNvPr id="35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635" y="913"/>
                  <a:ext cx="499" cy="323"/>
                </a:xfrm>
                <a:prstGeom prst="rect">
                  <a:avLst/>
                </a:prstGeom>
                <a:noFill/>
                <a:ln w="19050" cap="sq" algn="ctr">
                  <a:solidFill>
                    <a:schemeClr val="tx1"/>
                  </a:solidFill>
                  <a:miter lim="800000"/>
                  <a:headEnd type="none" w="sm" len="sm"/>
                  <a:tailEnd type="none" w="med" len="lg"/>
                </a:ln>
                <a:effectLst>
                  <a:prstShdw prst="shdw17" dist="17961" dir="2700000">
                    <a:schemeClr val="tx1">
                      <a:gamma/>
                      <a:shade val="60000"/>
                      <a:invGamma/>
                    </a:schemeClr>
                  </a:prstShdw>
                </a:effectLst>
              </p:spPr>
              <p:txBody>
                <a:bodyPr lIns="0" tIns="0" rIns="0" bIns="72000"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just" eaLnBrk="1" hangingPunct="1">
                    <a:lnSpc>
                      <a:spcPct val="95000"/>
                    </a:lnSpc>
                    <a:spcBef>
                      <a:spcPct val="0"/>
                    </a:spcBef>
                  </a:pPr>
                  <a:r>
                    <a:rPr lang="en-US" altLang="zh-CN" sz="28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 </a:t>
                  </a:r>
                  <a:r>
                    <a:rPr lang="en-US" altLang="zh-CN" sz="2800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lang="en-US" altLang="zh-CN" sz="2800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3  </a:t>
                  </a:r>
                  <a:r>
                    <a:rPr lang="en-US" altLang="zh-CN" sz="2800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</a:t>
                  </a:r>
                </a:p>
              </p:txBody>
            </p:sp>
            <p:sp>
              <p:nvSpPr>
                <p:cNvPr id="36" name="Line 20"/>
                <p:cNvSpPr>
                  <a:spLocks noChangeShapeType="1"/>
                </p:cNvSpPr>
                <p:nvPr/>
              </p:nvSpPr>
              <p:spPr bwMode="auto">
                <a:xfrm>
                  <a:off x="932" y="913"/>
                  <a:ext cx="0" cy="34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chemeClr val="tx1">
                      <a:gamma/>
                      <a:shade val="60000"/>
                      <a:invGamma/>
                    </a:schemeClr>
                  </a:prstShdw>
                </a:effectLst>
              </p:spPr>
              <p:txBody>
                <a:bodyPr wrap="none"/>
                <a:lstStyle/>
                <a:p>
                  <a:pPr algn="ctr">
                    <a:spcBef>
                      <a:spcPct val="0"/>
                    </a:spcBef>
                    <a:defRPr/>
                  </a:pPr>
                  <a:endParaRPr lang="zh-CN" altLang="en-US" sz="2800" b="1">
                    <a:latin typeface="Times New Roman" pitchFamily="18" charset="0"/>
                    <a:ea typeface="楷体" panose="02010609060101010101" pitchFamily="49" charset="-122"/>
                  </a:endParaRPr>
                </a:p>
              </p:txBody>
            </p:sp>
          </p:grpSp>
          <p:grpSp>
            <p:nvGrpSpPr>
              <p:cNvPr id="14" name="Group 27"/>
              <p:cNvGrpSpPr>
                <a:grpSpLocks/>
              </p:cNvGrpSpPr>
              <p:nvPr/>
            </p:nvGrpSpPr>
            <p:grpSpPr bwMode="auto">
              <a:xfrm>
                <a:off x="190" y="2909"/>
                <a:ext cx="635" cy="805"/>
                <a:chOff x="136" y="1253"/>
                <a:chExt cx="635" cy="805"/>
              </a:xfrm>
            </p:grpSpPr>
            <p:sp>
              <p:nvSpPr>
                <p:cNvPr id="33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136" y="1707"/>
                  <a:ext cx="635" cy="351"/>
                </a:xfrm>
                <a:prstGeom prst="rect">
                  <a:avLst/>
                </a:prstGeom>
                <a:noFill/>
                <a:ln w="3175" cap="sq" algn="ctr">
                  <a:noFill/>
                  <a:miter lim="800000"/>
                  <a:headEnd type="none" w="sm" len="sm"/>
                  <a:tailEnd type="none" w="med" len="lg"/>
                </a:ln>
                <a:effectLst>
                  <a:prstShdw prst="shdw17" dist="17961" dir="2700000">
                    <a:schemeClr val="accent1">
                      <a:gamma/>
                      <a:shade val="60000"/>
                      <a:invGamma/>
                    </a:schemeClr>
                  </a:prstShdw>
                </a:effectLst>
              </p:spPr>
              <p:txBody>
                <a:bodyPr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800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first</a:t>
                  </a:r>
                </a:p>
              </p:txBody>
            </p:sp>
            <p:sp>
              <p:nvSpPr>
                <p:cNvPr id="34" name="Line 26"/>
                <p:cNvSpPr>
                  <a:spLocks noChangeShapeType="1"/>
                </p:cNvSpPr>
                <p:nvPr/>
              </p:nvSpPr>
              <p:spPr bwMode="auto">
                <a:xfrm flipV="1">
                  <a:off x="612" y="1253"/>
                  <a:ext cx="0" cy="521"/>
                </a:xfrm>
                <a:prstGeom prst="line">
                  <a:avLst/>
                </a:prstGeom>
                <a:noFill/>
                <a:ln w="38100" cap="sq">
                  <a:solidFill>
                    <a:srgbClr val="FF0000"/>
                  </a:solidFill>
                  <a:round/>
                  <a:headEnd type="none" w="sm" len="sm"/>
                  <a:tailEnd type="stealth" w="lg" len="lg"/>
                </a:ln>
                <a:effectLst>
                  <a:prstShdw prst="shdw17" dist="17961" dir="2700000">
                    <a:srgbClr val="00007A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sz="2800" b="1">
                    <a:ea typeface="楷体" panose="02010609060101010101" pitchFamily="49" charset="-122"/>
                  </a:endParaRPr>
                </a:p>
              </p:txBody>
            </p:sp>
          </p:grpSp>
          <p:sp>
            <p:nvSpPr>
              <p:cNvPr id="15" name="Line 28"/>
              <p:cNvSpPr>
                <a:spLocks noChangeShapeType="1"/>
              </p:cNvSpPr>
              <p:nvPr/>
            </p:nvSpPr>
            <p:spPr bwMode="auto">
              <a:xfrm>
                <a:off x="1020" y="2798"/>
                <a:ext cx="0" cy="363"/>
              </a:xfrm>
              <a:prstGeom prst="line">
                <a:avLst/>
              </a:prstGeom>
              <a:noFill/>
              <a:ln w="28575" cap="sq">
                <a:solidFill>
                  <a:srgbClr val="FF0000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sz="2800" b="1">
                  <a:ea typeface="楷体" panose="02010609060101010101" pitchFamily="49" charset="-122"/>
                </a:endParaRPr>
              </a:p>
            </p:txBody>
          </p:sp>
          <p:sp>
            <p:nvSpPr>
              <p:cNvPr id="16" name="Line 29"/>
              <p:cNvSpPr>
                <a:spLocks noChangeShapeType="1"/>
              </p:cNvSpPr>
              <p:nvPr/>
            </p:nvSpPr>
            <p:spPr bwMode="auto">
              <a:xfrm>
                <a:off x="1020" y="3161"/>
                <a:ext cx="1973" cy="0"/>
              </a:xfrm>
              <a:prstGeom prst="line">
                <a:avLst/>
              </a:prstGeom>
              <a:noFill/>
              <a:ln w="28575" cap="sq">
                <a:solidFill>
                  <a:srgbClr val="FF0000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sz="2800" b="1">
                  <a:ea typeface="楷体" panose="02010609060101010101" pitchFamily="49" charset="-122"/>
                </a:endParaRPr>
              </a:p>
            </p:txBody>
          </p:sp>
          <p:sp>
            <p:nvSpPr>
              <p:cNvPr id="17" name="Line 30"/>
              <p:cNvSpPr>
                <a:spLocks noChangeShapeType="1"/>
              </p:cNvSpPr>
              <p:nvPr/>
            </p:nvSpPr>
            <p:spPr bwMode="auto">
              <a:xfrm flipV="1">
                <a:off x="3004" y="2915"/>
                <a:ext cx="0" cy="246"/>
              </a:xfrm>
              <a:prstGeom prst="line">
                <a:avLst/>
              </a:prstGeom>
              <a:noFill/>
              <a:ln w="38100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sz="2800" b="1">
                  <a:ea typeface="楷体" panose="02010609060101010101" pitchFamily="49" charset="-122"/>
                </a:endParaRPr>
              </a:p>
            </p:txBody>
          </p:sp>
          <p:sp>
            <p:nvSpPr>
              <p:cNvPr id="18" name="Line 32"/>
              <p:cNvSpPr>
                <a:spLocks noChangeShapeType="1"/>
              </p:cNvSpPr>
              <p:nvPr/>
            </p:nvSpPr>
            <p:spPr bwMode="auto">
              <a:xfrm flipV="1">
                <a:off x="3288" y="2387"/>
                <a:ext cx="0" cy="340"/>
              </a:xfrm>
              <a:prstGeom prst="line">
                <a:avLst/>
              </a:prstGeom>
              <a:noFill/>
              <a:ln w="28575" cap="sq">
                <a:solidFill>
                  <a:srgbClr val="FF0000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sz="2800" b="1">
                  <a:ea typeface="楷体" panose="02010609060101010101" pitchFamily="49" charset="-122"/>
                </a:endParaRPr>
              </a:p>
            </p:txBody>
          </p:sp>
          <p:sp>
            <p:nvSpPr>
              <p:cNvPr id="19" name="Line 33"/>
              <p:cNvSpPr>
                <a:spLocks noChangeShapeType="1"/>
              </p:cNvSpPr>
              <p:nvPr/>
            </p:nvSpPr>
            <p:spPr bwMode="auto">
              <a:xfrm flipH="1">
                <a:off x="1654" y="2387"/>
                <a:ext cx="1633" cy="0"/>
              </a:xfrm>
              <a:prstGeom prst="line">
                <a:avLst/>
              </a:prstGeom>
              <a:noFill/>
              <a:ln w="28575" cap="sq">
                <a:solidFill>
                  <a:srgbClr val="FF0000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sz="2800" b="1">
                  <a:ea typeface="楷体" panose="02010609060101010101" pitchFamily="49" charset="-122"/>
                </a:endParaRPr>
              </a:p>
            </p:txBody>
          </p:sp>
          <p:sp>
            <p:nvSpPr>
              <p:cNvPr id="20" name="Line 34"/>
              <p:cNvSpPr>
                <a:spLocks noChangeShapeType="1"/>
              </p:cNvSpPr>
              <p:nvPr/>
            </p:nvSpPr>
            <p:spPr bwMode="auto">
              <a:xfrm>
                <a:off x="1654" y="2393"/>
                <a:ext cx="0" cy="204"/>
              </a:xfrm>
              <a:prstGeom prst="line">
                <a:avLst/>
              </a:prstGeom>
              <a:noFill/>
              <a:ln w="38100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sz="2800" b="1">
                  <a:ea typeface="楷体" panose="02010609060101010101" pitchFamily="49" charset="-122"/>
                </a:endParaRPr>
              </a:p>
            </p:txBody>
          </p:sp>
          <p:grpSp>
            <p:nvGrpSpPr>
              <p:cNvPr id="21" name="Group 38"/>
              <p:cNvGrpSpPr>
                <a:grpSpLocks/>
              </p:cNvGrpSpPr>
              <p:nvPr/>
            </p:nvGrpSpPr>
            <p:grpSpPr bwMode="auto">
              <a:xfrm>
                <a:off x="1995" y="2739"/>
                <a:ext cx="2654" cy="749"/>
                <a:chOff x="1995" y="1071"/>
                <a:chExt cx="2767" cy="749"/>
              </a:xfrm>
            </p:grpSpPr>
            <p:sp>
              <p:nvSpPr>
                <p:cNvPr id="30" name="Line 35"/>
                <p:cNvSpPr>
                  <a:spLocks noChangeShapeType="1"/>
                </p:cNvSpPr>
                <p:nvPr/>
              </p:nvSpPr>
              <p:spPr bwMode="auto">
                <a:xfrm>
                  <a:off x="1995" y="1071"/>
                  <a:ext cx="0" cy="749"/>
                </a:xfrm>
                <a:prstGeom prst="line">
                  <a:avLst/>
                </a:prstGeom>
                <a:noFill/>
                <a:ln w="28575" cap="sq">
                  <a:solidFill>
                    <a:srgbClr val="FF0000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00007A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sz="2800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31" name="Line 36"/>
                <p:cNvSpPr>
                  <a:spLocks noChangeShapeType="1"/>
                </p:cNvSpPr>
                <p:nvPr/>
              </p:nvSpPr>
              <p:spPr bwMode="auto">
                <a:xfrm>
                  <a:off x="1995" y="1820"/>
                  <a:ext cx="2767" cy="0"/>
                </a:xfrm>
                <a:prstGeom prst="line">
                  <a:avLst/>
                </a:prstGeom>
                <a:noFill/>
                <a:ln w="28575" cap="sq">
                  <a:solidFill>
                    <a:srgbClr val="FF0000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00007A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sz="2800" b="1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32" name="Line 37"/>
                <p:cNvSpPr>
                  <a:spLocks noChangeShapeType="1"/>
                </p:cNvSpPr>
                <p:nvPr/>
              </p:nvSpPr>
              <p:spPr bwMode="auto">
                <a:xfrm flipV="1">
                  <a:off x="4762" y="1230"/>
                  <a:ext cx="0" cy="590"/>
                </a:xfrm>
                <a:prstGeom prst="line">
                  <a:avLst/>
                </a:prstGeom>
                <a:noFill/>
                <a:ln w="38100" cap="sq">
                  <a:solidFill>
                    <a:srgbClr val="FF0000"/>
                  </a:solidFill>
                  <a:round/>
                  <a:headEnd type="none" w="sm" len="sm"/>
                  <a:tailEnd type="stealth" w="lg" len="lg"/>
                </a:ln>
                <a:effectLst>
                  <a:prstShdw prst="shdw17" dist="17961" dir="2700000">
                    <a:srgbClr val="00007A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sz="2800" b="1">
                    <a:ea typeface="楷体" panose="02010609060101010101" pitchFamily="49" charset="-122"/>
                  </a:endParaRPr>
                </a:p>
              </p:txBody>
            </p:sp>
          </p:grpSp>
          <p:sp>
            <p:nvSpPr>
              <p:cNvPr id="22" name="Text Box 40"/>
              <p:cNvSpPr txBox="1">
                <a:spLocks noChangeArrowheads="1"/>
              </p:cNvSpPr>
              <p:nvPr/>
            </p:nvSpPr>
            <p:spPr bwMode="auto">
              <a:xfrm>
                <a:off x="4672" y="3330"/>
                <a:ext cx="545" cy="351"/>
              </a:xfrm>
              <a:prstGeom prst="rect">
                <a:avLst/>
              </a:prstGeom>
              <a:noFill/>
              <a:ln w="3175" cap="sq" algn="ctr">
                <a:noFill/>
                <a:miter lim="800000"/>
                <a:headEnd type="none" w="sm" len="sm"/>
                <a:tailEnd type="none" w="med" len="lg"/>
              </a:ln>
              <a:effectLst>
                <a:prstShdw prst="shdw17" dist="17961" dir="2700000">
                  <a:schemeClr val="accent1">
                    <a:gamma/>
                    <a:shade val="60000"/>
                    <a:invGamma/>
                  </a:schemeClr>
                </a:prstShdw>
              </a:effec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/>
                <a:r>
                  <a:rPr lang="en-US" altLang="zh-CN" sz="2800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last</a:t>
                </a:r>
              </a:p>
            </p:txBody>
          </p:sp>
          <p:sp>
            <p:nvSpPr>
              <p:cNvPr id="23" name="Line 41"/>
              <p:cNvSpPr>
                <a:spLocks noChangeShapeType="1"/>
              </p:cNvSpPr>
              <p:nvPr/>
            </p:nvSpPr>
            <p:spPr bwMode="auto">
              <a:xfrm flipV="1">
                <a:off x="4836" y="2915"/>
                <a:ext cx="1" cy="455"/>
              </a:xfrm>
              <a:prstGeom prst="line">
                <a:avLst/>
              </a:prstGeom>
              <a:noFill/>
              <a:ln w="57150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>
                <a:prstShdw prst="shdw17" dist="17961" dir="2700000">
                  <a:srgbClr val="00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sz="2800" b="1">
                  <a:ea typeface="楷体" panose="02010609060101010101" pitchFamily="49" charset="-122"/>
                </a:endParaRPr>
              </a:p>
            </p:txBody>
          </p:sp>
          <p:sp>
            <p:nvSpPr>
              <p:cNvPr id="24" name="Text Box 49"/>
              <p:cNvSpPr txBox="1">
                <a:spLocks noChangeArrowheads="1"/>
              </p:cNvSpPr>
              <p:nvPr/>
            </p:nvSpPr>
            <p:spPr bwMode="auto">
              <a:xfrm>
                <a:off x="1134" y="2569"/>
                <a:ext cx="408" cy="323"/>
              </a:xfrm>
              <a:prstGeom prst="rect">
                <a:avLst/>
              </a:prstGeom>
              <a:solidFill>
                <a:srgbClr val="F1A9EA"/>
              </a:solidFill>
              <a:ln w="19050" cap="sq" algn="ctr">
                <a:solidFill>
                  <a:schemeClr val="tx1"/>
                </a:solidFill>
                <a:miter lim="800000"/>
                <a:headEnd type="none" w="sm" len="sm"/>
                <a:tailEnd type="none" w="med" len="lg"/>
              </a:ln>
              <a:effectLst>
                <a:prstShdw prst="shdw17" dist="17961" dir="2700000">
                  <a:schemeClr val="tx1">
                    <a:gamma/>
                    <a:shade val="60000"/>
                    <a:invGamma/>
                  </a:schemeClr>
                </a:prstShdw>
              </a:effectLst>
            </p:spPr>
            <p:txBody>
              <a:bodyPr lIns="0" tIns="0" rIns="0" bIns="72000">
                <a:spAutoFit/>
              </a:bodyPr>
              <a:lstStyle/>
              <a:p>
                <a:pPr algn="just">
                  <a:lnSpc>
                    <a:spcPct val="95000"/>
                  </a:lnSpc>
                  <a:spcBef>
                    <a:spcPct val="0"/>
                  </a:spcBef>
                  <a:defRPr/>
                </a:pPr>
                <a:r>
                  <a:rPr lang="en-US" altLang="zh-CN" sz="2800" b="1">
                    <a:latin typeface="Times New Roman" pitchFamily="18" charset="0"/>
                    <a:ea typeface="楷体" panose="02010609060101010101" pitchFamily="49" charset="-122"/>
                  </a:rPr>
                  <a:t> </a:t>
                </a:r>
                <a:endParaRPr lang="en-US" altLang="zh-CN" sz="2800" b="1" baseline="-25000">
                  <a:latin typeface="Times New Roman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5" name="Text Box 51"/>
              <p:cNvSpPr txBox="1">
                <a:spLocks noChangeArrowheads="1"/>
              </p:cNvSpPr>
              <p:nvPr/>
            </p:nvSpPr>
            <p:spPr bwMode="auto">
              <a:xfrm>
                <a:off x="5127" y="2570"/>
                <a:ext cx="497" cy="323"/>
              </a:xfrm>
              <a:prstGeom prst="rect">
                <a:avLst/>
              </a:prstGeom>
              <a:solidFill>
                <a:srgbClr val="F1A9EA"/>
              </a:solidFill>
              <a:ln w="19050" cap="sq" algn="ctr">
                <a:solidFill>
                  <a:schemeClr val="tx1"/>
                </a:solidFill>
                <a:miter lim="800000"/>
                <a:headEnd type="none" w="sm" len="sm"/>
                <a:tailEnd type="none" w="med" len="lg"/>
              </a:ln>
              <a:effectLst>
                <a:prstShdw prst="shdw17" dist="17961" dir="2700000">
                  <a:schemeClr val="tx1">
                    <a:gamma/>
                    <a:shade val="60000"/>
                    <a:invGamma/>
                  </a:schemeClr>
                </a:prstShdw>
              </a:effectLst>
            </p:spPr>
            <p:txBody>
              <a:bodyPr lIns="0" tIns="0" rIns="0" bIns="72000">
                <a:spAutoFit/>
              </a:bodyPr>
              <a:lstStyle/>
              <a:p>
                <a:pPr algn="just">
                  <a:lnSpc>
                    <a:spcPct val="95000"/>
                  </a:lnSpc>
                  <a:spcBef>
                    <a:spcPct val="0"/>
                  </a:spcBef>
                  <a:defRPr/>
                </a:pPr>
                <a:r>
                  <a:rPr lang="en-US" altLang="zh-CN" sz="2800" b="1">
                    <a:latin typeface="Times New Roman" pitchFamily="18" charset="0"/>
                    <a:ea typeface="楷体" panose="02010609060101010101" pitchFamily="49" charset="-122"/>
                  </a:rPr>
                  <a:t> </a:t>
                </a:r>
                <a:endParaRPr lang="en-US" altLang="zh-CN" sz="2800" b="1" baseline="-25000">
                  <a:latin typeface="Times New Roman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6" name="Text Box 52"/>
              <p:cNvSpPr txBox="1">
                <a:spLocks noChangeArrowheads="1"/>
              </p:cNvSpPr>
              <p:nvPr/>
            </p:nvSpPr>
            <p:spPr bwMode="auto">
              <a:xfrm>
                <a:off x="3424" y="2570"/>
                <a:ext cx="1134" cy="323"/>
              </a:xfrm>
              <a:prstGeom prst="rect">
                <a:avLst/>
              </a:prstGeom>
              <a:solidFill>
                <a:srgbClr val="F1A9EA"/>
              </a:solidFill>
              <a:ln w="19050" cap="sq" algn="ctr">
                <a:solidFill>
                  <a:schemeClr val="tx1"/>
                </a:solidFill>
                <a:miter lim="800000"/>
                <a:headEnd type="none" w="sm" len="sm"/>
                <a:tailEnd type="none" w="med" len="lg"/>
              </a:ln>
              <a:effectLst>
                <a:prstShdw prst="shdw17" dist="17961" dir="2700000">
                  <a:schemeClr val="tx1">
                    <a:gamma/>
                    <a:shade val="60000"/>
                    <a:invGamma/>
                  </a:schemeClr>
                </a:prstShdw>
              </a:effectLst>
            </p:spPr>
            <p:txBody>
              <a:bodyPr lIns="0" tIns="0" rIns="0" bIns="72000">
                <a:spAutoFit/>
              </a:bodyPr>
              <a:lstStyle/>
              <a:p>
                <a:pPr algn="just">
                  <a:lnSpc>
                    <a:spcPct val="95000"/>
                  </a:lnSpc>
                  <a:spcBef>
                    <a:spcPct val="0"/>
                  </a:spcBef>
                  <a:defRPr/>
                </a:pPr>
                <a:r>
                  <a:rPr lang="en-US" altLang="zh-CN" sz="2800" b="1">
                    <a:latin typeface="Times New Roman" pitchFamily="18" charset="0"/>
                    <a:ea typeface="楷体" panose="02010609060101010101" pitchFamily="49" charset="-122"/>
                  </a:rPr>
                  <a:t> </a:t>
                </a:r>
                <a:endParaRPr lang="en-US" altLang="zh-CN" sz="2800" b="1" baseline="-25000">
                  <a:latin typeface="Times New Roman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7" name="Text Box 53"/>
              <p:cNvSpPr txBox="1">
                <a:spLocks noChangeArrowheads="1"/>
              </p:cNvSpPr>
              <p:nvPr/>
            </p:nvSpPr>
            <p:spPr bwMode="auto">
              <a:xfrm>
                <a:off x="2109" y="2569"/>
                <a:ext cx="746" cy="323"/>
              </a:xfrm>
              <a:prstGeom prst="rect">
                <a:avLst/>
              </a:prstGeom>
              <a:noFill/>
              <a:ln w="19050" cap="sq" algn="ctr">
                <a:solidFill>
                  <a:schemeClr val="tx1"/>
                </a:solidFill>
                <a:miter lim="800000"/>
                <a:headEnd type="none" w="sm" len="sm"/>
                <a:tailEnd type="none" w="med" len="lg"/>
              </a:ln>
              <a:effectLst>
                <a:prstShdw prst="shdw17" dist="17961" dir="2700000">
                  <a:schemeClr val="tx1">
                    <a:gamma/>
                    <a:shade val="60000"/>
                    <a:invGamma/>
                  </a:schemeClr>
                </a:prstShdw>
              </a:effectLst>
            </p:spPr>
            <p:txBody>
              <a:bodyPr lIns="0" tIns="0" rIns="0" bIns="72000">
                <a:spAutoFit/>
              </a:bodyPr>
              <a:lstStyle/>
              <a:p>
                <a:pPr algn="just">
                  <a:lnSpc>
                    <a:spcPct val="95000"/>
                  </a:lnSpc>
                  <a:spcBef>
                    <a:spcPct val="0"/>
                  </a:spcBef>
                  <a:defRPr/>
                </a:pPr>
                <a:r>
                  <a:rPr lang="en-US" altLang="zh-CN" sz="2800" b="1">
                    <a:latin typeface="Times New Roman" pitchFamily="18" charset="0"/>
                    <a:ea typeface="楷体" panose="02010609060101010101" pitchFamily="49" charset="-122"/>
                  </a:rPr>
                  <a:t> </a:t>
                </a:r>
                <a:endParaRPr lang="en-US" altLang="zh-CN" sz="2800" b="1" baseline="-25000">
                  <a:latin typeface="Times New Roman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8" name="Text Box 54"/>
              <p:cNvSpPr txBox="1">
                <a:spLocks noChangeArrowheads="1"/>
              </p:cNvSpPr>
              <p:nvPr/>
            </p:nvSpPr>
            <p:spPr bwMode="auto">
              <a:xfrm>
                <a:off x="90" y="2569"/>
                <a:ext cx="477" cy="323"/>
              </a:xfrm>
              <a:prstGeom prst="rect">
                <a:avLst/>
              </a:prstGeom>
              <a:solidFill>
                <a:srgbClr val="F1A9EA"/>
              </a:solidFill>
              <a:ln w="19050" cap="sq" algn="ctr">
                <a:solidFill>
                  <a:schemeClr val="tx1"/>
                </a:solidFill>
                <a:miter lim="800000"/>
                <a:headEnd type="none" w="sm" len="sm"/>
                <a:tailEnd type="none" w="med" len="lg"/>
              </a:ln>
              <a:effectLst>
                <a:prstShdw prst="shdw17" dist="17961" dir="2700000">
                  <a:schemeClr val="tx1">
                    <a:gamma/>
                    <a:shade val="60000"/>
                    <a:invGamma/>
                  </a:schemeClr>
                </a:prstShdw>
              </a:effectLst>
            </p:spPr>
            <p:txBody>
              <a:bodyPr lIns="0" tIns="0" rIns="0" bIns="72000">
                <a:spAutoFit/>
              </a:bodyPr>
              <a:lstStyle/>
              <a:p>
                <a:pPr algn="just">
                  <a:lnSpc>
                    <a:spcPct val="95000"/>
                  </a:lnSpc>
                  <a:spcBef>
                    <a:spcPct val="0"/>
                  </a:spcBef>
                  <a:defRPr/>
                </a:pPr>
                <a:r>
                  <a:rPr lang="en-US" altLang="zh-CN" sz="2800" b="1">
                    <a:latin typeface="Times New Roman" pitchFamily="18" charset="0"/>
                    <a:ea typeface="楷体" panose="02010609060101010101" pitchFamily="49" charset="-122"/>
                  </a:rPr>
                  <a:t> </a:t>
                </a:r>
                <a:endParaRPr lang="en-US" altLang="zh-CN" sz="2800" b="1" baseline="-25000">
                  <a:latin typeface="Times New Roman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9" name="Line 57"/>
              <p:cNvSpPr>
                <a:spLocks noChangeShapeType="1"/>
              </p:cNvSpPr>
              <p:nvPr/>
            </p:nvSpPr>
            <p:spPr bwMode="auto">
              <a:xfrm flipV="1">
                <a:off x="5397" y="2915"/>
                <a:ext cx="2" cy="787"/>
              </a:xfrm>
              <a:prstGeom prst="line">
                <a:avLst/>
              </a:prstGeom>
              <a:noFill/>
              <a:ln w="57150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>
                <a:prstShdw prst="shdw17" dist="17961" dir="2700000">
                  <a:srgbClr val="7A005C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sz="2800" b="1"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8" name="Text Box 62"/>
            <p:cNvSpPr txBox="1">
              <a:spLocks noChangeArrowheads="1"/>
            </p:cNvSpPr>
            <p:nvPr/>
          </p:nvSpPr>
          <p:spPr bwMode="auto">
            <a:xfrm>
              <a:off x="1429" y="3790"/>
              <a:ext cx="2926" cy="320"/>
            </a:xfrm>
            <a:prstGeom prst="rect">
              <a:avLst/>
            </a:prstGeom>
            <a:noFill/>
            <a:ln w="3175" cap="sq" algn="ctr">
              <a:noFill/>
              <a:miter lim="800000"/>
              <a:headEnd type="none" w="sm" len="sm"/>
              <a:tailEnd type="none" w="med" len="lg"/>
            </a:ln>
            <a:effectLst>
              <a:prstShdw prst="shdw17" dist="17961" dir="2700000">
                <a:schemeClr val="accent1">
                  <a:gamma/>
                  <a:shade val="60000"/>
                  <a:invGamma/>
                </a:schemeClr>
              </a:prstShdw>
            </a:effectLst>
          </p:spPr>
          <p:txBody>
            <a:bodyPr lIns="0" tIns="0" r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latin typeface="Times New Roman" panose="02020603050405020304" pitchFamily="18" charset="0"/>
                  <a:ea typeface="楷体" panose="02010609060101010101" pitchFamily="49" charset="-122"/>
                </a:rPr>
                <a:t>(</a:t>
              </a:r>
              <a:r>
                <a:rPr lang="en-US" altLang="zh-CN" sz="2800" i="1">
                  <a:latin typeface="Times New Roman" panose="02020603050405020304" pitchFamily="18" charset="0"/>
                  <a:ea typeface="楷体" panose="02010609060101010101" pitchFamily="49" charset="-122"/>
                </a:rPr>
                <a:t>b</a:t>
              </a:r>
              <a:r>
                <a:rPr lang="en-US" altLang="zh-CN" sz="2800">
                  <a:latin typeface="Times New Roman" panose="02020603050405020304" pitchFamily="18" charset="0"/>
                  <a:ea typeface="楷体" panose="02010609060101010101" pitchFamily="49" charset="-122"/>
                </a:rPr>
                <a:t>)  </a:t>
              </a:r>
              <a:r>
                <a:rPr lang="zh-CN" altLang="en-US" sz="2800">
                  <a:latin typeface="Times New Roman" panose="02020603050405020304" pitchFamily="18" charset="0"/>
                  <a:ea typeface="楷体" panose="02010609060101010101" pitchFamily="49" charset="-122"/>
                </a:rPr>
                <a:t>执行建单链表操作后</a:t>
              </a:r>
            </a:p>
          </p:txBody>
        </p:sp>
      </p:grpSp>
      <p:sp>
        <p:nvSpPr>
          <p:cNvPr id="43" name="Text Box 65"/>
          <p:cNvSpPr txBox="1">
            <a:spLocks noChangeArrowheads="1"/>
          </p:cNvSpPr>
          <p:nvPr/>
        </p:nvSpPr>
        <p:spPr bwMode="auto">
          <a:xfrm>
            <a:off x="2140916" y="1608476"/>
            <a:ext cx="6661150" cy="477054"/>
          </a:xfrm>
          <a:prstGeom prst="rect">
            <a:avLst/>
          </a:prstGeom>
          <a:noFill/>
          <a:ln w="3175" cap="sq" algn="ctr">
            <a:noFill/>
            <a:miter lim="800000"/>
            <a:headEnd type="none" w="sm" len="sm"/>
            <a:tailEnd type="none" w="med" len="lg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tIns="0">
            <a:sp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</a:rPr>
              <a:t>单链表的存储映像</a:t>
            </a:r>
          </a:p>
        </p:txBody>
      </p:sp>
      <p:sp>
        <p:nvSpPr>
          <p:cNvPr id="44" name="Text Box 67"/>
          <p:cNvSpPr txBox="1">
            <a:spLocks noChangeArrowheads="1"/>
          </p:cNvSpPr>
          <p:nvPr/>
        </p:nvSpPr>
        <p:spPr bwMode="auto">
          <a:xfrm>
            <a:off x="1167543" y="910379"/>
            <a:ext cx="8785225" cy="523220"/>
          </a:xfrm>
          <a:prstGeom prst="rect">
            <a:avLst/>
          </a:prstGeom>
          <a:noFill/>
          <a:ln w="3175" cap="sq" algn="ctr">
            <a:noFill/>
            <a:miter lim="800000"/>
            <a:headEnd type="none" w="sm" len="sm"/>
            <a:tailEnd type="none" w="med" len="lg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逻辑顺序与物理顺序可相同也可不同</a:t>
            </a:r>
            <a:endParaRPr lang="zh-CN" altLang="en-US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706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主要教学内容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756490" y="1066800"/>
            <a:ext cx="8208963" cy="57912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defRPr/>
            </a:pPr>
            <a:endParaRPr lang="zh-CN" altLang="en-US" sz="9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50000"/>
              </a:lnSpc>
              <a:buClr>
                <a:srgbClr val="FFFF00"/>
              </a:buClr>
              <a:buSzPct val="75000"/>
              <a:defRPr/>
            </a:pP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 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线性表的定义和基本操作</a:t>
            </a:r>
          </a:p>
          <a:p>
            <a:pPr>
              <a:lnSpc>
                <a:spcPct val="150000"/>
              </a:lnSpc>
              <a:buClr>
                <a:srgbClr val="FFFF00"/>
              </a:buClr>
              <a:buSzPct val="75000"/>
              <a:defRPr/>
            </a:pP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2 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线性表的顺序存储结构</a:t>
            </a:r>
          </a:p>
          <a:p>
            <a:pPr>
              <a:lnSpc>
                <a:spcPct val="150000"/>
              </a:lnSpc>
              <a:buClr>
                <a:srgbClr val="FFFF00"/>
              </a:buClr>
              <a:buSzPct val="75000"/>
              <a:defRPr/>
            </a:pP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3 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线性表的链接存储结构</a:t>
            </a:r>
          </a:p>
          <a:p>
            <a:pPr>
              <a:lnSpc>
                <a:spcPct val="150000"/>
              </a:lnSpc>
              <a:buClr>
                <a:srgbClr val="FFFF00"/>
              </a:buClr>
              <a:buSzPct val="75000"/>
              <a:defRPr/>
            </a:pP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5 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堆栈</a:t>
            </a:r>
          </a:p>
          <a:p>
            <a:pPr>
              <a:lnSpc>
                <a:spcPct val="150000"/>
              </a:lnSpc>
              <a:buClr>
                <a:srgbClr val="FFFF00"/>
              </a:buClr>
              <a:buSzPct val="75000"/>
              <a:defRPr/>
            </a:pP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6 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队列</a:t>
            </a:r>
          </a:p>
        </p:txBody>
      </p:sp>
    </p:spTree>
    <p:extLst>
      <p:ext uri="{BB962C8B-B14F-4D97-AF65-F5344CB8AC3E}">
        <p14:creationId xmlns:p14="http://schemas.microsoft.com/office/powerpoint/2010/main" val="758069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28674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单链表操作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454102" y="1215095"/>
            <a:ext cx="83629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/>
            <a:r>
              <a:rPr kumimoji="0"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插入操作：在结点 </a:t>
            </a:r>
            <a:r>
              <a:rPr kumimoji="0" lang="en-US" altLang="zh-CN" i="1" dirty="0"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kumimoji="0"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0"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之后插入结点 </a:t>
            </a:r>
            <a:r>
              <a:rPr kumimoji="0" lang="en-US" altLang="zh-CN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kumimoji="0" lang="zh-CN" altLang="en-US" i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0"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  </a:t>
            </a:r>
          </a:p>
        </p:txBody>
      </p:sp>
      <p:sp>
        <p:nvSpPr>
          <p:cNvPr id="4" name="Text Box 40"/>
          <p:cNvSpPr txBox="1">
            <a:spLocks noChangeArrowheads="1"/>
          </p:cNvSpPr>
          <p:nvPr/>
        </p:nvSpPr>
        <p:spPr bwMode="auto">
          <a:xfrm>
            <a:off x="397581" y="3249763"/>
            <a:ext cx="4429125" cy="1175706"/>
          </a:xfrm>
          <a:prstGeom prst="rect">
            <a:avLst/>
          </a:prstGeom>
          <a:noFill/>
          <a:ln w="3175" cap="sq" algn="ctr">
            <a:noFill/>
            <a:miter lim="800000"/>
            <a:headEnd type="none" w="sm" len="sm"/>
            <a:tailEnd type="none" w="med" len="lg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 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 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p</a:t>
            </a:r>
          </a:p>
        </p:txBody>
      </p:sp>
      <p:grpSp>
        <p:nvGrpSpPr>
          <p:cNvPr id="5" name="Group 74"/>
          <p:cNvGrpSpPr>
            <a:grpSpLocks/>
          </p:cNvGrpSpPr>
          <p:nvPr/>
        </p:nvGrpSpPr>
        <p:grpSpPr bwMode="auto">
          <a:xfrm>
            <a:off x="4039305" y="2270438"/>
            <a:ext cx="6956425" cy="3157537"/>
            <a:chOff x="431" y="2047"/>
            <a:chExt cx="4382" cy="1989"/>
          </a:xfrm>
        </p:grpSpPr>
        <p:sp>
          <p:nvSpPr>
            <p:cNvPr id="6" name="Text Box 19"/>
            <p:cNvSpPr txBox="1">
              <a:spLocks noChangeArrowheads="1"/>
            </p:cNvSpPr>
            <p:nvPr/>
          </p:nvSpPr>
          <p:spPr bwMode="auto">
            <a:xfrm>
              <a:off x="431" y="2630"/>
              <a:ext cx="480" cy="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2000"/>
                </a:lnSpc>
                <a:spcBef>
                  <a:spcPct val="0"/>
                </a:spcBef>
              </a:pPr>
              <a:r>
                <a:rPr lang="en-US" altLang="zh-CN" sz="3600">
                  <a:latin typeface="Times New Roman" panose="02020603050405020304" pitchFamily="18" charset="0"/>
                  <a:ea typeface="楷体" panose="02010609060101010101" pitchFamily="49" charset="-122"/>
                </a:rPr>
                <a:t>…</a:t>
              </a:r>
            </a:p>
          </p:txBody>
        </p:sp>
        <p:sp>
          <p:nvSpPr>
            <p:cNvPr id="7" name="Rectangle 12"/>
            <p:cNvSpPr>
              <a:spLocks noChangeArrowheads="1"/>
            </p:cNvSpPr>
            <p:nvPr/>
          </p:nvSpPr>
          <p:spPr bwMode="auto">
            <a:xfrm>
              <a:off x="1357" y="2548"/>
              <a:ext cx="960" cy="367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8" name="Line 13"/>
            <p:cNvSpPr>
              <a:spLocks noChangeShapeType="1"/>
            </p:cNvSpPr>
            <p:nvPr/>
          </p:nvSpPr>
          <p:spPr bwMode="auto">
            <a:xfrm>
              <a:off x="1981" y="2548"/>
              <a:ext cx="0" cy="367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9" name="Text Box 18"/>
            <p:cNvSpPr txBox="1">
              <a:spLocks noChangeArrowheads="1"/>
            </p:cNvSpPr>
            <p:nvPr/>
          </p:nvSpPr>
          <p:spPr bwMode="auto">
            <a:xfrm>
              <a:off x="1405" y="2548"/>
              <a:ext cx="624" cy="327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zh-CN" sz="28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楷体" panose="02010609060101010101" pitchFamily="49" charset="-122"/>
                </a:rPr>
                <a:t>FAT</a:t>
              </a:r>
            </a:p>
          </p:txBody>
        </p:sp>
        <p:sp>
          <p:nvSpPr>
            <p:cNvPr id="10" name="Rectangle 23"/>
            <p:cNvSpPr>
              <a:spLocks noChangeArrowheads="1"/>
            </p:cNvSpPr>
            <p:nvPr/>
          </p:nvSpPr>
          <p:spPr bwMode="auto">
            <a:xfrm>
              <a:off x="3037" y="2548"/>
              <a:ext cx="960" cy="367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1" name="Line 24"/>
            <p:cNvSpPr>
              <a:spLocks noChangeShapeType="1"/>
            </p:cNvSpPr>
            <p:nvPr/>
          </p:nvSpPr>
          <p:spPr bwMode="auto">
            <a:xfrm>
              <a:off x="3709" y="2548"/>
              <a:ext cx="0" cy="367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2" name="Text Box 25"/>
            <p:cNvSpPr txBox="1">
              <a:spLocks noChangeArrowheads="1"/>
            </p:cNvSpPr>
            <p:nvPr/>
          </p:nvSpPr>
          <p:spPr bwMode="auto">
            <a:xfrm>
              <a:off x="3085" y="2548"/>
              <a:ext cx="624" cy="327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zh-CN" sz="28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楷体" panose="02010609060101010101" pitchFamily="49" charset="-122"/>
                </a:rPr>
                <a:t>HAT</a:t>
              </a:r>
            </a:p>
          </p:txBody>
        </p:sp>
        <p:sp>
          <p:nvSpPr>
            <p:cNvPr id="13" name="Text Box 34"/>
            <p:cNvSpPr txBox="1">
              <a:spLocks noChangeArrowheads="1"/>
            </p:cNvSpPr>
            <p:nvPr/>
          </p:nvSpPr>
          <p:spPr bwMode="auto">
            <a:xfrm>
              <a:off x="1721" y="2047"/>
              <a:ext cx="479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ts val="3700"/>
                </a:lnSpc>
                <a:spcBef>
                  <a:spcPct val="0"/>
                </a:spcBef>
              </a:pPr>
              <a:r>
                <a:rPr lang="en-US" altLang="zh-CN" i="1">
                  <a:latin typeface="Times New Roman" panose="02020603050405020304" pitchFamily="18" charset="0"/>
                  <a:ea typeface="楷体" panose="02010609060101010101" pitchFamily="49" charset="-122"/>
                </a:rPr>
                <a:t>this</a:t>
              </a:r>
            </a:p>
          </p:txBody>
        </p:sp>
        <p:sp>
          <p:nvSpPr>
            <p:cNvPr id="14" name="Line 35"/>
            <p:cNvSpPr>
              <a:spLocks noChangeShapeType="1"/>
            </p:cNvSpPr>
            <p:nvPr/>
          </p:nvSpPr>
          <p:spPr bwMode="auto">
            <a:xfrm>
              <a:off x="1645" y="2140"/>
              <a:ext cx="0" cy="408"/>
            </a:xfrm>
            <a:prstGeom prst="line">
              <a:avLst/>
            </a:prstGeom>
            <a:noFill/>
            <a:ln w="50800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grpSp>
          <p:nvGrpSpPr>
            <p:cNvPr id="15" name="Group 62"/>
            <p:cNvGrpSpPr>
              <a:grpSpLocks/>
            </p:cNvGrpSpPr>
            <p:nvPr/>
          </p:nvGrpSpPr>
          <p:grpSpPr bwMode="auto">
            <a:xfrm>
              <a:off x="2077" y="2793"/>
              <a:ext cx="144" cy="652"/>
              <a:chOff x="2016" y="2736"/>
              <a:chExt cx="144" cy="768"/>
            </a:xfrm>
          </p:grpSpPr>
          <p:sp>
            <p:nvSpPr>
              <p:cNvPr id="31" name="Line 40"/>
              <p:cNvSpPr>
                <a:spLocks noChangeShapeType="1"/>
              </p:cNvSpPr>
              <p:nvPr/>
            </p:nvSpPr>
            <p:spPr bwMode="auto">
              <a:xfrm>
                <a:off x="2016" y="2736"/>
                <a:ext cx="0" cy="768"/>
              </a:xfrm>
              <a:prstGeom prst="line">
                <a:avLst/>
              </a:prstGeom>
              <a:noFill/>
              <a:ln w="50800" cap="sq">
                <a:solidFill>
                  <a:srgbClr val="993366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2" name="Line 43"/>
              <p:cNvSpPr>
                <a:spLocks noChangeShapeType="1"/>
              </p:cNvSpPr>
              <p:nvPr/>
            </p:nvSpPr>
            <p:spPr bwMode="auto">
              <a:xfrm>
                <a:off x="2016" y="3504"/>
                <a:ext cx="144" cy="0"/>
              </a:xfrm>
              <a:prstGeom prst="line">
                <a:avLst/>
              </a:prstGeom>
              <a:noFill/>
              <a:ln w="50800" cap="sq">
                <a:solidFill>
                  <a:srgbClr val="993366"/>
                </a:solidFill>
                <a:round/>
                <a:headEnd type="none" w="sm" len="sm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16" name="Rectangle 20"/>
            <p:cNvSpPr>
              <a:spLocks noChangeArrowheads="1"/>
            </p:cNvSpPr>
            <p:nvPr/>
          </p:nvSpPr>
          <p:spPr bwMode="auto">
            <a:xfrm>
              <a:off x="2221" y="3241"/>
              <a:ext cx="960" cy="367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7" name="Line 21"/>
            <p:cNvSpPr>
              <a:spLocks noChangeShapeType="1"/>
            </p:cNvSpPr>
            <p:nvPr/>
          </p:nvSpPr>
          <p:spPr bwMode="auto">
            <a:xfrm>
              <a:off x="2893" y="3241"/>
              <a:ext cx="0" cy="367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8" name="Text Box 22"/>
            <p:cNvSpPr txBox="1">
              <a:spLocks noChangeArrowheads="1"/>
            </p:cNvSpPr>
            <p:nvPr/>
          </p:nvSpPr>
          <p:spPr bwMode="auto">
            <a:xfrm>
              <a:off x="2269" y="3241"/>
              <a:ext cx="624" cy="327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zh-CN" sz="28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楷体" panose="02010609060101010101" pitchFamily="49" charset="-122"/>
                </a:rPr>
                <a:t>GAT</a:t>
              </a:r>
            </a:p>
          </p:txBody>
        </p:sp>
        <p:sp>
          <p:nvSpPr>
            <p:cNvPr id="19" name="Text Box 31"/>
            <p:cNvSpPr txBox="1">
              <a:spLocks noChangeArrowheads="1"/>
            </p:cNvSpPr>
            <p:nvPr/>
          </p:nvSpPr>
          <p:spPr bwMode="auto">
            <a:xfrm>
              <a:off x="2268" y="3671"/>
              <a:ext cx="18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r>
                <a:rPr lang="en-US" altLang="zh-CN" i="1">
                  <a:latin typeface="Times New Roman" panose="02020603050405020304" pitchFamily="18" charset="0"/>
                  <a:ea typeface="楷体" panose="02010609060101010101" pitchFamily="49" charset="-122"/>
                </a:rPr>
                <a:t>p</a:t>
              </a:r>
            </a:p>
          </p:txBody>
        </p:sp>
        <p:sp>
          <p:nvSpPr>
            <p:cNvPr id="20" name="Line 45"/>
            <p:cNvSpPr>
              <a:spLocks noChangeShapeType="1"/>
            </p:cNvSpPr>
            <p:nvPr/>
          </p:nvSpPr>
          <p:spPr bwMode="auto">
            <a:xfrm rot="-10491933">
              <a:off x="2509" y="3608"/>
              <a:ext cx="49" cy="408"/>
            </a:xfrm>
            <a:prstGeom prst="line">
              <a:avLst/>
            </a:prstGeom>
            <a:noFill/>
            <a:ln w="5080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21" name="Rectangle 57"/>
            <p:cNvSpPr>
              <a:spLocks noChangeArrowheads="1"/>
            </p:cNvSpPr>
            <p:nvPr/>
          </p:nvSpPr>
          <p:spPr bwMode="auto">
            <a:xfrm>
              <a:off x="2453" y="2426"/>
              <a:ext cx="256" cy="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r>
                <a:rPr lang="en-US" altLang="zh-CN" sz="4900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×</a:t>
              </a:r>
            </a:p>
          </p:txBody>
        </p:sp>
        <p:grpSp>
          <p:nvGrpSpPr>
            <p:cNvPr id="22" name="组合 6"/>
            <p:cNvGrpSpPr>
              <a:grpSpLocks/>
            </p:cNvGrpSpPr>
            <p:nvPr/>
          </p:nvGrpSpPr>
          <p:grpSpPr bwMode="auto">
            <a:xfrm>
              <a:off x="2989" y="2915"/>
              <a:ext cx="337" cy="531"/>
              <a:chOff x="4648200" y="4572000"/>
              <a:chExt cx="534988" cy="992188"/>
            </a:xfrm>
          </p:grpSpPr>
          <p:sp>
            <p:nvSpPr>
              <p:cNvPr id="29" name="Line 39"/>
              <p:cNvSpPr>
                <a:spLocks noChangeShapeType="1"/>
              </p:cNvSpPr>
              <p:nvPr/>
            </p:nvSpPr>
            <p:spPr bwMode="auto">
              <a:xfrm flipV="1">
                <a:off x="5181600" y="4572000"/>
                <a:ext cx="1588" cy="990600"/>
              </a:xfrm>
              <a:prstGeom prst="line">
                <a:avLst/>
              </a:prstGeom>
              <a:noFill/>
              <a:ln w="50800" cap="sq">
                <a:solidFill>
                  <a:srgbClr val="993366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0" name="Line 38"/>
              <p:cNvSpPr>
                <a:spLocks noChangeShapeType="1"/>
              </p:cNvSpPr>
              <p:nvPr/>
            </p:nvSpPr>
            <p:spPr bwMode="auto">
              <a:xfrm>
                <a:off x="4648200" y="5562600"/>
                <a:ext cx="533400" cy="1588"/>
              </a:xfrm>
              <a:prstGeom prst="line">
                <a:avLst/>
              </a:prstGeom>
              <a:noFill/>
              <a:ln w="50800" cap="sq">
                <a:solidFill>
                  <a:srgbClr val="993366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23" name="Oval 33"/>
            <p:cNvSpPr>
              <a:spLocks noChangeArrowheads="1"/>
            </p:cNvSpPr>
            <p:nvPr/>
          </p:nvSpPr>
          <p:spPr bwMode="auto">
            <a:xfrm>
              <a:off x="3372" y="3113"/>
              <a:ext cx="158" cy="173"/>
            </a:xfrm>
            <a:prstGeom prst="ellipse">
              <a:avLst/>
            </a:prstGeom>
            <a:solidFill>
              <a:srgbClr val="FF99CC"/>
            </a:solidFill>
            <a:ln>
              <a:noFill/>
            </a:ln>
            <a:effectLst>
              <a:prstShdw prst="shdw17" dist="17961" dir="2700000">
                <a:srgbClr val="2F4D71"/>
              </a:prst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r>
                <a:rPr lang="en-US" altLang="zh-CN" sz="2000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24" name="Oval 34"/>
            <p:cNvSpPr>
              <a:spLocks noChangeArrowheads="1"/>
            </p:cNvSpPr>
            <p:nvPr/>
          </p:nvSpPr>
          <p:spPr bwMode="auto">
            <a:xfrm>
              <a:off x="1852" y="3113"/>
              <a:ext cx="158" cy="173"/>
            </a:xfrm>
            <a:prstGeom prst="ellipse">
              <a:avLst/>
            </a:prstGeom>
            <a:solidFill>
              <a:srgbClr val="FF99CC"/>
            </a:solidFill>
            <a:ln>
              <a:noFill/>
            </a:ln>
            <a:effectLst>
              <a:prstShdw prst="shdw17" dist="17961" dir="2700000">
                <a:srgbClr val="2F4D71"/>
              </a:prst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r>
                <a:rPr lang="en-US" altLang="zh-CN" sz="2000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cxnSp>
          <p:nvCxnSpPr>
            <p:cNvPr id="25" name="直接箭头连接符 3"/>
            <p:cNvCxnSpPr>
              <a:cxnSpLocks noChangeShapeType="1"/>
            </p:cNvCxnSpPr>
            <p:nvPr/>
          </p:nvCxnSpPr>
          <p:spPr bwMode="auto">
            <a:xfrm>
              <a:off x="900" y="2731"/>
              <a:ext cx="457" cy="0"/>
            </a:xfrm>
            <a:prstGeom prst="straightConnector1">
              <a:avLst/>
            </a:prstGeom>
            <a:noFill/>
            <a:ln w="50800" cap="sq" algn="ctr">
              <a:solidFill>
                <a:srgbClr val="FF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" name="直接箭头连接符 34"/>
            <p:cNvCxnSpPr>
              <a:cxnSpLocks noChangeShapeType="1"/>
            </p:cNvCxnSpPr>
            <p:nvPr/>
          </p:nvCxnSpPr>
          <p:spPr bwMode="auto">
            <a:xfrm>
              <a:off x="3878" y="2724"/>
              <a:ext cx="457" cy="0"/>
            </a:xfrm>
            <a:prstGeom prst="straightConnector1">
              <a:avLst/>
            </a:prstGeom>
            <a:noFill/>
            <a:ln w="50800" cap="sq" algn="ctr">
              <a:solidFill>
                <a:srgbClr val="FF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Text Box 19"/>
            <p:cNvSpPr txBox="1">
              <a:spLocks noChangeArrowheads="1"/>
            </p:cNvSpPr>
            <p:nvPr/>
          </p:nvSpPr>
          <p:spPr bwMode="auto">
            <a:xfrm>
              <a:off x="4333" y="2630"/>
              <a:ext cx="480" cy="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2000"/>
                </a:lnSpc>
                <a:spcBef>
                  <a:spcPct val="0"/>
                </a:spcBef>
              </a:pPr>
              <a:r>
                <a:rPr lang="en-US" altLang="zh-CN" sz="3600">
                  <a:latin typeface="Times New Roman" panose="02020603050405020304" pitchFamily="18" charset="0"/>
                  <a:ea typeface="楷体" panose="02010609060101010101" pitchFamily="49" charset="-122"/>
                </a:rPr>
                <a:t>…</a:t>
              </a:r>
            </a:p>
          </p:txBody>
        </p:sp>
        <p:cxnSp>
          <p:nvCxnSpPr>
            <p:cNvPr id="28" name="直接箭头连接符 36"/>
            <p:cNvCxnSpPr>
              <a:cxnSpLocks noChangeShapeType="1"/>
            </p:cNvCxnSpPr>
            <p:nvPr/>
          </p:nvCxnSpPr>
          <p:spPr bwMode="auto">
            <a:xfrm>
              <a:off x="2184" y="2697"/>
              <a:ext cx="853" cy="0"/>
            </a:xfrm>
            <a:prstGeom prst="straightConnector1">
              <a:avLst/>
            </a:prstGeom>
            <a:noFill/>
            <a:ln w="50800" cap="sq" algn="ctr">
              <a:solidFill>
                <a:srgbClr val="FF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01881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算法描述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349156" y="1049593"/>
            <a:ext cx="8064500" cy="41767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在当前结点之后插入结点 </a:t>
            </a:r>
            <a:r>
              <a:rPr lang="en-US" altLang="zh-CN" sz="30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 </a:t>
            </a:r>
            <a:r>
              <a:rPr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//ADL</a:t>
            </a:r>
            <a:r>
              <a:rPr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描述略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算法</a:t>
            </a:r>
            <a:r>
              <a:rPr lang="en-US" altLang="zh-CN" sz="30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InsertAfter</a:t>
            </a:r>
            <a:r>
              <a:rPr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lang="en-US" altLang="zh-CN" sz="30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30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  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IA1. [</a:t>
            </a:r>
            <a:r>
              <a:rPr lang="zh-CN" alt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sz="30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zh-CN" alt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en-US" altLang="zh-CN" sz="30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zh-CN" alt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域值赋给</a:t>
            </a:r>
            <a:r>
              <a:rPr lang="en-US" altLang="zh-CN" sz="30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zh-CN" alt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en-US" altLang="zh-CN" sz="30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zh-CN" alt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域</a:t>
            </a:r>
            <a:r>
              <a:rPr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). 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IA2. [</a:t>
            </a:r>
            <a:r>
              <a:rPr lang="zh-CN" alt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sz="30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zh-CN" alt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赋给</a:t>
            </a:r>
            <a:r>
              <a:rPr lang="en-US" altLang="zh-CN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zh-CN" alt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en-US" altLang="zh-CN" sz="30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zh-CN" altLang="en-US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域</a:t>
            </a:r>
            <a:r>
              <a:rPr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IF (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)   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 THEN</a:t>
            </a:r>
            <a:r>
              <a:rPr lang="zh-CN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last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 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 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 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 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ELSE    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 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 </a:t>
            </a:r>
            <a:r>
              <a:rPr lang="en-US" altLang="zh-CN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  <a:r>
              <a:rPr lang="zh-CN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▌</a:t>
            </a:r>
          </a:p>
        </p:txBody>
      </p:sp>
      <p:grpSp>
        <p:nvGrpSpPr>
          <p:cNvPr id="4" name="组合 1"/>
          <p:cNvGrpSpPr>
            <a:grpSpLocks/>
          </p:cNvGrpSpPr>
          <p:nvPr/>
        </p:nvGrpSpPr>
        <p:grpSpPr bwMode="auto">
          <a:xfrm>
            <a:off x="4874606" y="4439712"/>
            <a:ext cx="6651625" cy="2197100"/>
            <a:chOff x="781050" y="4113076"/>
            <a:chExt cx="6651625" cy="2197385"/>
          </a:xfrm>
        </p:grpSpPr>
        <p:sp>
          <p:nvSpPr>
            <p:cNvPr id="5" name="Text Box 62"/>
            <p:cNvSpPr txBox="1">
              <a:spLocks noChangeArrowheads="1"/>
            </p:cNvSpPr>
            <p:nvPr/>
          </p:nvSpPr>
          <p:spPr bwMode="auto">
            <a:xfrm>
              <a:off x="4292600" y="5924648"/>
              <a:ext cx="398463" cy="3175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Ctr="1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2500"/>
                </a:lnSpc>
                <a:spcBef>
                  <a:spcPct val="0"/>
                </a:spcBef>
              </a:pPr>
              <a:r>
                <a:rPr lang="en-US" altLang="zh-CN" sz="290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</a:p>
          </p:txBody>
        </p:sp>
        <p:sp>
          <p:nvSpPr>
            <p:cNvPr id="6" name="Text Box 42"/>
            <p:cNvSpPr txBox="1">
              <a:spLocks noChangeArrowheads="1"/>
            </p:cNvSpPr>
            <p:nvPr/>
          </p:nvSpPr>
          <p:spPr bwMode="auto">
            <a:xfrm>
              <a:off x="781050" y="4467225"/>
              <a:ext cx="511175" cy="60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105000"/>
                </a:lnSpc>
                <a:spcBef>
                  <a:spcPct val="35000"/>
                </a:spcBef>
                <a:spcAft>
                  <a:spcPct val="55000"/>
                </a:spcAft>
              </a:pPr>
              <a:r>
                <a:rPr lang="en-US" altLang="zh-CN" dirty="0">
                  <a:latin typeface="Times New Roman" panose="02020603050405020304" pitchFamily="18" charset="0"/>
                </a:rPr>
                <a:t>…</a:t>
              </a:r>
            </a:p>
          </p:txBody>
        </p:sp>
        <p:sp>
          <p:nvSpPr>
            <p:cNvPr id="7" name="Rectangle 43"/>
            <p:cNvSpPr>
              <a:spLocks noChangeArrowheads="1"/>
            </p:cNvSpPr>
            <p:nvPr/>
          </p:nvSpPr>
          <p:spPr bwMode="auto">
            <a:xfrm>
              <a:off x="2105025" y="4619625"/>
              <a:ext cx="1524000" cy="523875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</a:endParaRPr>
            </a:p>
          </p:txBody>
        </p:sp>
        <p:sp>
          <p:nvSpPr>
            <p:cNvPr id="8" name="Line 44"/>
            <p:cNvSpPr>
              <a:spLocks noChangeShapeType="1"/>
            </p:cNvSpPr>
            <p:nvPr/>
          </p:nvSpPr>
          <p:spPr bwMode="auto">
            <a:xfrm>
              <a:off x="3095625" y="4619625"/>
              <a:ext cx="0" cy="523875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9" name="Line 45"/>
            <p:cNvSpPr>
              <a:spLocks noChangeShapeType="1"/>
            </p:cNvSpPr>
            <p:nvPr/>
          </p:nvSpPr>
          <p:spPr bwMode="auto">
            <a:xfrm rot="-5164107">
              <a:off x="1693863" y="4502150"/>
              <a:ext cx="58737" cy="76200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" name="Text Box 46"/>
            <p:cNvSpPr txBox="1">
              <a:spLocks noChangeArrowheads="1"/>
            </p:cNvSpPr>
            <p:nvPr/>
          </p:nvSpPr>
          <p:spPr bwMode="auto">
            <a:xfrm>
              <a:off x="2181225" y="4619555"/>
              <a:ext cx="990600" cy="519179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zh-CN" sz="28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FAT</a:t>
              </a:r>
            </a:p>
          </p:txBody>
        </p:sp>
        <p:sp>
          <p:nvSpPr>
            <p:cNvPr id="11" name="Rectangle 47"/>
            <p:cNvSpPr>
              <a:spLocks noChangeArrowheads="1"/>
            </p:cNvSpPr>
            <p:nvPr/>
          </p:nvSpPr>
          <p:spPr bwMode="auto">
            <a:xfrm>
              <a:off x="4772025" y="4619625"/>
              <a:ext cx="1524000" cy="523875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</a:endParaRPr>
            </a:p>
          </p:txBody>
        </p:sp>
        <p:sp>
          <p:nvSpPr>
            <p:cNvPr id="12" name="Line 48"/>
            <p:cNvSpPr>
              <a:spLocks noChangeShapeType="1"/>
            </p:cNvSpPr>
            <p:nvPr/>
          </p:nvSpPr>
          <p:spPr bwMode="auto">
            <a:xfrm>
              <a:off x="5838825" y="4619625"/>
              <a:ext cx="0" cy="523875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3" name="Text Box 49"/>
            <p:cNvSpPr txBox="1">
              <a:spLocks noChangeArrowheads="1"/>
            </p:cNvSpPr>
            <p:nvPr/>
          </p:nvSpPr>
          <p:spPr bwMode="auto">
            <a:xfrm>
              <a:off x="4848225" y="4619555"/>
              <a:ext cx="990600" cy="519179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zh-CN" sz="2800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HAT</a:t>
              </a:r>
            </a:p>
          </p:txBody>
        </p:sp>
        <p:sp>
          <p:nvSpPr>
            <p:cNvPr id="14" name="Line 50"/>
            <p:cNvSpPr>
              <a:spLocks noChangeShapeType="1"/>
            </p:cNvSpPr>
            <p:nvPr/>
          </p:nvSpPr>
          <p:spPr bwMode="auto">
            <a:xfrm rot="-5164107">
              <a:off x="4056063" y="4197350"/>
              <a:ext cx="58737" cy="137160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5" name="Line 52"/>
            <p:cNvSpPr>
              <a:spLocks noChangeShapeType="1"/>
            </p:cNvSpPr>
            <p:nvPr/>
          </p:nvSpPr>
          <p:spPr bwMode="auto">
            <a:xfrm rot="-5164107">
              <a:off x="6494463" y="4502150"/>
              <a:ext cx="58737" cy="76200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6" name="Text Box 53"/>
            <p:cNvSpPr txBox="1">
              <a:spLocks noChangeArrowheads="1"/>
            </p:cNvSpPr>
            <p:nvPr/>
          </p:nvSpPr>
          <p:spPr bwMode="auto">
            <a:xfrm>
              <a:off x="2703513" y="4154356"/>
              <a:ext cx="723900" cy="381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  <a:spcBef>
                  <a:spcPct val="0"/>
                </a:spcBef>
              </a:pPr>
              <a:r>
                <a:rPr lang="en-US" altLang="zh-CN" sz="3000" i="1">
                  <a:latin typeface="Times New Roman" panose="02020603050405020304" pitchFamily="18" charset="0"/>
                </a:rPr>
                <a:t>this</a:t>
              </a:r>
            </a:p>
          </p:txBody>
        </p:sp>
        <p:sp>
          <p:nvSpPr>
            <p:cNvPr id="17" name="Line 54"/>
            <p:cNvSpPr>
              <a:spLocks noChangeShapeType="1"/>
            </p:cNvSpPr>
            <p:nvPr/>
          </p:nvSpPr>
          <p:spPr bwMode="auto">
            <a:xfrm>
              <a:off x="2562225" y="4113076"/>
              <a:ext cx="0" cy="506549"/>
            </a:xfrm>
            <a:prstGeom prst="line">
              <a:avLst/>
            </a:prstGeom>
            <a:noFill/>
            <a:ln w="47625" cap="sq">
              <a:solidFill>
                <a:srgbClr val="FFFF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grpSp>
          <p:nvGrpSpPr>
            <p:cNvPr id="18" name="Group 72"/>
            <p:cNvGrpSpPr>
              <a:grpSpLocks/>
            </p:cNvGrpSpPr>
            <p:nvPr/>
          </p:nvGrpSpPr>
          <p:grpSpPr bwMode="auto">
            <a:xfrm>
              <a:off x="3324225" y="4914900"/>
              <a:ext cx="381000" cy="757237"/>
              <a:chOff x="2496" y="2976"/>
              <a:chExt cx="240" cy="672"/>
            </a:xfrm>
          </p:grpSpPr>
          <p:sp>
            <p:nvSpPr>
              <p:cNvPr id="28" name="Line 56"/>
              <p:cNvSpPr>
                <a:spLocks noChangeShapeType="1"/>
              </p:cNvSpPr>
              <p:nvPr/>
            </p:nvSpPr>
            <p:spPr bwMode="auto">
              <a:xfrm>
                <a:off x="2496" y="2976"/>
                <a:ext cx="0" cy="672"/>
              </a:xfrm>
              <a:prstGeom prst="line">
                <a:avLst/>
              </a:prstGeom>
              <a:noFill/>
              <a:ln w="44450" cap="sq">
                <a:solidFill>
                  <a:srgbClr val="993366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9" name="Line 57"/>
              <p:cNvSpPr>
                <a:spLocks noChangeShapeType="1"/>
              </p:cNvSpPr>
              <p:nvPr/>
            </p:nvSpPr>
            <p:spPr bwMode="auto">
              <a:xfrm>
                <a:off x="2496" y="3648"/>
                <a:ext cx="240" cy="0"/>
              </a:xfrm>
              <a:prstGeom prst="line">
                <a:avLst/>
              </a:prstGeom>
              <a:noFill/>
              <a:ln w="44450" cap="sq">
                <a:solidFill>
                  <a:srgbClr val="993366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19" name="Rectangle 59"/>
            <p:cNvSpPr>
              <a:spLocks noChangeArrowheads="1"/>
            </p:cNvSpPr>
            <p:nvPr/>
          </p:nvSpPr>
          <p:spPr bwMode="auto">
            <a:xfrm>
              <a:off x="3705225" y="5391150"/>
              <a:ext cx="1524000" cy="468312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</a:endParaRPr>
            </a:p>
          </p:txBody>
        </p:sp>
        <p:sp>
          <p:nvSpPr>
            <p:cNvPr id="20" name="Line 60"/>
            <p:cNvSpPr>
              <a:spLocks noChangeShapeType="1"/>
            </p:cNvSpPr>
            <p:nvPr/>
          </p:nvSpPr>
          <p:spPr bwMode="auto">
            <a:xfrm>
              <a:off x="4772025" y="5391150"/>
              <a:ext cx="0" cy="46831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1" name="Text Box 61"/>
            <p:cNvSpPr txBox="1">
              <a:spLocks noChangeArrowheads="1"/>
            </p:cNvSpPr>
            <p:nvPr/>
          </p:nvSpPr>
          <p:spPr bwMode="auto">
            <a:xfrm>
              <a:off x="3781425" y="5391180"/>
              <a:ext cx="990600" cy="476312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en-US" altLang="zh-CN" sz="28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GAT</a:t>
              </a:r>
            </a:p>
          </p:txBody>
        </p:sp>
        <p:sp>
          <p:nvSpPr>
            <p:cNvPr id="22" name="Rectangle 64"/>
            <p:cNvSpPr>
              <a:spLocks noChangeArrowheads="1"/>
            </p:cNvSpPr>
            <p:nvPr/>
          </p:nvSpPr>
          <p:spPr bwMode="auto">
            <a:xfrm>
              <a:off x="3827463" y="4624388"/>
              <a:ext cx="509588" cy="549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0"/>
                </a:spcBef>
              </a:pPr>
              <a:r>
                <a:rPr lang="en-US" altLang="zh-CN" sz="4000">
                  <a:latin typeface="Times New Roman" panose="02020603050405020304" pitchFamily="18" charset="0"/>
                  <a:ea typeface="宋体" panose="02010600030101010101" pitchFamily="2" charset="-122"/>
                </a:rPr>
                <a:t>×</a:t>
              </a:r>
            </a:p>
          </p:txBody>
        </p:sp>
        <p:grpSp>
          <p:nvGrpSpPr>
            <p:cNvPr id="23" name="Group 73"/>
            <p:cNvGrpSpPr>
              <a:grpSpLocks/>
            </p:cNvGrpSpPr>
            <p:nvPr/>
          </p:nvGrpSpPr>
          <p:grpSpPr bwMode="auto">
            <a:xfrm>
              <a:off x="5013325" y="5132388"/>
              <a:ext cx="533400" cy="539750"/>
              <a:chOff x="3552" y="3120"/>
              <a:chExt cx="336" cy="528"/>
            </a:xfrm>
          </p:grpSpPr>
          <p:sp>
            <p:nvSpPr>
              <p:cNvPr id="26" name="Line 66"/>
              <p:cNvSpPr>
                <a:spLocks noChangeShapeType="1"/>
              </p:cNvSpPr>
              <p:nvPr/>
            </p:nvSpPr>
            <p:spPr bwMode="auto">
              <a:xfrm flipV="1">
                <a:off x="3888" y="3120"/>
                <a:ext cx="0" cy="528"/>
              </a:xfrm>
              <a:prstGeom prst="line">
                <a:avLst/>
              </a:prstGeom>
              <a:noFill/>
              <a:ln w="44450" cap="sq">
                <a:solidFill>
                  <a:srgbClr val="993366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7" name="Line 67"/>
              <p:cNvSpPr>
                <a:spLocks noChangeShapeType="1"/>
              </p:cNvSpPr>
              <p:nvPr/>
            </p:nvSpPr>
            <p:spPr bwMode="auto">
              <a:xfrm>
                <a:off x="3552" y="3648"/>
                <a:ext cx="336" cy="0"/>
              </a:xfrm>
              <a:prstGeom prst="line">
                <a:avLst/>
              </a:prstGeom>
              <a:noFill/>
              <a:ln w="44450" cap="sq">
                <a:solidFill>
                  <a:srgbClr val="993366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24" name="Text Box 42"/>
            <p:cNvSpPr txBox="1">
              <a:spLocks noChangeArrowheads="1"/>
            </p:cNvSpPr>
            <p:nvPr/>
          </p:nvSpPr>
          <p:spPr bwMode="auto">
            <a:xfrm>
              <a:off x="6921500" y="4462463"/>
              <a:ext cx="511175" cy="60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105000"/>
                </a:lnSpc>
                <a:spcBef>
                  <a:spcPct val="35000"/>
                </a:spcBef>
                <a:spcAft>
                  <a:spcPct val="55000"/>
                </a:spcAft>
              </a:pPr>
              <a:r>
                <a:rPr lang="en-US" altLang="zh-CN">
                  <a:latin typeface="Times New Roman" panose="02020603050405020304" pitchFamily="18" charset="0"/>
                </a:rPr>
                <a:t>…</a:t>
              </a:r>
            </a:p>
          </p:txBody>
        </p:sp>
        <p:sp>
          <p:nvSpPr>
            <p:cNvPr id="25" name="Line 54"/>
            <p:cNvSpPr>
              <a:spLocks noChangeShapeType="1"/>
            </p:cNvSpPr>
            <p:nvPr/>
          </p:nvSpPr>
          <p:spPr bwMode="auto">
            <a:xfrm>
              <a:off x="4186238" y="5840413"/>
              <a:ext cx="0" cy="470048"/>
            </a:xfrm>
            <a:prstGeom prst="line">
              <a:avLst/>
            </a:prstGeom>
            <a:noFill/>
            <a:ln w="38100" cap="sq">
              <a:solidFill>
                <a:srgbClr val="FFFF00"/>
              </a:solidFill>
              <a:round/>
              <a:headEnd type="stealth" w="lg" len="lg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5680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" name="Rectangle 2"/>
          <p:cNvSpPr txBox="1">
            <a:spLocks noChangeArrowheads="1"/>
          </p:cNvSpPr>
          <p:nvPr/>
        </p:nvSpPr>
        <p:spPr>
          <a:xfrm>
            <a:off x="790295" y="944333"/>
            <a:ext cx="10134027" cy="4279900"/>
          </a:xfrm>
          <a:prstGeom prst="rect">
            <a:avLst/>
          </a:prstGeom>
        </p:spPr>
        <p:txBody>
          <a:bodyPr vert="horz" lIns="3600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50000"/>
              </a:spcBef>
              <a:buClr>
                <a:srgbClr val="FFFF00"/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ea typeface="楷体" panose="02010609060101010101" pitchFamily="49" charset="-122"/>
              </a:rPr>
              <a:t> 插入操作：</a:t>
            </a:r>
            <a:r>
              <a:rPr lang="zh-CN" altLang="en-US" b="1" dirty="0">
                <a:solidFill>
                  <a:srgbClr val="FF0000"/>
                </a:solidFill>
                <a:ea typeface="楷体" panose="02010609060101010101" pitchFamily="49" charset="-122"/>
              </a:rPr>
              <a:t>表头结点之前插入新表头结点</a:t>
            </a:r>
            <a:r>
              <a:rPr lang="en-US" altLang="zh-CN" b="1" dirty="0">
                <a:solidFill>
                  <a:srgbClr val="FF0000"/>
                </a:solidFill>
                <a:ea typeface="楷体" panose="02010609060101010101" pitchFamily="49" charset="-122"/>
              </a:rPr>
              <a:t>   </a:t>
            </a: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 </a:t>
            </a:r>
            <a:r>
              <a:rPr lang="en-US" altLang="zh-CN" sz="27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InsertFront</a:t>
            </a: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27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</a:t>
            </a: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27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item</a:t>
            </a: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en-US" altLang="zh-CN" sz="27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* 在头指针为 </a:t>
            </a:r>
            <a:r>
              <a:rPr lang="en-US" altLang="zh-CN" sz="25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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的链表中，插入一个</a:t>
            </a:r>
            <a:r>
              <a:rPr lang="en-US" altLang="zh-CN" sz="25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data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域为 </a:t>
            </a:r>
            <a:r>
              <a:rPr lang="en-US" altLang="zh-CN" sz="25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item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的新结点作为该链表的表头结点 *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</a:t>
            </a:r>
          </a:p>
          <a:p>
            <a:pPr marL="0" indent="0"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IF1 [</a:t>
            </a:r>
            <a:r>
              <a:rPr lang="zh-CN" altLang="en-US" sz="27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生成新结点</a:t>
            </a: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  <a:p>
            <a:pPr marL="0" indent="0"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7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GetNode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7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item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27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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en-US" altLang="zh-CN" sz="27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newNode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). 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/*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生成一个新结点，</a:t>
            </a:r>
            <a:r>
              <a:rPr lang="en-US" altLang="zh-CN" sz="25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newNode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指向它，        其</a:t>
            </a:r>
            <a:r>
              <a:rPr lang="en-US" altLang="zh-CN" sz="25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data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25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字段的值分别为</a:t>
            </a:r>
            <a:r>
              <a:rPr lang="en-US" altLang="zh-CN" sz="24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item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24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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*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</a:t>
            </a:r>
            <a:endParaRPr lang="en-US" altLang="zh-CN" sz="25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IF2 [</a:t>
            </a:r>
            <a:r>
              <a:rPr lang="en-US" altLang="zh-CN" sz="27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zh-CN" altLang="en-US" sz="27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指向新结点</a:t>
            </a: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>
            <a:off x="5402490" y="5803669"/>
            <a:ext cx="909638" cy="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28" name="Rectangle 5"/>
          <p:cNvSpPr>
            <a:spLocks noChangeArrowheads="1"/>
          </p:cNvSpPr>
          <p:nvPr/>
        </p:nvSpPr>
        <p:spPr bwMode="auto">
          <a:xfrm>
            <a:off x="7471003" y="5589357"/>
            <a:ext cx="1655762" cy="642937"/>
          </a:xfrm>
          <a:prstGeom prst="rect">
            <a:avLst/>
          </a:prstGeom>
          <a:gradFill rotWithShape="0">
            <a:gsLst>
              <a:gs pos="0">
                <a:srgbClr val="FFFFCC"/>
              </a:gs>
              <a:gs pos="100000">
                <a:srgbClr val="E0E0B3"/>
              </a:gs>
            </a:gsLst>
            <a:lin ang="2700000" scaled="1"/>
          </a:gra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zh-CN" altLang="en-US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29" name="Line 6"/>
          <p:cNvSpPr>
            <a:spLocks noChangeShapeType="1"/>
          </p:cNvSpPr>
          <p:nvPr/>
        </p:nvSpPr>
        <p:spPr bwMode="auto">
          <a:xfrm>
            <a:off x="8629878" y="5589357"/>
            <a:ext cx="1587" cy="642937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30" name="Text Box 7"/>
          <p:cNvSpPr txBox="1">
            <a:spLocks noChangeArrowheads="1"/>
          </p:cNvSpPr>
          <p:nvPr/>
        </p:nvSpPr>
        <p:spPr bwMode="auto">
          <a:xfrm>
            <a:off x="7553553" y="5589357"/>
            <a:ext cx="1076325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/>
            <a:r>
              <a:rPr lang="en-US" altLang="zh-CN">
                <a:latin typeface="Times New Roman" panose="02020603050405020304" pitchFamily="18" charset="0"/>
                <a:ea typeface="楷体" panose="02010609060101010101" pitchFamily="49" charset="-122"/>
              </a:rPr>
              <a:t>HAT</a:t>
            </a:r>
          </a:p>
        </p:txBody>
      </p:sp>
      <p:sp>
        <p:nvSpPr>
          <p:cNvPr id="31" name="Rectangle 9"/>
          <p:cNvSpPr>
            <a:spLocks noChangeArrowheads="1"/>
          </p:cNvSpPr>
          <p:nvPr/>
        </p:nvSpPr>
        <p:spPr bwMode="auto">
          <a:xfrm>
            <a:off x="5235803" y="5589357"/>
            <a:ext cx="1655762" cy="642937"/>
          </a:xfrm>
          <a:prstGeom prst="rect">
            <a:avLst/>
          </a:prstGeom>
          <a:gradFill rotWithShape="0">
            <a:gsLst>
              <a:gs pos="0">
                <a:srgbClr val="FFFFCC"/>
              </a:gs>
              <a:gs pos="100000">
                <a:srgbClr val="E0E0B3"/>
              </a:gs>
            </a:gsLst>
            <a:lin ang="2700000" scaled="1"/>
          </a:gra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zh-CN" altLang="en-US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32" name="Line 10"/>
          <p:cNvSpPr>
            <a:spLocks noChangeShapeType="1"/>
          </p:cNvSpPr>
          <p:nvPr/>
        </p:nvSpPr>
        <p:spPr bwMode="auto">
          <a:xfrm>
            <a:off x="6394678" y="5589357"/>
            <a:ext cx="0" cy="642937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5319940" y="5589357"/>
            <a:ext cx="107473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/>
            <a:r>
              <a:rPr lang="en-US" altLang="zh-CN">
                <a:latin typeface="Times New Roman" panose="02020603050405020304" pitchFamily="18" charset="0"/>
                <a:ea typeface="楷体" panose="02010609060101010101" pitchFamily="49" charset="-122"/>
              </a:rPr>
              <a:t>GAT</a:t>
            </a:r>
          </a:p>
        </p:txBody>
      </p:sp>
      <p:sp>
        <p:nvSpPr>
          <p:cNvPr id="34" name="Line 12"/>
          <p:cNvSpPr>
            <a:spLocks noChangeShapeType="1"/>
          </p:cNvSpPr>
          <p:nvPr/>
        </p:nvSpPr>
        <p:spPr bwMode="auto">
          <a:xfrm>
            <a:off x="6643915" y="5875107"/>
            <a:ext cx="827088" cy="0"/>
          </a:xfrm>
          <a:prstGeom prst="line">
            <a:avLst/>
          </a:prstGeom>
          <a:noFill/>
          <a:ln w="44450" cap="sq">
            <a:solidFill>
              <a:schemeClr val="tx1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35" name="Line 13"/>
          <p:cNvSpPr>
            <a:spLocks noChangeShapeType="1"/>
          </p:cNvSpPr>
          <p:nvPr/>
        </p:nvSpPr>
        <p:spPr bwMode="auto">
          <a:xfrm flipH="1">
            <a:off x="5464403" y="4941657"/>
            <a:ext cx="0" cy="628650"/>
          </a:xfrm>
          <a:prstGeom prst="line">
            <a:avLst/>
          </a:prstGeom>
          <a:noFill/>
          <a:ln w="50800" cap="sq">
            <a:solidFill>
              <a:srgbClr val="9900CC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36" name="Text Box 14"/>
          <p:cNvSpPr txBox="1">
            <a:spLocks noChangeArrowheads="1"/>
          </p:cNvSpPr>
          <p:nvPr/>
        </p:nvSpPr>
        <p:spPr bwMode="auto">
          <a:xfrm>
            <a:off x="8706078" y="5660794"/>
            <a:ext cx="3524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/>
            <a:r>
              <a:rPr lang="en-US" altLang="zh-CN" sz="270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</a:t>
            </a:r>
            <a:endParaRPr lang="en-US" altLang="zh-CN" sz="27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pSp>
        <p:nvGrpSpPr>
          <p:cNvPr id="37" name="组合 2"/>
          <p:cNvGrpSpPr>
            <a:grpSpLocks/>
          </p:cNvGrpSpPr>
          <p:nvPr/>
        </p:nvGrpSpPr>
        <p:grpSpPr bwMode="auto">
          <a:xfrm>
            <a:off x="1284515" y="5101994"/>
            <a:ext cx="3951288" cy="1139825"/>
            <a:chOff x="762000" y="5222240"/>
            <a:chExt cx="3951516" cy="1139825"/>
          </a:xfrm>
        </p:grpSpPr>
        <p:grpSp>
          <p:nvGrpSpPr>
            <p:cNvPr id="38" name="Group 15"/>
            <p:cNvGrpSpPr>
              <a:grpSpLocks/>
            </p:cNvGrpSpPr>
            <p:nvPr/>
          </p:nvGrpSpPr>
          <p:grpSpPr bwMode="auto">
            <a:xfrm>
              <a:off x="762000" y="5222240"/>
              <a:ext cx="3230455" cy="1139825"/>
              <a:chOff x="0" y="2832"/>
              <a:chExt cx="1968" cy="718"/>
            </a:xfrm>
          </p:grpSpPr>
          <p:sp>
            <p:nvSpPr>
              <p:cNvPr id="40" name="Rectangle 16"/>
              <p:cNvSpPr>
                <a:spLocks noChangeArrowheads="1"/>
              </p:cNvSpPr>
              <p:nvPr/>
            </p:nvSpPr>
            <p:spPr bwMode="auto">
              <a:xfrm>
                <a:off x="672" y="3140"/>
                <a:ext cx="1296" cy="409"/>
              </a:xfrm>
              <a:prstGeom prst="rect">
                <a:avLst/>
              </a:prstGeom>
              <a:gradFill rotWithShape="0">
                <a:gsLst>
                  <a:gs pos="0">
                    <a:srgbClr val="FFFFCC"/>
                  </a:gs>
                  <a:gs pos="100000">
                    <a:srgbClr val="E0E0B3"/>
                  </a:gs>
                </a:gsLst>
                <a:lin ang="2700000" scaled="1"/>
              </a:gra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41" name="Line 17"/>
              <p:cNvSpPr>
                <a:spLocks noChangeShapeType="1"/>
              </p:cNvSpPr>
              <p:nvPr/>
            </p:nvSpPr>
            <p:spPr bwMode="auto">
              <a:xfrm>
                <a:off x="1255" y="3144"/>
                <a:ext cx="0" cy="406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42" name="Text Box 18"/>
              <p:cNvSpPr txBox="1">
                <a:spLocks noChangeArrowheads="1"/>
              </p:cNvSpPr>
              <p:nvPr/>
            </p:nvSpPr>
            <p:spPr bwMode="auto">
              <a:xfrm>
                <a:off x="740" y="3248"/>
                <a:ext cx="461" cy="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lnSpc>
                    <a:spcPts val="2600"/>
                  </a:lnSpc>
                  <a:spcBef>
                    <a:spcPct val="0"/>
                  </a:spcBef>
                </a:pPr>
                <a:r>
                  <a:rPr lang="en-US" altLang="zh-CN" sz="2800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item</a:t>
                </a:r>
              </a:p>
            </p:txBody>
          </p:sp>
          <p:grpSp>
            <p:nvGrpSpPr>
              <p:cNvPr id="43" name="Group 19"/>
              <p:cNvGrpSpPr>
                <a:grpSpLocks/>
              </p:cNvGrpSpPr>
              <p:nvPr/>
            </p:nvGrpSpPr>
            <p:grpSpPr bwMode="auto">
              <a:xfrm>
                <a:off x="0" y="2832"/>
                <a:ext cx="1104" cy="528"/>
                <a:chOff x="3072" y="2832"/>
                <a:chExt cx="1104" cy="528"/>
              </a:xfrm>
            </p:grpSpPr>
            <p:sp>
              <p:nvSpPr>
                <p:cNvPr id="45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3072" y="2832"/>
                  <a:ext cx="1104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newNode</a:t>
                  </a:r>
                </a:p>
              </p:txBody>
            </p:sp>
            <p:sp>
              <p:nvSpPr>
                <p:cNvPr id="46" name="Line 21"/>
                <p:cNvSpPr>
                  <a:spLocks noChangeShapeType="1"/>
                </p:cNvSpPr>
                <p:nvPr/>
              </p:nvSpPr>
              <p:spPr bwMode="auto">
                <a:xfrm>
                  <a:off x="3264" y="3360"/>
                  <a:ext cx="480" cy="0"/>
                </a:xfrm>
                <a:prstGeom prst="line">
                  <a:avLst/>
                </a:prstGeom>
                <a:noFill/>
                <a:ln w="44450" cap="sq">
                  <a:solidFill>
                    <a:srgbClr val="0000CC"/>
                  </a:solidFill>
                  <a:round/>
                  <a:headEnd type="none" w="sm" len="sm"/>
                  <a:tailEnd type="stealth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 b="1">
                    <a:ea typeface="楷体" panose="02010609060101010101" pitchFamily="49" charset="-122"/>
                  </a:endParaRPr>
                </a:p>
              </p:txBody>
            </p:sp>
          </p:grpSp>
          <p:sp>
            <p:nvSpPr>
              <p:cNvPr id="44" name="Text Box 22"/>
              <p:cNvSpPr txBox="1">
                <a:spLocks noChangeArrowheads="1"/>
              </p:cNvSpPr>
              <p:nvPr/>
            </p:nvSpPr>
            <p:spPr bwMode="auto">
              <a:xfrm>
                <a:off x="1277" y="3243"/>
                <a:ext cx="574" cy="218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lnSpc>
                    <a:spcPts val="2600"/>
                  </a:lnSpc>
                  <a:spcBef>
                    <a:spcPct val="0"/>
                  </a:spcBef>
                </a:pPr>
                <a:r>
                  <a:rPr lang="en-US" altLang="zh-CN" sz="2700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head</a:t>
                </a:r>
                <a:r>
                  <a:rPr lang="en-US" altLang="zh-CN" sz="2700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</a:t>
                </a:r>
                <a:r>
                  <a:rPr lang="en-US" altLang="zh-CN">
                    <a:latin typeface="Times New Roman" panose="02020603050405020304" pitchFamily="18" charset="0"/>
                    <a:ea typeface="楷体" panose="02010609060101010101" pitchFamily="49" charset="-122"/>
                  </a:rPr>
                  <a:t> </a:t>
                </a:r>
              </a:p>
            </p:txBody>
          </p:sp>
        </p:grpSp>
        <p:sp>
          <p:nvSpPr>
            <p:cNvPr id="39" name="Line 23"/>
            <p:cNvSpPr>
              <a:spLocks noChangeShapeType="1"/>
            </p:cNvSpPr>
            <p:nvPr/>
          </p:nvSpPr>
          <p:spPr bwMode="auto">
            <a:xfrm>
              <a:off x="3799116" y="6030026"/>
              <a:ext cx="914400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</p:grpSp>
      <p:sp>
        <p:nvSpPr>
          <p:cNvPr id="48" name="Text Box 8"/>
          <p:cNvSpPr txBox="1">
            <a:spLocks noChangeArrowheads="1"/>
          </p:cNvSpPr>
          <p:nvPr/>
        </p:nvSpPr>
        <p:spPr bwMode="auto">
          <a:xfrm>
            <a:off x="4459515" y="5082944"/>
            <a:ext cx="99377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3000" i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</a:p>
        </p:txBody>
      </p:sp>
      <p:sp>
        <p:nvSpPr>
          <p:cNvPr id="3" name="矩形 2"/>
          <p:cNvSpPr/>
          <p:nvPr/>
        </p:nvSpPr>
        <p:spPr>
          <a:xfrm>
            <a:off x="719448" y="4413182"/>
            <a:ext cx="3336170" cy="5411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ts val="3500"/>
              </a:lnSpc>
              <a:spcBef>
                <a:spcPct val="0"/>
              </a:spcBef>
            </a:pPr>
            <a:r>
              <a:rPr lang="en-US" altLang="zh-CN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newNode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. </a:t>
            </a:r>
            <a:r>
              <a:rPr lang="en-US" altLang="zh-CN" sz="28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▌</a:t>
            </a:r>
          </a:p>
        </p:txBody>
      </p:sp>
    </p:spTree>
    <p:extLst>
      <p:ext uri="{BB962C8B-B14F-4D97-AF65-F5344CB8AC3E}">
        <p14:creationId xmlns:p14="http://schemas.microsoft.com/office/powerpoint/2010/main" val="194256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167 -0.02338 L -0.30937 0.0974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85" y="604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735644" y="1122948"/>
            <a:ext cx="9762767" cy="6219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FFF00"/>
              </a:buClr>
              <a:buFont typeface="Wingdings" panose="05000000000000000000" pitchFamily="2" charset="2"/>
              <a:buChar char="l"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 插入操作：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表尾插入结点</a:t>
            </a:r>
          </a:p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 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InsertRear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item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//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在头指针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的链表尾部插入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data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域值为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item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的结点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IR1. [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取头指针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cptr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.</a:t>
            </a:r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>
            <a:off x="5125142" y="4935084"/>
            <a:ext cx="727075" cy="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3274117" y="4746171"/>
            <a:ext cx="1322388" cy="568325"/>
          </a:xfrm>
          <a:prstGeom prst="rect">
            <a:avLst/>
          </a:prstGeom>
          <a:gradFill rotWithShape="0">
            <a:gsLst>
              <a:gs pos="0">
                <a:srgbClr val="FFFFCC"/>
              </a:gs>
              <a:gs pos="100000">
                <a:srgbClr val="E0E0B3"/>
              </a:gs>
            </a:gsLst>
            <a:lin ang="2700000" scaled="1"/>
          </a:gra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zh-CN" altLang="en-US">
              <a:latin typeface="Times New Roman" panose="02020603050405020304" pitchFamily="18" charset="0"/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>
            <a:off x="4134542" y="4746171"/>
            <a:ext cx="0" cy="56832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6777730" y="4746171"/>
            <a:ext cx="1322387" cy="568325"/>
          </a:xfrm>
          <a:prstGeom prst="rect">
            <a:avLst/>
          </a:prstGeom>
          <a:gradFill rotWithShape="0">
            <a:gsLst>
              <a:gs pos="0">
                <a:srgbClr val="FFFFCC"/>
              </a:gs>
              <a:gs pos="100000">
                <a:srgbClr val="E0E0B3"/>
              </a:gs>
            </a:gsLst>
            <a:lin ang="2700000" scaled="1"/>
          </a:gra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zh-CN" altLang="en-US">
              <a:latin typeface="Times New Roman" panose="02020603050405020304" pitchFamily="18" charset="0"/>
            </a:endParaRPr>
          </a:p>
        </p:txBody>
      </p:sp>
      <p:sp>
        <p:nvSpPr>
          <p:cNvPr id="8" name="Line 10"/>
          <p:cNvSpPr>
            <a:spLocks noChangeShapeType="1"/>
          </p:cNvSpPr>
          <p:nvPr/>
        </p:nvSpPr>
        <p:spPr bwMode="auto">
          <a:xfrm>
            <a:off x="7703242" y="4746171"/>
            <a:ext cx="1588" cy="56832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" name="Text Box 11"/>
          <p:cNvSpPr txBox="1">
            <a:spLocks noChangeArrowheads="1"/>
          </p:cNvSpPr>
          <p:nvPr/>
        </p:nvSpPr>
        <p:spPr bwMode="auto">
          <a:xfrm>
            <a:off x="7077767" y="4855709"/>
            <a:ext cx="341313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ts val="2500"/>
              </a:lnSpc>
              <a:spcBef>
                <a:spcPct val="0"/>
              </a:spcBef>
            </a:pPr>
            <a:r>
              <a:rPr lang="en-US" altLang="zh-CN" sz="3000" i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0" name="Rectangle 12"/>
          <p:cNvSpPr>
            <a:spLocks noChangeArrowheads="1"/>
          </p:cNvSpPr>
          <p:nvPr/>
        </p:nvSpPr>
        <p:spPr bwMode="auto">
          <a:xfrm>
            <a:off x="4993380" y="4746171"/>
            <a:ext cx="1322387" cy="568325"/>
          </a:xfrm>
          <a:prstGeom prst="rect">
            <a:avLst/>
          </a:prstGeom>
          <a:gradFill rotWithShape="0">
            <a:gsLst>
              <a:gs pos="0">
                <a:srgbClr val="FFFFCC"/>
              </a:gs>
              <a:gs pos="100000">
                <a:srgbClr val="E0E0B3"/>
              </a:gs>
            </a:gsLst>
            <a:lin ang="2700000" scaled="1"/>
          </a:gra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</a:pPr>
            <a:endParaRPr lang="zh-CN" altLang="en-US">
              <a:latin typeface="Times New Roman" panose="02020603050405020304" pitchFamily="18" charset="0"/>
            </a:endParaRPr>
          </a:p>
        </p:txBody>
      </p:sp>
      <p:sp>
        <p:nvSpPr>
          <p:cNvPr id="11" name="Line 13"/>
          <p:cNvSpPr>
            <a:spLocks noChangeShapeType="1"/>
          </p:cNvSpPr>
          <p:nvPr/>
        </p:nvSpPr>
        <p:spPr bwMode="auto">
          <a:xfrm>
            <a:off x="5918892" y="4746171"/>
            <a:ext cx="0" cy="56832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" name="Line 15"/>
          <p:cNvSpPr>
            <a:spLocks noChangeShapeType="1"/>
          </p:cNvSpPr>
          <p:nvPr/>
        </p:nvSpPr>
        <p:spPr bwMode="auto">
          <a:xfrm>
            <a:off x="6126855" y="5036684"/>
            <a:ext cx="660400" cy="0"/>
          </a:xfrm>
          <a:prstGeom prst="line">
            <a:avLst/>
          </a:prstGeom>
          <a:noFill/>
          <a:ln w="44450" cap="sq">
            <a:solidFill>
              <a:schemeClr val="tx1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" name="Line 16"/>
          <p:cNvSpPr>
            <a:spLocks noChangeShapeType="1"/>
          </p:cNvSpPr>
          <p:nvPr/>
        </p:nvSpPr>
        <p:spPr bwMode="auto">
          <a:xfrm>
            <a:off x="4332980" y="5027159"/>
            <a:ext cx="660400" cy="0"/>
          </a:xfrm>
          <a:prstGeom prst="line">
            <a:avLst/>
          </a:prstGeom>
          <a:noFill/>
          <a:ln w="44450" cap="sq">
            <a:solidFill>
              <a:srgbClr val="2C2C2C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" name="Text Box 17"/>
          <p:cNvSpPr txBox="1">
            <a:spLocks noChangeArrowheads="1"/>
          </p:cNvSpPr>
          <p:nvPr/>
        </p:nvSpPr>
        <p:spPr bwMode="auto">
          <a:xfrm>
            <a:off x="2232717" y="4288971"/>
            <a:ext cx="1066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/>
            <a:r>
              <a:rPr lang="en-US" altLang="zh-CN" i="1" dirty="0">
                <a:latin typeface="Times New Roman" panose="02020603050405020304" pitchFamily="18" charset="0"/>
              </a:rPr>
              <a:t>head</a:t>
            </a:r>
          </a:p>
        </p:txBody>
      </p:sp>
      <p:sp>
        <p:nvSpPr>
          <p:cNvPr id="15" name="Text Box 18"/>
          <p:cNvSpPr txBox="1">
            <a:spLocks noChangeArrowheads="1"/>
          </p:cNvSpPr>
          <p:nvPr/>
        </p:nvSpPr>
        <p:spPr bwMode="auto">
          <a:xfrm>
            <a:off x="2327967" y="5243059"/>
            <a:ext cx="836613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i="1">
                <a:latin typeface="Times New Roman" panose="02020603050405020304" pitchFamily="18" charset="0"/>
                <a:ea typeface="宋体" panose="02010600030101010101" pitchFamily="2" charset="-122"/>
              </a:rPr>
              <a:t>cptr</a:t>
            </a:r>
          </a:p>
        </p:txBody>
      </p:sp>
      <p:sp>
        <p:nvSpPr>
          <p:cNvPr id="17" name="Text Box 20"/>
          <p:cNvSpPr txBox="1">
            <a:spLocks noChangeArrowheads="1"/>
          </p:cNvSpPr>
          <p:nvPr/>
        </p:nvSpPr>
        <p:spPr bwMode="auto">
          <a:xfrm>
            <a:off x="7744517" y="4811259"/>
            <a:ext cx="323850" cy="388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0"/>
              </a:spcBef>
            </a:pPr>
            <a:r>
              <a:rPr lang="en-US" altLang="zh-CN" sz="3000">
                <a:latin typeface="Times New Roman" panose="02020603050405020304" pitchFamily="18" charset="0"/>
                <a:sym typeface="Symbol" panose="05050102010706020507" pitchFamily="18" charset="2"/>
              </a:rPr>
              <a:t></a:t>
            </a:r>
          </a:p>
        </p:txBody>
      </p:sp>
      <p:sp>
        <p:nvSpPr>
          <p:cNvPr id="18" name="Line 16"/>
          <p:cNvSpPr>
            <a:spLocks noChangeShapeType="1"/>
          </p:cNvSpPr>
          <p:nvPr/>
        </p:nvSpPr>
        <p:spPr bwMode="auto">
          <a:xfrm>
            <a:off x="2612130" y="5027159"/>
            <a:ext cx="660400" cy="0"/>
          </a:xfrm>
          <a:prstGeom prst="line">
            <a:avLst/>
          </a:prstGeom>
          <a:noFill/>
          <a:ln w="44450" cap="sq">
            <a:solidFill>
              <a:srgbClr val="2C2C2C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" name="Text Box 11"/>
          <p:cNvSpPr txBox="1">
            <a:spLocks noChangeArrowheads="1"/>
          </p:cNvSpPr>
          <p:nvPr/>
        </p:nvSpPr>
        <p:spPr bwMode="auto">
          <a:xfrm>
            <a:off x="5287067" y="4885871"/>
            <a:ext cx="341313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ts val="2500"/>
              </a:lnSpc>
              <a:spcBef>
                <a:spcPct val="0"/>
              </a:spcBef>
            </a:pPr>
            <a:r>
              <a:rPr lang="en-US" altLang="zh-CN" sz="3000" i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20" name="Text Box 11"/>
          <p:cNvSpPr txBox="1">
            <a:spLocks noChangeArrowheads="1"/>
          </p:cNvSpPr>
          <p:nvPr/>
        </p:nvSpPr>
        <p:spPr bwMode="auto">
          <a:xfrm>
            <a:off x="3523355" y="4855709"/>
            <a:ext cx="339725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ts val="2500"/>
              </a:lnSpc>
              <a:spcBef>
                <a:spcPct val="0"/>
              </a:spcBef>
            </a:pPr>
            <a:r>
              <a:rPr lang="en-US" altLang="zh-CN" sz="3000" i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241821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utoUpdateAnimBg="0"/>
      <p:bldP spid="17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97899" y="775494"/>
            <a:ext cx="7920037" cy="1250950"/>
          </a:xfrm>
          <a:prstGeom prst="rect">
            <a:avLst/>
          </a:prstGeom>
        </p:spPr>
        <p:txBody>
          <a:bodyPr vert="horz" lIns="36000" tIns="45720" rIns="3600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IR2. [</a:t>
            </a:r>
            <a:r>
              <a:rPr lang="en-US" altLang="zh-CN" sz="27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cptr</a:t>
            </a:r>
            <a:r>
              <a:rPr lang="en-US" altLang="zh-CN" sz="27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</a:t>
            </a:r>
            <a:r>
              <a:rPr lang="en-US" altLang="zh-CN" sz="27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?]</a:t>
            </a:r>
          </a:p>
          <a:p>
            <a:pPr marL="0" indent="0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IF </a:t>
            </a:r>
            <a:r>
              <a:rPr lang="en-US" altLang="zh-CN" sz="27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cptr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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// </a:t>
            </a:r>
            <a:r>
              <a:rPr lang="en-US" altLang="zh-CN" sz="25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 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且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500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cptr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</a:t>
            </a:r>
            <a:r>
              <a:rPr lang="zh-CN" altLang="en-US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，即一个空链表</a:t>
            </a:r>
            <a:endParaRPr lang="en-US" altLang="zh-CN" sz="27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7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THEN </a:t>
            </a:r>
            <a:r>
              <a:rPr lang="en-US" altLang="zh-CN" sz="27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InsertFront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7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zh-CN" altLang="en-U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sz="27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item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en-US" altLang="zh-CN" sz="27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head</a:t>
            </a:r>
            <a: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en-US" sz="27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1957973" y="3686463"/>
            <a:ext cx="1449388" cy="88639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zh-CN" i="1">
                <a:latin typeface="Times New Roman" panose="02020603050405020304" pitchFamily="18" charset="0"/>
                <a:ea typeface="楷体" panose="02010609060101010101" pitchFamily="49" charset="-122"/>
              </a:rPr>
              <a:t>head</a:t>
            </a:r>
            <a:r>
              <a:rPr lang="en-US" altLang="zh-CN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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zh-CN" i="1">
                <a:latin typeface="Times New Roman" panose="02020603050405020304" pitchFamily="18" charset="0"/>
                <a:ea typeface="楷体" panose="02010609060101010101" pitchFamily="49" charset="-122"/>
              </a:rPr>
              <a:t>cptr</a:t>
            </a:r>
            <a:r>
              <a:rPr lang="en-US" altLang="zh-CN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</a:t>
            </a:r>
            <a:endParaRPr lang="en-US" altLang="zh-CN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6225173" y="3859500"/>
            <a:ext cx="1828800" cy="568325"/>
            <a:chOff x="3408" y="3312"/>
            <a:chExt cx="1152" cy="358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3408" y="3312"/>
              <a:ext cx="1152" cy="358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4122" y="3312"/>
              <a:ext cx="0" cy="35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</p:grpSp>
      <p:grpSp>
        <p:nvGrpSpPr>
          <p:cNvPr id="8" name="组合 4"/>
          <p:cNvGrpSpPr>
            <a:grpSpLocks/>
          </p:cNvGrpSpPr>
          <p:nvPr/>
        </p:nvGrpSpPr>
        <p:grpSpPr bwMode="auto">
          <a:xfrm>
            <a:off x="5099636" y="3654713"/>
            <a:ext cx="1109662" cy="487362"/>
            <a:chOff x="4300609" y="5069724"/>
            <a:chExt cx="1109591" cy="487796"/>
          </a:xfrm>
        </p:grpSpPr>
        <p:sp>
          <p:nvSpPr>
            <p:cNvPr id="9" name="Text Box 10"/>
            <p:cNvSpPr txBox="1">
              <a:spLocks noChangeArrowheads="1"/>
            </p:cNvSpPr>
            <p:nvPr/>
          </p:nvSpPr>
          <p:spPr bwMode="auto">
            <a:xfrm>
              <a:off x="4300609" y="5069724"/>
              <a:ext cx="1027046" cy="381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  <a:spcBef>
                  <a:spcPct val="0"/>
                </a:spcBef>
              </a:pPr>
              <a:r>
                <a:rPr lang="en-US" altLang="zh-CN" i="1">
                  <a:latin typeface="Times New Roman" panose="02020603050405020304" pitchFamily="18" charset="0"/>
                  <a:ea typeface="楷体" panose="02010609060101010101" pitchFamily="49" charset="-122"/>
                </a:rPr>
                <a:t>head</a:t>
              </a:r>
            </a:p>
          </p:txBody>
        </p:sp>
        <p:sp>
          <p:nvSpPr>
            <p:cNvPr id="10" name="Line 11"/>
            <p:cNvSpPr>
              <a:spLocks noChangeShapeType="1"/>
            </p:cNvSpPr>
            <p:nvPr/>
          </p:nvSpPr>
          <p:spPr bwMode="auto">
            <a:xfrm>
              <a:off x="4572000" y="5557520"/>
              <a:ext cx="838200" cy="0"/>
            </a:xfrm>
            <a:prstGeom prst="line">
              <a:avLst/>
            </a:prstGeom>
            <a:noFill/>
            <a:ln w="476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</p:grpSp>
      <p:grpSp>
        <p:nvGrpSpPr>
          <p:cNvPr id="11" name="组合 5"/>
          <p:cNvGrpSpPr>
            <a:grpSpLocks/>
          </p:cNvGrpSpPr>
          <p:nvPr/>
        </p:nvGrpSpPr>
        <p:grpSpPr bwMode="auto">
          <a:xfrm>
            <a:off x="6377573" y="3948400"/>
            <a:ext cx="1524000" cy="388938"/>
            <a:chOff x="5956689" y="3320988"/>
            <a:chExt cx="1523037" cy="388690"/>
          </a:xfrm>
        </p:grpSpPr>
        <p:sp>
          <p:nvSpPr>
            <p:cNvPr id="12" name="Text Box 7"/>
            <p:cNvSpPr txBox="1">
              <a:spLocks noChangeArrowheads="1"/>
            </p:cNvSpPr>
            <p:nvPr/>
          </p:nvSpPr>
          <p:spPr bwMode="auto">
            <a:xfrm>
              <a:off x="5956689" y="3320988"/>
              <a:ext cx="807527" cy="380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  <a:spcBef>
                  <a:spcPct val="0"/>
                </a:spcBef>
              </a:pPr>
              <a:r>
                <a:rPr lang="en-US" altLang="zh-CN" sz="2800" i="1">
                  <a:latin typeface="Times New Roman" panose="02020603050405020304" pitchFamily="18" charset="0"/>
                  <a:ea typeface="楷体" panose="02010609060101010101" pitchFamily="49" charset="-122"/>
                </a:rPr>
                <a:t>item</a:t>
              </a:r>
            </a:p>
          </p:txBody>
        </p:sp>
        <p:sp>
          <p:nvSpPr>
            <p:cNvPr id="13" name="Text Box 12"/>
            <p:cNvSpPr txBox="1">
              <a:spLocks noChangeArrowheads="1"/>
            </p:cNvSpPr>
            <p:nvPr/>
          </p:nvSpPr>
          <p:spPr bwMode="auto">
            <a:xfrm>
              <a:off x="7137477" y="3324957"/>
              <a:ext cx="342249" cy="384721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  <a:spcBef>
                  <a:spcPct val="0"/>
                </a:spcBef>
              </a:pPr>
              <a:r>
                <a:rPr lang="en-US" altLang="zh-CN" sz="2700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</a:t>
              </a:r>
              <a:endParaRPr lang="en-US" altLang="zh-CN" sz="2700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</p:grpSp>
      <p:sp>
        <p:nvSpPr>
          <p:cNvPr id="15" name="TextBox 6"/>
          <p:cNvSpPr txBox="1"/>
          <p:nvPr/>
        </p:nvSpPr>
        <p:spPr>
          <a:xfrm>
            <a:off x="1473785" y="1924510"/>
            <a:ext cx="7704137" cy="161607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ELSE</a:t>
            </a:r>
            <a:r>
              <a:rPr lang="en-US" altLang="zh-CN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5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//</a:t>
            </a:r>
            <a:r>
              <a:rPr lang="zh-CN" altLang="en-US" sz="25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正常情况</a:t>
            </a:r>
            <a:endParaRPr lang="en-US" altLang="zh-CN" sz="25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7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 	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(WHILE </a:t>
            </a:r>
            <a:r>
              <a:rPr lang="en-US" altLang="zh-CN" sz="27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7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cptr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 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DO </a:t>
            </a:r>
            <a:r>
              <a:rPr lang="en-US" altLang="zh-CN" sz="27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cptr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sz="27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27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cptr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).</a:t>
            </a:r>
          </a:p>
          <a:p>
            <a:pPr eaLnBrk="1" hangingPunct="1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	  </a:t>
            </a:r>
            <a:r>
              <a:rPr lang="en-US" altLang="zh-CN" sz="2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GetNode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7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item</a:t>
            </a:r>
            <a:r>
              <a:rPr lang="zh-CN" altLang="en-US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 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en-US" altLang="zh-CN" sz="27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newNode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).</a:t>
            </a:r>
          </a:p>
          <a:p>
            <a:pPr eaLnBrk="1" hangingPunct="1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   	  </a:t>
            </a:r>
            <a:r>
              <a:rPr lang="en-US" altLang="zh-CN" sz="27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next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7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cptr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 </a:t>
            </a:r>
            <a:r>
              <a:rPr lang="zh-CN" altLang="en-US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 </a:t>
            </a:r>
            <a:r>
              <a:rPr lang="en-US" altLang="zh-CN" sz="27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newNode</a:t>
            </a:r>
            <a:r>
              <a:rPr lang="en-US" altLang="zh-CN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 ) </a:t>
            </a:r>
            <a:r>
              <a:rPr lang="zh-CN" altLang="en-US" sz="27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▌</a:t>
            </a:r>
            <a:endParaRPr lang="zh-CN" altLang="en-US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7" name="Text Box 18"/>
          <p:cNvSpPr txBox="1">
            <a:spLocks noChangeArrowheads="1"/>
          </p:cNvSpPr>
          <p:nvPr/>
        </p:nvSpPr>
        <p:spPr bwMode="auto">
          <a:xfrm>
            <a:off x="1437834" y="5877218"/>
            <a:ext cx="836613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3000" i="1">
                <a:latin typeface="Times New Roman" panose="02020603050405020304" pitchFamily="18" charset="0"/>
                <a:ea typeface="楷体" panose="02010609060101010101" pitchFamily="49" charset="-122"/>
              </a:rPr>
              <a:t>cptr</a:t>
            </a:r>
          </a:p>
        </p:txBody>
      </p:sp>
      <p:grpSp>
        <p:nvGrpSpPr>
          <p:cNvPr id="18" name="组合 10"/>
          <p:cNvGrpSpPr>
            <a:grpSpLocks/>
          </p:cNvGrpSpPr>
          <p:nvPr/>
        </p:nvGrpSpPr>
        <p:grpSpPr bwMode="auto">
          <a:xfrm>
            <a:off x="5665347" y="4704056"/>
            <a:ext cx="858837" cy="762000"/>
            <a:chOff x="5151121" y="4831080"/>
            <a:chExt cx="858519" cy="762000"/>
          </a:xfrm>
        </p:grpSpPr>
        <p:sp>
          <p:nvSpPr>
            <p:cNvPr id="19" name="Text Box 21"/>
            <p:cNvSpPr txBox="1">
              <a:spLocks noChangeArrowheads="1"/>
            </p:cNvSpPr>
            <p:nvPr/>
          </p:nvSpPr>
          <p:spPr bwMode="auto">
            <a:xfrm>
              <a:off x="5151121" y="5029518"/>
              <a:ext cx="774413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  <a:spcBef>
                  <a:spcPct val="0"/>
                </a:spcBef>
              </a:pPr>
              <a:r>
                <a:rPr lang="en-US" altLang="zh-CN" sz="3000" i="1">
                  <a:latin typeface="Times New Roman" panose="02020603050405020304" pitchFamily="18" charset="0"/>
                  <a:ea typeface="楷体" panose="02010609060101010101" pitchFamily="49" charset="-122"/>
                </a:rPr>
                <a:t>cptr</a:t>
              </a:r>
            </a:p>
          </p:txBody>
        </p:sp>
        <p:sp>
          <p:nvSpPr>
            <p:cNvPr id="20" name="Line 22"/>
            <p:cNvSpPr>
              <a:spLocks noChangeShapeType="1"/>
            </p:cNvSpPr>
            <p:nvPr/>
          </p:nvSpPr>
          <p:spPr bwMode="auto">
            <a:xfrm>
              <a:off x="6009640" y="4831080"/>
              <a:ext cx="0" cy="762000"/>
            </a:xfrm>
            <a:prstGeom prst="line">
              <a:avLst/>
            </a:prstGeom>
            <a:noFill/>
            <a:ln w="44450" cap="sq">
              <a:solidFill>
                <a:srgbClr val="000099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</p:grpSp>
      <p:grpSp>
        <p:nvGrpSpPr>
          <p:cNvPr id="21" name="组合 11"/>
          <p:cNvGrpSpPr>
            <a:grpSpLocks/>
          </p:cNvGrpSpPr>
          <p:nvPr/>
        </p:nvGrpSpPr>
        <p:grpSpPr bwMode="auto">
          <a:xfrm>
            <a:off x="1369572" y="5166018"/>
            <a:ext cx="5715000" cy="873125"/>
            <a:chOff x="904240" y="5288280"/>
            <a:chExt cx="5715000" cy="873125"/>
          </a:xfrm>
        </p:grpSpPr>
        <p:grpSp>
          <p:nvGrpSpPr>
            <p:cNvPr id="22" name="Group 3"/>
            <p:cNvGrpSpPr>
              <a:grpSpLocks/>
            </p:cNvGrpSpPr>
            <p:nvPr/>
          </p:nvGrpSpPr>
          <p:grpSpPr bwMode="auto">
            <a:xfrm>
              <a:off x="904240" y="5288280"/>
              <a:ext cx="5715000" cy="873125"/>
              <a:chOff x="576" y="2592"/>
              <a:chExt cx="3600" cy="550"/>
            </a:xfrm>
          </p:grpSpPr>
          <p:sp>
            <p:nvSpPr>
              <p:cNvPr id="24" name="Line 4"/>
              <p:cNvSpPr>
                <a:spLocks noChangeShapeType="1"/>
              </p:cNvSpPr>
              <p:nvPr/>
            </p:nvSpPr>
            <p:spPr bwMode="auto">
              <a:xfrm>
                <a:off x="2302" y="2903"/>
                <a:ext cx="458" cy="0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5" name="Rectangle 5"/>
              <p:cNvSpPr>
                <a:spLocks noChangeArrowheads="1"/>
              </p:cNvSpPr>
              <p:nvPr/>
            </p:nvSpPr>
            <p:spPr bwMode="auto">
              <a:xfrm>
                <a:off x="1136" y="2784"/>
                <a:ext cx="833" cy="358"/>
              </a:xfrm>
              <a:prstGeom prst="rect">
                <a:avLst/>
              </a:prstGeom>
              <a:gradFill rotWithShape="0">
                <a:gsLst>
                  <a:gs pos="0">
                    <a:srgbClr val="FFFFCC"/>
                  </a:gs>
                  <a:gs pos="100000">
                    <a:srgbClr val="E0E0B3"/>
                  </a:gs>
                </a:gsLst>
                <a:lin ang="2700000" scaled="1"/>
              </a:gra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6" name="Line 6"/>
              <p:cNvSpPr>
                <a:spLocks noChangeShapeType="1"/>
              </p:cNvSpPr>
              <p:nvPr/>
            </p:nvSpPr>
            <p:spPr bwMode="auto">
              <a:xfrm>
                <a:off x="1678" y="2784"/>
                <a:ext cx="0" cy="358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7" name="Line 7"/>
              <p:cNvSpPr>
                <a:spLocks noChangeShapeType="1"/>
              </p:cNvSpPr>
              <p:nvPr/>
            </p:nvSpPr>
            <p:spPr bwMode="auto">
              <a:xfrm rot="-5164107">
                <a:off x="917" y="2745"/>
                <a:ext cx="21" cy="417"/>
              </a:xfrm>
              <a:prstGeom prst="line">
                <a:avLst/>
              </a:prstGeom>
              <a:noFill/>
              <a:ln w="44450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8" name="Text Box 8"/>
              <p:cNvSpPr txBox="1">
                <a:spLocks noChangeArrowheads="1"/>
              </p:cNvSpPr>
              <p:nvPr/>
            </p:nvSpPr>
            <p:spPr bwMode="auto">
              <a:xfrm>
                <a:off x="1153" y="2736"/>
                <a:ext cx="541" cy="365"/>
              </a:xfrm>
              <a:prstGeom prst="rect">
                <a:avLst/>
              </a:prstGeom>
              <a:noFill/>
              <a:ln w="12700" cap="sq">
                <a:noFill/>
                <a:miter lim="800000"/>
                <a:headEnd type="none" w="sm" len="sm"/>
                <a:tailEnd type="none" w="sm" len="sm"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/>
                <a:r>
                  <a:rPr lang="en-US" altLang="zh-CN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  <a:ea typeface="楷体" panose="02010609060101010101" pitchFamily="49" charset="-122"/>
                  </a:rPr>
                  <a:t>a</a:t>
                </a:r>
              </a:p>
            </p:txBody>
          </p:sp>
          <p:sp>
            <p:nvSpPr>
              <p:cNvPr id="29" name="Rectangle 9"/>
              <p:cNvSpPr>
                <a:spLocks noChangeArrowheads="1"/>
              </p:cNvSpPr>
              <p:nvPr/>
            </p:nvSpPr>
            <p:spPr bwMode="auto">
              <a:xfrm>
                <a:off x="3343" y="2784"/>
                <a:ext cx="833" cy="358"/>
              </a:xfrm>
              <a:prstGeom prst="rect">
                <a:avLst/>
              </a:prstGeom>
              <a:gradFill rotWithShape="0">
                <a:gsLst>
                  <a:gs pos="0">
                    <a:srgbClr val="FFFFCC"/>
                  </a:gs>
                  <a:gs pos="100000">
                    <a:srgbClr val="E0E0B3"/>
                  </a:gs>
                </a:gsLst>
                <a:lin ang="2700000" scaled="1"/>
              </a:gra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0" name="Line 10"/>
              <p:cNvSpPr>
                <a:spLocks noChangeShapeType="1"/>
              </p:cNvSpPr>
              <p:nvPr/>
            </p:nvSpPr>
            <p:spPr bwMode="auto">
              <a:xfrm>
                <a:off x="3926" y="2784"/>
                <a:ext cx="1" cy="358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31" name="Text Box 11"/>
              <p:cNvSpPr txBox="1">
                <a:spLocks noChangeArrowheads="1"/>
              </p:cNvSpPr>
              <p:nvPr/>
            </p:nvSpPr>
            <p:spPr bwMode="auto">
              <a:xfrm>
                <a:off x="3385" y="2738"/>
                <a:ext cx="541" cy="365"/>
              </a:xfrm>
              <a:prstGeom prst="rect">
                <a:avLst/>
              </a:prstGeom>
              <a:noFill/>
              <a:ln w="12700" cap="sq">
                <a:noFill/>
                <a:miter lim="800000"/>
                <a:headEnd type="none" w="sm" len="sm"/>
                <a:tailEnd type="none" w="sm" len="sm"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/>
                <a:r>
                  <a:rPr lang="en-US" altLang="zh-CN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  <a:ea typeface="楷体" panose="02010609060101010101" pitchFamily="49" charset="-122"/>
                  </a:rPr>
                  <a:t>c</a:t>
                </a:r>
              </a:p>
            </p:txBody>
          </p:sp>
          <p:sp>
            <p:nvSpPr>
              <p:cNvPr id="32" name="Rectangle 12"/>
              <p:cNvSpPr>
                <a:spLocks noChangeArrowheads="1"/>
              </p:cNvSpPr>
              <p:nvPr/>
            </p:nvSpPr>
            <p:spPr bwMode="auto">
              <a:xfrm>
                <a:off x="2219" y="2784"/>
                <a:ext cx="833" cy="358"/>
              </a:xfrm>
              <a:prstGeom prst="rect">
                <a:avLst/>
              </a:prstGeom>
              <a:gradFill rotWithShape="0">
                <a:gsLst>
                  <a:gs pos="0">
                    <a:srgbClr val="FFFFCC"/>
                  </a:gs>
                  <a:gs pos="100000">
                    <a:srgbClr val="E0E0B3"/>
                  </a:gs>
                </a:gsLst>
                <a:lin ang="2700000" scaled="1"/>
              </a:gra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3" name="Line 13"/>
              <p:cNvSpPr>
                <a:spLocks noChangeShapeType="1"/>
              </p:cNvSpPr>
              <p:nvPr/>
            </p:nvSpPr>
            <p:spPr bwMode="auto">
              <a:xfrm>
                <a:off x="2802" y="2784"/>
                <a:ext cx="0" cy="358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34" name="Text Box 14"/>
              <p:cNvSpPr txBox="1">
                <a:spLocks noChangeArrowheads="1"/>
              </p:cNvSpPr>
              <p:nvPr/>
            </p:nvSpPr>
            <p:spPr bwMode="auto">
              <a:xfrm>
                <a:off x="2256" y="2758"/>
                <a:ext cx="541" cy="365"/>
              </a:xfrm>
              <a:prstGeom prst="rect">
                <a:avLst/>
              </a:prstGeom>
              <a:noFill/>
              <a:ln w="12700" cap="sq">
                <a:noFill/>
                <a:miter lim="800000"/>
                <a:headEnd type="none" w="sm" len="sm"/>
                <a:tailEnd type="none" w="sm" len="sm"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/>
                <a:r>
                  <a:rPr lang="en-US" altLang="zh-CN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  <a:ea typeface="楷体" panose="02010609060101010101" pitchFamily="49" charset="-122"/>
                  </a:rPr>
                  <a:t>b</a:t>
                </a:r>
              </a:p>
            </p:txBody>
          </p:sp>
          <p:sp>
            <p:nvSpPr>
              <p:cNvPr id="35" name="Line 15"/>
              <p:cNvSpPr>
                <a:spLocks noChangeShapeType="1"/>
              </p:cNvSpPr>
              <p:nvPr/>
            </p:nvSpPr>
            <p:spPr bwMode="auto">
              <a:xfrm>
                <a:off x="2927" y="2943"/>
                <a:ext cx="416" cy="0"/>
              </a:xfrm>
              <a:prstGeom prst="line">
                <a:avLst/>
              </a:prstGeom>
              <a:noFill/>
              <a:ln w="44450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36" name="Line 16"/>
              <p:cNvSpPr>
                <a:spLocks noChangeShapeType="1"/>
              </p:cNvSpPr>
              <p:nvPr/>
            </p:nvSpPr>
            <p:spPr bwMode="auto">
              <a:xfrm>
                <a:off x="1803" y="2943"/>
                <a:ext cx="416" cy="0"/>
              </a:xfrm>
              <a:prstGeom prst="line">
                <a:avLst/>
              </a:prstGeom>
              <a:noFill/>
              <a:ln w="44450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37" name="Text Box 17"/>
              <p:cNvSpPr txBox="1">
                <a:spLocks noChangeArrowheads="1"/>
              </p:cNvSpPr>
              <p:nvPr/>
            </p:nvSpPr>
            <p:spPr bwMode="auto">
              <a:xfrm>
                <a:off x="576" y="2592"/>
                <a:ext cx="501" cy="2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lnSpc>
                    <a:spcPts val="3000"/>
                  </a:lnSpc>
                  <a:spcBef>
                    <a:spcPct val="0"/>
                  </a:spcBef>
                </a:pPr>
                <a:r>
                  <a:rPr lang="en-US" altLang="zh-CN" sz="3000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head</a:t>
                </a:r>
              </a:p>
            </p:txBody>
          </p:sp>
        </p:grpSp>
        <p:sp>
          <p:nvSpPr>
            <p:cNvPr id="23" name="Text Box 32"/>
            <p:cNvSpPr txBox="1">
              <a:spLocks noChangeArrowheads="1"/>
            </p:cNvSpPr>
            <p:nvPr/>
          </p:nvSpPr>
          <p:spPr bwMode="auto">
            <a:xfrm>
              <a:off x="6276023" y="5704117"/>
              <a:ext cx="304800" cy="346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2700"/>
                </a:lnSpc>
                <a:spcBef>
                  <a:spcPct val="0"/>
                </a:spcBef>
              </a:pPr>
              <a:r>
                <a:rPr lang="en-US" altLang="zh-CN" sz="2500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</a:t>
              </a:r>
              <a:endParaRPr lang="en-US" altLang="zh-CN" sz="2500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</p:grpSp>
      <p:sp>
        <p:nvSpPr>
          <p:cNvPr id="38" name="Text Box 33"/>
          <p:cNvSpPr txBox="1">
            <a:spLocks noChangeArrowheads="1"/>
          </p:cNvSpPr>
          <p:nvPr/>
        </p:nvSpPr>
        <p:spPr bwMode="auto">
          <a:xfrm>
            <a:off x="6819459" y="5547018"/>
            <a:ext cx="265113" cy="396875"/>
          </a:xfrm>
          <a:prstGeom prst="rect">
            <a:avLst/>
          </a:prstGeom>
          <a:gradFill rotWithShape="0">
            <a:gsLst>
              <a:gs pos="0">
                <a:srgbClr val="EFEAC9"/>
              </a:gs>
              <a:gs pos="100000">
                <a:srgbClr val="E7E2C2"/>
              </a:gs>
            </a:gsLst>
            <a:lin ang="27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/>
            <a:endParaRPr lang="zh-CN" altLang="zh-CN" sz="20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pSp>
        <p:nvGrpSpPr>
          <p:cNvPr id="39" name="组合 9"/>
          <p:cNvGrpSpPr>
            <a:grpSpLocks/>
          </p:cNvGrpSpPr>
          <p:nvPr/>
        </p:nvGrpSpPr>
        <p:grpSpPr bwMode="auto">
          <a:xfrm>
            <a:off x="7084572" y="4708818"/>
            <a:ext cx="2209800" cy="1330325"/>
            <a:chOff x="6570028" y="4835843"/>
            <a:chExt cx="2209800" cy="1330325"/>
          </a:xfrm>
        </p:grpSpPr>
        <p:sp>
          <p:nvSpPr>
            <p:cNvPr id="40" name="Text Box 24"/>
            <p:cNvSpPr txBox="1">
              <a:spLocks noChangeArrowheads="1"/>
            </p:cNvSpPr>
            <p:nvPr/>
          </p:nvSpPr>
          <p:spPr bwMode="auto">
            <a:xfrm>
              <a:off x="6570028" y="4912043"/>
              <a:ext cx="1600200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  <a:spcBef>
                  <a:spcPct val="0"/>
                </a:spcBef>
              </a:pPr>
              <a:r>
                <a:rPr lang="en-US" altLang="zh-CN" sz="3000" i="1">
                  <a:latin typeface="Times New Roman" panose="02020603050405020304" pitchFamily="18" charset="0"/>
                  <a:ea typeface="楷体" panose="02010609060101010101" pitchFamily="49" charset="-122"/>
                </a:rPr>
                <a:t>newNode</a:t>
              </a:r>
            </a:p>
          </p:txBody>
        </p:sp>
        <p:grpSp>
          <p:nvGrpSpPr>
            <p:cNvPr id="41" name="Group 34"/>
            <p:cNvGrpSpPr>
              <a:grpSpLocks/>
            </p:cNvGrpSpPr>
            <p:nvPr/>
          </p:nvGrpSpPr>
          <p:grpSpPr bwMode="auto">
            <a:xfrm>
              <a:off x="7027228" y="5597843"/>
              <a:ext cx="1752600" cy="568325"/>
              <a:chOff x="4529" y="3411"/>
              <a:chExt cx="1104" cy="358"/>
            </a:xfrm>
          </p:grpSpPr>
          <p:sp>
            <p:nvSpPr>
              <p:cNvPr id="43" name="Rectangle 26"/>
              <p:cNvSpPr>
                <a:spLocks noChangeArrowheads="1"/>
              </p:cNvSpPr>
              <p:nvPr/>
            </p:nvSpPr>
            <p:spPr bwMode="auto">
              <a:xfrm>
                <a:off x="4577" y="3411"/>
                <a:ext cx="1008" cy="358"/>
              </a:xfrm>
              <a:prstGeom prst="rect">
                <a:avLst/>
              </a:prstGeom>
              <a:gradFill rotWithShape="0">
                <a:gsLst>
                  <a:gs pos="0">
                    <a:srgbClr val="FFFFCC"/>
                  </a:gs>
                  <a:gs pos="100000">
                    <a:srgbClr val="E0E0B3"/>
                  </a:gs>
                </a:gsLst>
                <a:lin ang="2700000" scaled="1"/>
              </a:gra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44" name="Line 27"/>
              <p:cNvSpPr>
                <a:spLocks noChangeShapeType="1"/>
              </p:cNvSpPr>
              <p:nvPr/>
            </p:nvSpPr>
            <p:spPr bwMode="auto">
              <a:xfrm>
                <a:off x="5057" y="3411"/>
                <a:ext cx="0" cy="358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45" name="Text Box 28"/>
              <p:cNvSpPr txBox="1">
                <a:spLocks noChangeArrowheads="1"/>
              </p:cNvSpPr>
              <p:nvPr/>
            </p:nvSpPr>
            <p:spPr bwMode="auto">
              <a:xfrm>
                <a:off x="4529" y="3411"/>
                <a:ext cx="576" cy="3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/>
                <a:r>
                  <a:rPr lang="en-US" altLang="zh-CN" sz="2800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item</a:t>
                </a:r>
              </a:p>
            </p:txBody>
          </p:sp>
          <p:sp>
            <p:nvSpPr>
              <p:cNvPr id="46" name="Text Box 29"/>
              <p:cNvSpPr txBox="1">
                <a:spLocks noChangeArrowheads="1"/>
              </p:cNvSpPr>
              <p:nvPr/>
            </p:nvSpPr>
            <p:spPr bwMode="auto">
              <a:xfrm>
                <a:off x="5057" y="3475"/>
                <a:ext cx="576" cy="250"/>
              </a:xfrm>
              <a:prstGeom prst="rect">
                <a:avLst/>
              </a:prstGeom>
              <a:noFill/>
              <a:ln w="31750" cap="sq">
                <a:noFill/>
                <a:miter lim="800000"/>
                <a:headEnd type="none" w="sm" len="sm"/>
                <a:tailEnd type="none" w="med" len="lg"/>
              </a:ln>
              <a:effectLst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2000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itchFamily="18" charset="0"/>
                    <a:ea typeface="楷体" panose="02010609060101010101" pitchFamily="49" charset="-122"/>
                  </a:rPr>
                  <a:t>NULL</a:t>
                </a:r>
              </a:p>
            </p:txBody>
          </p:sp>
        </p:grpSp>
        <p:sp>
          <p:nvSpPr>
            <p:cNvPr id="42" name="Line 30"/>
            <p:cNvSpPr>
              <a:spLocks noChangeShapeType="1"/>
            </p:cNvSpPr>
            <p:nvPr/>
          </p:nvSpPr>
          <p:spPr bwMode="auto">
            <a:xfrm>
              <a:off x="8170228" y="4835843"/>
              <a:ext cx="0" cy="762000"/>
            </a:xfrm>
            <a:prstGeom prst="line">
              <a:avLst/>
            </a:prstGeom>
            <a:noFill/>
            <a:ln w="44450" cap="sq">
              <a:solidFill>
                <a:srgbClr val="FF3399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</p:grpSp>
      <p:sp>
        <p:nvSpPr>
          <p:cNvPr id="47" name="Line 19"/>
          <p:cNvSpPr>
            <a:spLocks noChangeShapeType="1"/>
          </p:cNvSpPr>
          <p:nvPr/>
        </p:nvSpPr>
        <p:spPr bwMode="auto">
          <a:xfrm>
            <a:off x="6981384" y="5734343"/>
            <a:ext cx="609600" cy="0"/>
          </a:xfrm>
          <a:prstGeom prst="line">
            <a:avLst/>
          </a:prstGeom>
          <a:noFill/>
          <a:ln w="44450" cap="sq">
            <a:solidFill>
              <a:srgbClr val="FF00FF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358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  <p:bldP spid="15" grpId="0"/>
      <p:bldP spid="17" grpId="0" autoUpdateAnimBg="0"/>
      <p:bldP spid="38" grpId="0" animBg="1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4770544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插入操作的时间复杂性分析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238249" y="1552432"/>
            <a:ext cx="8730773" cy="4103688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插入操作的最好情况是在哨位结点（即表头结点）后或者表尾结点后执行插入，因为表头指针和表尾指针的存在可以直接定位到插入位置，因此时间复杂度为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O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(1)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；</a:t>
            </a:r>
          </a:p>
          <a:p>
            <a:pPr>
              <a:lnSpc>
                <a:spcPct val="110000"/>
              </a:lnSpc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插入操作的最坏情况是在表尾结点前插入新结点，需要对整个链表进行遍历，其时间复杂度为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O(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；在平均情况下，插入操作的时间复杂性也是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O(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) .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567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358910" y="906713"/>
            <a:ext cx="8362950" cy="2357568"/>
          </a:xfrm>
          <a:prstGeom prst="rect">
            <a:avLst/>
          </a:prstGeom>
          <a:noFill/>
          <a:ln w="31750" cap="sq">
            <a:noFill/>
            <a:miter lim="800000"/>
            <a:headEnd type="none" w="sm" len="sm"/>
            <a:tailEnd type="none" w="med" len="lg"/>
          </a:ln>
          <a:effectLst/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l"/>
            </a:pPr>
            <a:r>
              <a:rPr kumimoji="0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 删除</a:t>
            </a:r>
            <a:r>
              <a:rPr kumimoji="0"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操作</a:t>
            </a:r>
            <a:r>
              <a:rPr kumimoji="0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kumimoji="0"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删除 </a:t>
            </a:r>
            <a:r>
              <a:rPr kumimoji="0" lang="en-US" altLang="zh-CN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kumimoji="0" lang="en-US" altLang="zh-CN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0"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的后继节点 </a:t>
            </a:r>
            <a:endParaRPr kumimoji="0" lang="zh-CN" altLang="en-US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zh-CN" dirty="0">
                <a:ea typeface="楷体" panose="02010609060101010101" pitchFamily="49" charset="-122"/>
              </a:rPr>
              <a:t>   </a:t>
            </a:r>
            <a:r>
              <a:rPr lang="en-US" altLang="zh-CN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ptr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 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next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(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this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).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     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next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(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this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)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 </a:t>
            </a:r>
            <a:r>
              <a:rPr lang="en-US" altLang="zh-CN" i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next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(</a:t>
            </a:r>
            <a:r>
              <a:rPr lang="en-US" altLang="zh-CN" i="1" dirty="0" err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ptr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)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 . 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>     AVAIL 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 </a:t>
            </a:r>
            <a:r>
              <a:rPr lang="en-US" altLang="zh-CN" i="1" dirty="0" err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ptr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.</a:t>
            </a:r>
            <a:endParaRPr lang="zh-CN" altLang="en-US" dirty="0">
              <a:latin typeface="Times New Roman" panose="02020603050405020304" pitchFamily="18" charset="0"/>
              <a:ea typeface="楷体" panose="02010609060101010101" pitchFamily="49" charset="-122"/>
              <a:sym typeface="Symbol" panose="05050102010706020507" pitchFamily="18" charset="2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061762" y="4512773"/>
            <a:ext cx="696912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zh-CN" sz="40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×</a:t>
            </a:r>
          </a:p>
        </p:txBody>
      </p: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1097899" y="3592023"/>
            <a:ext cx="8534400" cy="1676400"/>
            <a:chOff x="0" y="2306"/>
            <a:chExt cx="5376" cy="1056"/>
          </a:xfrm>
        </p:grpSpPr>
        <p:sp>
          <p:nvSpPr>
            <p:cNvPr id="6" name="Text Box 5"/>
            <p:cNvSpPr txBox="1">
              <a:spLocks noChangeArrowheads="1"/>
            </p:cNvSpPr>
            <p:nvPr/>
          </p:nvSpPr>
          <p:spPr bwMode="auto">
            <a:xfrm>
              <a:off x="0" y="2882"/>
              <a:ext cx="480" cy="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105000"/>
                </a:lnSpc>
                <a:spcBef>
                  <a:spcPct val="35000"/>
                </a:spcBef>
                <a:spcAft>
                  <a:spcPct val="55000"/>
                </a:spcAft>
              </a:pPr>
              <a:r>
                <a:rPr lang="en-US" altLang="zh-CN">
                  <a:latin typeface="Times New Roman" panose="02020603050405020304" pitchFamily="18" charset="0"/>
                </a:rPr>
                <a:t>…</a:t>
              </a: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1008" y="2930"/>
              <a:ext cx="960" cy="432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1632" y="2930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 rot="-5164107">
              <a:off x="743" y="2907"/>
              <a:ext cx="49" cy="48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" name="Text Box 9"/>
            <p:cNvSpPr txBox="1">
              <a:spLocks noChangeArrowheads="1"/>
            </p:cNvSpPr>
            <p:nvPr/>
          </p:nvSpPr>
          <p:spPr bwMode="auto">
            <a:xfrm>
              <a:off x="1056" y="2930"/>
              <a:ext cx="624" cy="327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zh-CN" sz="2800">
                  <a:solidFill>
                    <a:srgbClr val="FF33CC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itchFamily="18" charset="0"/>
                  <a:ea typeface="楷体_GB2312" pitchFamily="49" charset="-122"/>
                </a:rPr>
                <a:t>FAT</a:t>
              </a: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3552" y="2930"/>
              <a:ext cx="960" cy="432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>
              <a:off x="4224" y="2930"/>
              <a:ext cx="1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3" name="Text Box 12"/>
            <p:cNvSpPr txBox="1">
              <a:spLocks noChangeArrowheads="1"/>
            </p:cNvSpPr>
            <p:nvPr/>
          </p:nvSpPr>
          <p:spPr bwMode="auto">
            <a:xfrm>
              <a:off x="3600" y="2930"/>
              <a:ext cx="624" cy="327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zh-CN" sz="2800">
                  <a:solidFill>
                    <a:srgbClr val="FF33CC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itchFamily="18" charset="0"/>
                  <a:ea typeface="楷体_GB2312" pitchFamily="49" charset="-122"/>
                </a:rPr>
                <a:t>HAT</a:t>
              </a:r>
            </a:p>
          </p:txBody>
        </p:sp>
        <p:sp>
          <p:nvSpPr>
            <p:cNvPr id="14" name="Text Box 13"/>
            <p:cNvSpPr txBox="1">
              <a:spLocks noChangeArrowheads="1"/>
            </p:cNvSpPr>
            <p:nvPr/>
          </p:nvSpPr>
          <p:spPr bwMode="auto">
            <a:xfrm>
              <a:off x="4896" y="2882"/>
              <a:ext cx="480" cy="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105000"/>
                </a:lnSpc>
                <a:spcBef>
                  <a:spcPct val="35000"/>
                </a:spcBef>
                <a:spcAft>
                  <a:spcPct val="55000"/>
                </a:spcAft>
              </a:pPr>
              <a:r>
                <a:rPr lang="en-US" altLang="zh-CN">
                  <a:latin typeface="Times New Roman" panose="02020603050405020304" pitchFamily="18" charset="0"/>
                </a:rPr>
                <a:t>…</a:t>
              </a:r>
            </a:p>
          </p:txBody>
        </p:sp>
        <p:sp>
          <p:nvSpPr>
            <p:cNvPr id="15" name="Line 14"/>
            <p:cNvSpPr>
              <a:spLocks noChangeShapeType="1"/>
            </p:cNvSpPr>
            <p:nvPr/>
          </p:nvSpPr>
          <p:spPr bwMode="auto">
            <a:xfrm rot="-5164107">
              <a:off x="4631" y="2907"/>
              <a:ext cx="49" cy="48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6" name="Text Box 15"/>
            <p:cNvSpPr txBox="1">
              <a:spLocks noChangeArrowheads="1"/>
            </p:cNvSpPr>
            <p:nvPr/>
          </p:nvSpPr>
          <p:spPr bwMode="auto">
            <a:xfrm>
              <a:off x="1440" y="2306"/>
              <a:ext cx="646" cy="679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r>
                <a:rPr lang="en-US" altLang="zh-CN" i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this</a:t>
              </a:r>
            </a:p>
            <a:p>
              <a:pPr eaLnBrk="1" hangingPunct="1"/>
              <a:endParaRPr lang="en-US" altLang="zh-CN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endParaRPr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auto">
            <a:xfrm>
              <a:off x="1296" y="2450"/>
              <a:ext cx="0" cy="48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2256" y="2930"/>
              <a:ext cx="960" cy="432"/>
            </a:xfrm>
            <a:prstGeom prst="rect">
              <a:avLst/>
            </a:prstGeom>
            <a:gradFill rotWithShape="0">
              <a:gsLst>
                <a:gs pos="0">
                  <a:srgbClr val="FFFFCC"/>
                </a:gs>
                <a:gs pos="100000">
                  <a:srgbClr val="E0E0B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auto">
            <a:xfrm>
              <a:off x="2928" y="2930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0" name="Text Box 19"/>
            <p:cNvSpPr txBox="1">
              <a:spLocks noChangeArrowheads="1"/>
            </p:cNvSpPr>
            <p:nvPr/>
          </p:nvSpPr>
          <p:spPr bwMode="auto">
            <a:xfrm>
              <a:off x="2304" y="2930"/>
              <a:ext cx="624" cy="327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zh-CN" sz="2800">
                  <a:solidFill>
                    <a:srgbClr val="FF33CC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itchFamily="18" charset="0"/>
                  <a:ea typeface="楷体_GB2312" pitchFamily="49" charset="-122"/>
                </a:rPr>
                <a:t>GAT</a:t>
              </a:r>
            </a:p>
          </p:txBody>
        </p:sp>
        <p:sp>
          <p:nvSpPr>
            <p:cNvPr id="21" name="Line 20"/>
            <p:cNvSpPr>
              <a:spLocks noChangeShapeType="1"/>
            </p:cNvSpPr>
            <p:nvPr/>
          </p:nvSpPr>
          <p:spPr bwMode="auto">
            <a:xfrm>
              <a:off x="3072" y="3122"/>
              <a:ext cx="480" cy="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2" name="Line 21"/>
            <p:cNvSpPr>
              <a:spLocks noChangeShapeType="1"/>
            </p:cNvSpPr>
            <p:nvPr/>
          </p:nvSpPr>
          <p:spPr bwMode="auto">
            <a:xfrm>
              <a:off x="1776" y="3122"/>
              <a:ext cx="480" cy="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23" name="Line 23"/>
          <p:cNvSpPr>
            <a:spLocks noChangeShapeType="1"/>
          </p:cNvSpPr>
          <p:nvPr/>
        </p:nvSpPr>
        <p:spPr bwMode="auto">
          <a:xfrm>
            <a:off x="5126974" y="3746011"/>
            <a:ext cx="0" cy="83820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4" name="Text Box 24"/>
          <p:cNvSpPr txBox="1">
            <a:spLocks noChangeArrowheads="1"/>
          </p:cNvSpPr>
          <p:nvPr/>
        </p:nvSpPr>
        <p:spPr bwMode="auto">
          <a:xfrm>
            <a:off x="5357162" y="3593611"/>
            <a:ext cx="852487" cy="57943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/>
            <a:r>
              <a:rPr lang="en-US" altLang="zh-CN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ptr</a:t>
            </a:r>
            <a:endParaRPr lang="en-US" altLang="zh-CN" i="1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pSp>
        <p:nvGrpSpPr>
          <p:cNvPr id="25" name="Group 25"/>
          <p:cNvGrpSpPr>
            <a:grpSpLocks/>
          </p:cNvGrpSpPr>
          <p:nvPr/>
        </p:nvGrpSpPr>
        <p:grpSpPr bwMode="auto">
          <a:xfrm>
            <a:off x="3833162" y="5046173"/>
            <a:ext cx="3200400" cy="762000"/>
            <a:chOff x="1776" y="2736"/>
            <a:chExt cx="2016" cy="480"/>
          </a:xfrm>
        </p:grpSpPr>
        <p:sp>
          <p:nvSpPr>
            <p:cNvPr id="26" name="Line 26"/>
            <p:cNvSpPr>
              <a:spLocks noChangeShapeType="1"/>
            </p:cNvSpPr>
            <p:nvPr/>
          </p:nvSpPr>
          <p:spPr bwMode="auto">
            <a:xfrm>
              <a:off x="1776" y="2736"/>
              <a:ext cx="0" cy="48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7" name="Line 27"/>
            <p:cNvSpPr>
              <a:spLocks noChangeShapeType="1"/>
            </p:cNvSpPr>
            <p:nvPr/>
          </p:nvSpPr>
          <p:spPr bwMode="auto">
            <a:xfrm>
              <a:off x="1776" y="3216"/>
              <a:ext cx="2016" cy="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8" name="Line 28"/>
            <p:cNvSpPr>
              <a:spLocks noChangeShapeType="1"/>
            </p:cNvSpPr>
            <p:nvPr/>
          </p:nvSpPr>
          <p:spPr bwMode="auto">
            <a:xfrm flipV="1">
              <a:off x="3792" y="2880"/>
              <a:ext cx="0" cy="336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29" name="Line 29"/>
          <p:cNvSpPr>
            <a:spLocks noChangeShapeType="1"/>
          </p:cNvSpPr>
          <p:nvPr/>
        </p:nvSpPr>
        <p:spPr bwMode="auto">
          <a:xfrm flipH="1">
            <a:off x="4899962" y="4055573"/>
            <a:ext cx="1066800" cy="160020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620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算法描述</a:t>
            </a:r>
          </a:p>
        </p:txBody>
      </p:sp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3337785" y="336822"/>
            <a:ext cx="8534400" cy="5913438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rgbClr val="00007A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4000" tIns="0" rIns="5400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删除当前结点</a:t>
            </a:r>
            <a:r>
              <a:rPr lang="en-US" altLang="zh-CN" sz="2600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的后继结点</a:t>
            </a:r>
            <a:r>
              <a:rPr lang="zh-CN" altLang="en-US" sz="26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endParaRPr lang="en-US" altLang="zh-CN" sz="2600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 eaLnBrk="1" hangingPunct="1">
              <a:lnSpc>
                <a:spcPts val="3000"/>
              </a:lnSpc>
              <a:spcBef>
                <a:spcPts val="1200"/>
              </a:spcBef>
            </a:pPr>
            <a:r>
              <a:rPr lang="zh-CN" altLang="en-US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算法</a:t>
            </a:r>
            <a:r>
              <a:rPr lang="en-US" altLang="zh-CN" sz="2600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DeleteNode</a:t>
            </a:r>
            <a:r>
              <a:rPr lang="zh-CN" altLang="en-US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（</a:t>
            </a:r>
            <a:r>
              <a:rPr lang="en-US" altLang="zh-CN" sz="26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 .  </a:t>
            </a:r>
            <a:r>
              <a:rPr lang="en-US" altLang="zh-CN" sz="26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  <a:endParaRPr lang="en-US" altLang="zh-CN" sz="2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DN1.[</a:t>
            </a:r>
            <a:r>
              <a:rPr lang="en-US" altLang="zh-CN" sz="2600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600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en-US" altLang="zh-CN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</a:t>
            </a: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] // this</a:t>
            </a:r>
            <a:r>
              <a:rPr lang="zh-CN" altLang="en-US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是链表的唯一或尾结点</a:t>
            </a:r>
            <a:endParaRPr lang="en-US" altLang="zh-CN" sz="2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zh-CN" altLang="en-US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IF (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)  THEN </a:t>
            </a:r>
            <a:r>
              <a:rPr lang="zh-CN" alt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ptr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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RETURN). </a:t>
            </a: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DN2.[</a:t>
            </a:r>
            <a:r>
              <a:rPr lang="en-US" altLang="zh-CN" sz="2600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600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600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))</a:t>
            </a:r>
            <a:r>
              <a:rPr lang="en-US" altLang="zh-CN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</a:t>
            </a: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] // </a:t>
            </a:r>
            <a:r>
              <a:rPr lang="en-US" altLang="zh-CN" sz="26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zh-CN" altLang="en-US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是倒数第</a:t>
            </a: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lang="zh-CN" altLang="en-US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个结点</a:t>
            </a: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zh-CN" alt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IF (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))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)  </a:t>
            </a: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zh-CN" alt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THEN  ( </a:t>
            </a:r>
            <a:r>
              <a:rPr lang="en-US" altLang="zh-CN" sz="2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ptr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 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               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zh-CN" alt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. </a:t>
            </a: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                  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last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zh-CN" alt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this.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GOTO DN3.). </a:t>
            </a: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    ELSE  // </a:t>
            </a:r>
            <a:r>
              <a:rPr lang="zh-CN" altLang="en-US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正常情况</a:t>
            </a:r>
          </a:p>
          <a:p>
            <a:pPr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 </a:t>
            </a:r>
            <a:r>
              <a:rPr lang="en-US" altLang="zh-CN" sz="2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ptr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). </a:t>
            </a:r>
          </a:p>
          <a:p>
            <a:pPr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      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ptr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)). </a:t>
            </a: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DN3.[ </a:t>
            </a:r>
            <a:r>
              <a:rPr lang="en-US" altLang="zh-CN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AVAIL</a:t>
            </a:r>
            <a:r>
              <a:rPr lang="en-US" altLang="zh-CN" sz="26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</a:t>
            </a:r>
            <a:r>
              <a:rPr lang="en-US" altLang="zh-CN" sz="2600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ptr</a:t>
            </a: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] //</a:t>
            </a:r>
            <a:r>
              <a:rPr lang="zh-CN" altLang="en-US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释放空间</a:t>
            </a:r>
            <a:endParaRPr lang="en-US" altLang="zh-CN" sz="26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 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data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(</a:t>
            </a:r>
            <a:r>
              <a:rPr lang="en-US" altLang="zh-CN" sz="2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ptr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)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.   </a:t>
            </a:r>
          </a:p>
          <a:p>
            <a:pPr algn="just" eaLnBrk="1" hangingPunct="1">
              <a:lnSpc>
                <a:spcPts val="3000"/>
              </a:lnSpc>
              <a:spcBef>
                <a:spcPct val="0"/>
              </a:spcBef>
            </a:pP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AVAIL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</a:t>
            </a:r>
            <a:r>
              <a:rPr lang="en-US" altLang="zh-CN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ptr</a:t>
            </a:r>
            <a:r>
              <a:rPr lang="en-US" altLang="zh-CN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.▐</a:t>
            </a:r>
            <a:endParaRPr lang="zh-CN" altLang="en-US" sz="2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790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遍历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159006" y="1504366"/>
            <a:ext cx="9834419" cy="48212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FFFF00"/>
              </a:buClr>
              <a:buNone/>
              <a:defRPr/>
            </a:pPr>
            <a:r>
              <a:rPr lang="zh-CN" altLang="en-US" sz="4000" b="1" dirty="0">
                <a:latin typeface="楷体" panose="02010609060101010101" pitchFamily="49" charset="-122"/>
                <a:ea typeface="楷体" panose="02010609060101010101" pitchFamily="49" charset="-122"/>
              </a:rPr>
              <a:t>遍历链表</a:t>
            </a:r>
            <a:endParaRPr lang="en-US" altLang="zh-CN" sz="40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spcBef>
                <a:spcPct val="800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所谓</a:t>
            </a:r>
            <a:r>
              <a:rPr lang="zh-CN" altLang="en-US" b="1" u="sng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遍历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一个结构，是指按一定的次序访问结构中的所有结点，且每个结点恰好被访问一次。遍历链表，就是按一定次序访问链表的所有结点。 </a:t>
            </a:r>
          </a:p>
          <a:p>
            <a:pPr marL="0" indent="0">
              <a:spcBef>
                <a:spcPct val="80000"/>
              </a:spcBef>
              <a:buFont typeface="Wingdings" panose="05000000000000000000" pitchFamily="2" charset="2"/>
              <a:buChar char="l"/>
              <a:defRPr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要想遍历整个链表，必须从头指针开始。 </a:t>
            </a:r>
          </a:p>
        </p:txBody>
      </p:sp>
    </p:spTree>
    <p:extLst>
      <p:ext uri="{BB962C8B-B14F-4D97-AF65-F5344CB8AC3E}">
        <p14:creationId xmlns:p14="http://schemas.microsoft.com/office/powerpoint/2010/main" val="1944428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遍历链表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875918" y="536265"/>
            <a:ext cx="8736013" cy="617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</a:rPr>
              <a:t>　　　　　</a:t>
            </a:r>
          </a:p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算法   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PrintList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（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head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输出头指针为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head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的链表，每输出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5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个元素换行</a:t>
            </a:r>
          </a:p>
          <a:p>
            <a:pPr algn="just">
              <a:buFont typeface="Wingdings" panose="05000000000000000000" pitchFamily="2" charset="2"/>
              <a:buNone/>
            </a:pP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PL1 [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取表头，计数器初始化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		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currptr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head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. 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count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0 .</a:t>
            </a:r>
          </a:p>
        </p:txBody>
      </p:sp>
      <p:sp>
        <p:nvSpPr>
          <p:cNvPr id="5" name="Text Box 41"/>
          <p:cNvSpPr txBox="1">
            <a:spLocks noChangeArrowheads="1"/>
          </p:cNvSpPr>
          <p:nvPr/>
        </p:nvSpPr>
        <p:spPr bwMode="auto">
          <a:xfrm>
            <a:off x="7700581" y="4359251"/>
            <a:ext cx="304800" cy="47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/>
            <a:r>
              <a:rPr lang="en-US" altLang="zh-CN" sz="2500">
                <a:latin typeface="Times New Roman" panose="02020603050405020304" pitchFamily="18" charset="0"/>
                <a:sym typeface="Symbol" panose="05050102010706020507" pitchFamily="18" charset="2"/>
              </a:rPr>
              <a:t></a:t>
            </a:r>
          </a:p>
        </p:txBody>
      </p:sp>
      <p:grpSp>
        <p:nvGrpSpPr>
          <p:cNvPr id="6" name="Group 23"/>
          <p:cNvGrpSpPr>
            <a:grpSpLocks/>
          </p:cNvGrpSpPr>
          <p:nvPr/>
        </p:nvGrpSpPr>
        <p:grpSpPr bwMode="auto">
          <a:xfrm>
            <a:off x="1810956" y="4622776"/>
            <a:ext cx="6237287" cy="1417638"/>
            <a:chOff x="725" y="2886"/>
            <a:chExt cx="3929" cy="893"/>
          </a:xfrm>
        </p:grpSpPr>
        <p:grpSp>
          <p:nvGrpSpPr>
            <p:cNvPr id="7" name="Group 22"/>
            <p:cNvGrpSpPr>
              <a:grpSpLocks/>
            </p:cNvGrpSpPr>
            <p:nvPr/>
          </p:nvGrpSpPr>
          <p:grpSpPr bwMode="auto">
            <a:xfrm>
              <a:off x="725" y="2886"/>
              <a:ext cx="3929" cy="893"/>
              <a:chOff x="720" y="2400"/>
              <a:chExt cx="3929" cy="893"/>
            </a:xfrm>
          </p:grpSpPr>
          <p:grpSp>
            <p:nvGrpSpPr>
              <p:cNvPr id="9" name="Group 25"/>
              <p:cNvGrpSpPr>
                <a:grpSpLocks/>
              </p:cNvGrpSpPr>
              <p:nvPr/>
            </p:nvGrpSpPr>
            <p:grpSpPr bwMode="auto">
              <a:xfrm>
                <a:off x="1008" y="2400"/>
                <a:ext cx="3641" cy="646"/>
                <a:chOff x="1008" y="2400"/>
                <a:chExt cx="3696" cy="646"/>
              </a:xfrm>
            </p:grpSpPr>
            <p:sp>
              <p:nvSpPr>
                <p:cNvPr id="11" name="Line 18"/>
                <p:cNvSpPr>
                  <a:spLocks noChangeShapeType="1"/>
                </p:cNvSpPr>
                <p:nvPr/>
              </p:nvSpPr>
              <p:spPr bwMode="auto">
                <a:xfrm>
                  <a:off x="2830" y="2807"/>
                  <a:ext cx="458" cy="0"/>
                </a:xfrm>
                <a:prstGeom prst="line">
                  <a:avLst/>
                </a:prstGeom>
                <a:noFill/>
                <a:ln w="31750" cap="sq">
                  <a:solidFill>
                    <a:schemeClr val="tx1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12" name="Rectangle 20"/>
                <p:cNvSpPr>
                  <a:spLocks noChangeArrowheads="1"/>
                </p:cNvSpPr>
                <p:nvPr/>
              </p:nvSpPr>
              <p:spPr bwMode="auto">
                <a:xfrm>
                  <a:off x="1664" y="2688"/>
                  <a:ext cx="833" cy="358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CC"/>
                    </a:gs>
                    <a:gs pos="100000">
                      <a:srgbClr val="E0E0B3"/>
                    </a:gs>
                  </a:gsLst>
                  <a:lin ang="2700000" scaled="1"/>
                </a:gradFill>
                <a:ln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 sz="28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13" name="Line 21"/>
                <p:cNvSpPr>
                  <a:spLocks noChangeShapeType="1"/>
                </p:cNvSpPr>
                <p:nvPr/>
              </p:nvSpPr>
              <p:spPr bwMode="auto">
                <a:xfrm>
                  <a:off x="2206" y="2688"/>
                  <a:ext cx="0" cy="358"/>
                </a:xfrm>
                <a:prstGeom prst="line">
                  <a:avLst/>
                </a:prstGeom>
                <a:noFill/>
                <a:ln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14" name="Rectangle 24"/>
                <p:cNvSpPr>
                  <a:spLocks noChangeArrowheads="1"/>
                </p:cNvSpPr>
                <p:nvPr/>
              </p:nvSpPr>
              <p:spPr bwMode="auto">
                <a:xfrm>
                  <a:off x="3871" y="2688"/>
                  <a:ext cx="833" cy="358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CC"/>
                    </a:gs>
                    <a:gs pos="100000">
                      <a:srgbClr val="E0E0B3"/>
                    </a:gs>
                  </a:gsLst>
                  <a:lin ang="2700000" scaled="1"/>
                </a:gradFill>
                <a:ln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 sz="28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15" name="Line 25"/>
                <p:cNvSpPr>
                  <a:spLocks noChangeShapeType="1"/>
                </p:cNvSpPr>
                <p:nvPr/>
              </p:nvSpPr>
              <p:spPr bwMode="auto">
                <a:xfrm>
                  <a:off x="4454" y="2688"/>
                  <a:ext cx="1" cy="358"/>
                </a:xfrm>
                <a:prstGeom prst="line">
                  <a:avLst/>
                </a:prstGeom>
                <a:noFill/>
                <a:ln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16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4003" y="2726"/>
                  <a:ext cx="270" cy="298"/>
                </a:xfrm>
                <a:prstGeom prst="rect">
                  <a:avLst/>
                </a:prstGeom>
                <a:noFill/>
                <a:ln w="12700" cap="sq">
                  <a:noFill/>
                  <a:miter lim="800000"/>
                  <a:headEnd type="none" w="sm" len="sm"/>
                  <a:tailEnd type="none" w="sm" len="sm"/>
                </a:ln>
                <a:effectLst/>
              </p:spPr>
              <p:txBody>
                <a:bodyPr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lnSpc>
                      <a:spcPts val="3000"/>
                    </a:lnSpc>
                    <a:spcBef>
                      <a:spcPct val="0"/>
                    </a:spcBef>
                  </a:pPr>
                  <a:r>
                    <a:rPr lang="en-US" altLang="zh-CN" sz="2800" i="1"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c</a:t>
                  </a:r>
                </a:p>
              </p:txBody>
            </p:sp>
            <p:sp>
              <p:nvSpPr>
                <p:cNvPr id="17" name="Rectangle 31"/>
                <p:cNvSpPr>
                  <a:spLocks noChangeArrowheads="1"/>
                </p:cNvSpPr>
                <p:nvPr/>
              </p:nvSpPr>
              <p:spPr bwMode="auto">
                <a:xfrm>
                  <a:off x="2747" y="2688"/>
                  <a:ext cx="833" cy="358"/>
                </a:xfrm>
                <a:prstGeom prst="rect">
                  <a:avLst/>
                </a:prstGeom>
                <a:gradFill rotWithShape="0">
                  <a:gsLst>
                    <a:gs pos="0">
                      <a:srgbClr val="FFFFCC"/>
                    </a:gs>
                    <a:gs pos="100000">
                      <a:srgbClr val="E0E0B3"/>
                    </a:gs>
                  </a:gsLst>
                  <a:lin ang="2700000" scaled="1"/>
                </a:gradFill>
                <a:ln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 sz="280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18" name="Line 32"/>
                <p:cNvSpPr>
                  <a:spLocks noChangeShapeType="1"/>
                </p:cNvSpPr>
                <p:nvPr/>
              </p:nvSpPr>
              <p:spPr bwMode="auto">
                <a:xfrm>
                  <a:off x="3330" y="2688"/>
                  <a:ext cx="0" cy="358"/>
                </a:xfrm>
                <a:prstGeom prst="line">
                  <a:avLst/>
                </a:prstGeom>
                <a:noFill/>
                <a:ln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19" name="Line 34"/>
                <p:cNvSpPr>
                  <a:spLocks noChangeShapeType="1"/>
                </p:cNvSpPr>
                <p:nvPr/>
              </p:nvSpPr>
              <p:spPr bwMode="auto">
                <a:xfrm>
                  <a:off x="3455" y="2859"/>
                  <a:ext cx="416" cy="0"/>
                </a:xfrm>
                <a:prstGeom prst="line">
                  <a:avLst/>
                </a:prstGeom>
                <a:noFill/>
                <a:ln w="57150" cap="sq">
                  <a:solidFill>
                    <a:schemeClr val="tx1"/>
                  </a:solidFill>
                  <a:round/>
                  <a:headEnd type="none" w="sm" len="sm"/>
                  <a:tailEnd type="stealth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20" name="Line 35"/>
                <p:cNvSpPr>
                  <a:spLocks noChangeShapeType="1"/>
                </p:cNvSpPr>
                <p:nvPr/>
              </p:nvSpPr>
              <p:spPr bwMode="auto">
                <a:xfrm>
                  <a:off x="2331" y="2859"/>
                  <a:ext cx="416" cy="0"/>
                </a:xfrm>
                <a:prstGeom prst="line">
                  <a:avLst/>
                </a:prstGeom>
                <a:noFill/>
                <a:ln w="57150" cap="sq">
                  <a:solidFill>
                    <a:schemeClr val="tx1"/>
                  </a:solidFill>
                  <a:round/>
                  <a:headEnd type="none" w="sm" len="sm"/>
                  <a:tailEnd type="stealth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21" name="Text Box 37"/>
                <p:cNvSpPr txBox="1">
                  <a:spLocks noChangeArrowheads="1"/>
                </p:cNvSpPr>
                <p:nvPr/>
              </p:nvSpPr>
              <p:spPr bwMode="auto">
                <a:xfrm>
                  <a:off x="1008" y="2400"/>
                  <a:ext cx="672" cy="3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eaLnBrk="1" hangingPunct="1"/>
                  <a:r>
                    <a:rPr lang="en-US" altLang="zh-CN" sz="2800" i="1">
                      <a:latin typeface="Times New Roman" panose="02020603050405020304" pitchFamily="18" charset="0"/>
                    </a:rPr>
                    <a:t>head</a:t>
                  </a:r>
                </a:p>
              </p:txBody>
            </p:sp>
            <p:sp>
              <p:nvSpPr>
                <p:cNvPr id="22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2908" y="2716"/>
                  <a:ext cx="270" cy="298"/>
                </a:xfrm>
                <a:prstGeom prst="rect">
                  <a:avLst/>
                </a:prstGeom>
                <a:noFill/>
                <a:ln w="12700" cap="sq">
                  <a:noFill/>
                  <a:miter lim="800000"/>
                  <a:headEnd type="none" w="sm" len="sm"/>
                  <a:tailEnd type="none" w="sm" len="sm"/>
                </a:ln>
                <a:effectLst/>
              </p:spPr>
              <p:txBody>
                <a:bodyPr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lnSpc>
                      <a:spcPts val="3000"/>
                    </a:lnSpc>
                    <a:spcBef>
                      <a:spcPct val="0"/>
                    </a:spcBef>
                  </a:pPr>
                  <a:r>
                    <a:rPr lang="en-US" altLang="zh-CN" sz="2800" i="1"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b</a:t>
                  </a:r>
                </a:p>
              </p:txBody>
            </p:sp>
            <p:sp>
              <p:nvSpPr>
                <p:cNvPr id="23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1779" y="2709"/>
                  <a:ext cx="270" cy="298"/>
                </a:xfrm>
                <a:prstGeom prst="rect">
                  <a:avLst/>
                </a:prstGeom>
                <a:noFill/>
                <a:ln w="12700" cap="sq">
                  <a:noFill/>
                  <a:miter lim="800000"/>
                  <a:headEnd type="none" w="sm" len="sm"/>
                  <a:tailEnd type="none" w="sm" len="sm"/>
                </a:ln>
                <a:effectLst/>
              </p:spPr>
              <p:txBody>
                <a:bodyPr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lnSpc>
                      <a:spcPts val="3000"/>
                    </a:lnSpc>
                    <a:spcBef>
                      <a:spcPct val="0"/>
                    </a:spcBef>
                  </a:pPr>
                  <a:r>
                    <a:rPr lang="en-US" altLang="zh-CN" sz="2800" i="1"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Times New Roman" panose="02020603050405020304" pitchFamily="18" charset="0"/>
                    </a:rPr>
                    <a:t>a</a:t>
                  </a:r>
                </a:p>
              </p:txBody>
            </p:sp>
          </p:grpSp>
          <p:sp>
            <p:nvSpPr>
              <p:cNvPr id="10" name="Text Box 39"/>
              <p:cNvSpPr txBox="1">
                <a:spLocks noChangeArrowheads="1"/>
              </p:cNvSpPr>
              <p:nvPr/>
            </p:nvSpPr>
            <p:spPr bwMode="auto">
              <a:xfrm>
                <a:off x="720" y="2928"/>
                <a:ext cx="105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 i="1">
                    <a:latin typeface="Times New Roman" panose="02020603050405020304" pitchFamily="18" charset="0"/>
                    <a:ea typeface="宋体" panose="02010600030101010101" pitchFamily="2" charset="-122"/>
                  </a:rPr>
                  <a:t>currptr</a:t>
                </a:r>
              </a:p>
            </p:txBody>
          </p:sp>
        </p:grpSp>
        <p:sp>
          <p:nvSpPr>
            <p:cNvPr id="8" name="Line 35"/>
            <p:cNvSpPr>
              <a:spLocks noChangeShapeType="1"/>
            </p:cNvSpPr>
            <p:nvPr/>
          </p:nvSpPr>
          <p:spPr bwMode="auto">
            <a:xfrm>
              <a:off x="1239" y="3339"/>
              <a:ext cx="416" cy="0"/>
            </a:xfrm>
            <a:prstGeom prst="line">
              <a:avLst/>
            </a:prstGeom>
            <a:noFill/>
            <a:ln w="57150" cap="sq">
              <a:solidFill>
                <a:schemeClr val="tx1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518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引例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870052" y="791031"/>
            <a:ext cx="10009643" cy="66690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[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例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1]  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英文字母表 （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A, B, C, ……, Z )</a:t>
            </a:r>
          </a:p>
          <a:p>
            <a:pPr marL="609600" indent="-609600"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    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整数序列   （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1, 78, 9, 12, 10)</a:t>
            </a:r>
          </a:p>
          <a:p>
            <a:pPr marL="609600" indent="-609600">
              <a:spcBef>
                <a:spcPct val="50000"/>
              </a:spcBef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[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例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2]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某班学生健康情况登记表。</a:t>
            </a:r>
          </a:p>
          <a:p>
            <a:pPr marL="609600" indent="-609600">
              <a:lnSpc>
                <a:spcPct val="125000"/>
              </a:lnSpc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学号   姓名    性别    年龄    健康情况</a:t>
            </a:r>
          </a:p>
          <a:p>
            <a:pPr marL="609600" indent="-609600">
              <a:lnSpc>
                <a:spcPct val="125000"/>
              </a:lnSpc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  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01   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张军     男        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18      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一般                                      </a:t>
            </a:r>
          </a:p>
          <a:p>
            <a:pPr marL="609600" indent="-609600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  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02   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陈红     女        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17      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良好</a:t>
            </a:r>
          </a:p>
          <a:p>
            <a:pPr marL="609600" indent="-609600"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  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03   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陈军     男        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19     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神经衰弱</a:t>
            </a:r>
          </a:p>
          <a:p>
            <a:pPr marL="609600" indent="-609600"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  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…     …        …       …         …   </a:t>
            </a:r>
          </a:p>
          <a:p>
            <a:pPr marL="609600" indent="-609600"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问题：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这些线性表中的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数据元素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是什么？</a:t>
            </a:r>
          </a:p>
          <a:p>
            <a:pPr marL="609600" indent="-609600"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表中每个数据元素由什么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域（数据项）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组成？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9115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遍历链表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467184" y="1020811"/>
            <a:ext cx="8736013" cy="6264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PL2.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[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遍历并输出链表结点的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data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值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	</a:t>
            </a:r>
            <a:r>
              <a:rPr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WHILE</a:t>
            </a:r>
            <a:r>
              <a:rPr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（</a:t>
            </a:r>
            <a:r>
              <a:rPr lang="en-US" altLang="zh-CN" sz="2900" b="1" i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currptr</a:t>
            </a:r>
            <a:r>
              <a:rPr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</a:t>
            </a:r>
            <a:r>
              <a:rPr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</a:t>
            </a:r>
            <a:r>
              <a:rPr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） </a:t>
            </a:r>
            <a:r>
              <a:rPr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DO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9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	 </a:t>
            </a:r>
            <a:r>
              <a:rPr lang="en-US" altLang="zh-CN" sz="29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	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9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PRINT(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data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9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currptr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)). 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		  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count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count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1.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		  IF (MOD(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count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, 5)= 0) THEN  PRINT.      </a:t>
            </a:r>
            <a:b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</a:b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	  </a:t>
            </a:r>
            <a:r>
              <a:rPr lang="en-US" altLang="zh-CN" sz="2900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currptr</a:t>
            </a:r>
            <a:r>
              <a:rPr lang="en-US" altLang="zh-CN" sz="29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9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29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b="1" i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currptr</a:t>
            </a:r>
            <a:r>
              <a:rPr lang="en-US" altLang="zh-CN" sz="29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)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▌</a:t>
            </a:r>
          </a:p>
        </p:txBody>
      </p:sp>
      <p:sp>
        <p:nvSpPr>
          <p:cNvPr id="5" name="Text Box 19"/>
          <p:cNvSpPr txBox="1">
            <a:spLocks noChangeArrowheads="1"/>
          </p:cNvSpPr>
          <p:nvPr/>
        </p:nvSpPr>
        <p:spPr bwMode="auto">
          <a:xfrm>
            <a:off x="5091649" y="4751351"/>
            <a:ext cx="1028700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0"/>
              </a:spcBef>
            </a:pPr>
            <a:r>
              <a:rPr lang="en-US" altLang="zh-CN" sz="2400" i="1">
                <a:latin typeface="Times New Roman" panose="02020603050405020304" pitchFamily="18" charset="0"/>
                <a:ea typeface="宋体" panose="02010600030101010101" pitchFamily="2" charset="-122"/>
              </a:rPr>
              <a:t>currptr</a:t>
            </a:r>
          </a:p>
        </p:txBody>
      </p:sp>
      <p:sp>
        <p:nvSpPr>
          <p:cNvPr id="6" name="Line 20"/>
          <p:cNvSpPr>
            <a:spLocks noChangeShapeType="1"/>
          </p:cNvSpPr>
          <p:nvPr/>
        </p:nvSpPr>
        <p:spPr bwMode="auto">
          <a:xfrm>
            <a:off x="5040849" y="4643401"/>
            <a:ext cx="0" cy="68580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7" name="Group 29"/>
          <p:cNvGrpSpPr>
            <a:grpSpLocks/>
          </p:cNvGrpSpPr>
          <p:nvPr/>
        </p:nvGrpSpPr>
        <p:grpSpPr bwMode="auto">
          <a:xfrm>
            <a:off x="6912512" y="4714839"/>
            <a:ext cx="1079500" cy="647700"/>
            <a:chOff x="3788" y="2931"/>
            <a:chExt cx="680" cy="408"/>
          </a:xfrm>
        </p:grpSpPr>
        <p:sp>
          <p:nvSpPr>
            <p:cNvPr id="8" name="Text Box 22"/>
            <p:cNvSpPr txBox="1">
              <a:spLocks noChangeArrowheads="1"/>
            </p:cNvSpPr>
            <p:nvPr/>
          </p:nvSpPr>
          <p:spPr bwMode="auto">
            <a:xfrm>
              <a:off x="3816" y="2976"/>
              <a:ext cx="652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r>
                <a:rPr lang="en-US" altLang="zh-CN" sz="2400" i="1">
                  <a:latin typeface="Times New Roman" panose="02020603050405020304" pitchFamily="18" charset="0"/>
                  <a:ea typeface="宋体" panose="02010600030101010101" pitchFamily="2" charset="-122"/>
                </a:rPr>
                <a:t>currptr</a:t>
              </a:r>
            </a:p>
          </p:txBody>
        </p:sp>
        <p:sp>
          <p:nvSpPr>
            <p:cNvPr id="9" name="Line 23"/>
            <p:cNvSpPr>
              <a:spLocks noChangeShapeType="1"/>
            </p:cNvSpPr>
            <p:nvPr/>
          </p:nvSpPr>
          <p:spPr bwMode="auto">
            <a:xfrm>
              <a:off x="3788" y="2931"/>
              <a:ext cx="0" cy="408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round/>
                  <a:headEnd type="none" w="sm" len="sm"/>
                  <a:tailEnd type="triangle" w="med" len="lg"/>
                </a14:hiddenLine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10" name="Text Box 24"/>
          <p:cNvSpPr txBox="1">
            <a:spLocks noChangeArrowheads="1"/>
          </p:cNvSpPr>
          <p:nvPr/>
        </p:nvSpPr>
        <p:spPr bwMode="auto">
          <a:xfrm>
            <a:off x="3415249" y="4760876"/>
            <a:ext cx="10493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/>
            <a:r>
              <a:rPr lang="en-US" altLang="zh-CN" sz="2400" i="1">
                <a:latin typeface="Times New Roman" panose="02020603050405020304" pitchFamily="18" charset="0"/>
                <a:ea typeface="宋体" panose="02010600030101010101" pitchFamily="2" charset="-122"/>
              </a:rPr>
              <a:t>currptr</a:t>
            </a:r>
          </a:p>
        </p:txBody>
      </p:sp>
      <p:sp>
        <p:nvSpPr>
          <p:cNvPr id="11" name="Line 25"/>
          <p:cNvSpPr>
            <a:spLocks noChangeShapeType="1"/>
          </p:cNvSpPr>
          <p:nvPr/>
        </p:nvSpPr>
        <p:spPr bwMode="auto">
          <a:xfrm>
            <a:off x="3339049" y="4684676"/>
            <a:ext cx="0" cy="68580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" name="Text Box 26"/>
          <p:cNvSpPr txBox="1">
            <a:spLocks noChangeArrowheads="1"/>
          </p:cNvSpPr>
          <p:nvPr/>
        </p:nvSpPr>
        <p:spPr bwMode="auto">
          <a:xfrm>
            <a:off x="8363487" y="4732301"/>
            <a:ext cx="10699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/>
            <a:r>
              <a:rPr lang="en-US" altLang="zh-CN" sz="2400" i="1">
                <a:latin typeface="Times New Roman" panose="02020603050405020304" pitchFamily="18" charset="0"/>
                <a:ea typeface="宋体" panose="02010600030101010101" pitchFamily="2" charset="-122"/>
              </a:rPr>
              <a:t>currptr</a:t>
            </a:r>
          </a:p>
        </p:txBody>
      </p:sp>
      <p:sp>
        <p:nvSpPr>
          <p:cNvPr id="13" name="Line 27"/>
          <p:cNvSpPr>
            <a:spLocks noChangeShapeType="1"/>
          </p:cNvSpPr>
          <p:nvPr/>
        </p:nvSpPr>
        <p:spPr bwMode="auto">
          <a:xfrm>
            <a:off x="8209499" y="4606889"/>
            <a:ext cx="0" cy="685800"/>
          </a:xfrm>
          <a:prstGeom prst="line">
            <a:avLst/>
          </a:prstGeom>
          <a:noFill/>
          <a:ln w="31750" cap="sq">
            <a:solidFill>
              <a:schemeClr val="hlink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14" name="Group 34"/>
          <p:cNvGrpSpPr>
            <a:grpSpLocks/>
          </p:cNvGrpSpPr>
          <p:nvPr/>
        </p:nvGrpSpPr>
        <p:grpSpPr bwMode="auto">
          <a:xfrm>
            <a:off x="2051587" y="4930739"/>
            <a:ext cx="5926137" cy="1025525"/>
            <a:chOff x="720" y="3056"/>
            <a:chExt cx="3733" cy="646"/>
          </a:xfrm>
        </p:grpSpPr>
        <p:grpSp>
          <p:nvGrpSpPr>
            <p:cNvPr id="15" name="Group 33"/>
            <p:cNvGrpSpPr>
              <a:grpSpLocks/>
            </p:cNvGrpSpPr>
            <p:nvPr/>
          </p:nvGrpSpPr>
          <p:grpSpPr bwMode="auto">
            <a:xfrm>
              <a:off x="720" y="3056"/>
              <a:ext cx="3733" cy="646"/>
              <a:chOff x="720" y="3056"/>
              <a:chExt cx="3733" cy="646"/>
            </a:xfrm>
          </p:grpSpPr>
          <p:sp>
            <p:nvSpPr>
              <p:cNvPr id="17" name="Line 4"/>
              <p:cNvSpPr>
                <a:spLocks noChangeShapeType="1"/>
              </p:cNvSpPr>
              <p:nvPr/>
            </p:nvSpPr>
            <p:spPr bwMode="auto">
              <a:xfrm>
                <a:off x="2560" y="3463"/>
                <a:ext cx="463" cy="0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8" name="Rectangle 5"/>
              <p:cNvSpPr>
                <a:spLocks noChangeArrowheads="1"/>
              </p:cNvSpPr>
              <p:nvPr/>
            </p:nvSpPr>
            <p:spPr bwMode="auto">
              <a:xfrm>
                <a:off x="1383" y="3344"/>
                <a:ext cx="841" cy="358"/>
              </a:xfrm>
              <a:prstGeom prst="rect">
                <a:avLst/>
              </a:prstGeom>
              <a:gradFill rotWithShape="0">
                <a:gsLst>
                  <a:gs pos="0">
                    <a:srgbClr val="FFFFCC"/>
                  </a:gs>
                  <a:gs pos="100000">
                    <a:srgbClr val="E0E0B3"/>
                  </a:gs>
                </a:gsLst>
                <a:lin ang="2700000" scaled="1"/>
              </a:gra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9" name="Line 6"/>
              <p:cNvSpPr>
                <a:spLocks noChangeShapeType="1"/>
              </p:cNvSpPr>
              <p:nvPr/>
            </p:nvSpPr>
            <p:spPr bwMode="auto">
              <a:xfrm>
                <a:off x="1930" y="3344"/>
                <a:ext cx="0" cy="358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0" name="Text Box 8"/>
              <p:cNvSpPr txBox="1">
                <a:spLocks noChangeArrowheads="1"/>
              </p:cNvSpPr>
              <p:nvPr/>
            </p:nvSpPr>
            <p:spPr bwMode="auto">
              <a:xfrm>
                <a:off x="1400" y="3296"/>
                <a:ext cx="54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/>
                <a:r>
                  <a:rPr lang="en-US" altLang="zh-CN" i="1">
                    <a:latin typeface="Times New Roman" panose="02020603050405020304" pitchFamily="18" charset="0"/>
                  </a:rPr>
                  <a:t>a</a:t>
                </a:r>
              </a:p>
            </p:txBody>
          </p:sp>
          <p:sp>
            <p:nvSpPr>
              <p:cNvPr id="21" name="Rectangle 9"/>
              <p:cNvSpPr>
                <a:spLocks noChangeArrowheads="1"/>
              </p:cNvSpPr>
              <p:nvPr/>
            </p:nvSpPr>
            <p:spPr bwMode="auto">
              <a:xfrm>
                <a:off x="3612" y="3344"/>
                <a:ext cx="841" cy="358"/>
              </a:xfrm>
              <a:prstGeom prst="rect">
                <a:avLst/>
              </a:prstGeom>
              <a:gradFill rotWithShape="0">
                <a:gsLst>
                  <a:gs pos="0">
                    <a:srgbClr val="FFFFCC"/>
                  </a:gs>
                  <a:gs pos="100000">
                    <a:srgbClr val="E0E0B3"/>
                  </a:gs>
                </a:gsLst>
                <a:lin ang="2700000" scaled="1"/>
              </a:gra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2" name="Line 10"/>
              <p:cNvSpPr>
                <a:spLocks noChangeShapeType="1"/>
              </p:cNvSpPr>
              <p:nvPr/>
            </p:nvSpPr>
            <p:spPr bwMode="auto">
              <a:xfrm>
                <a:off x="4200" y="3344"/>
                <a:ext cx="2" cy="358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3" name="Text Box 11"/>
              <p:cNvSpPr txBox="1">
                <a:spLocks noChangeArrowheads="1"/>
              </p:cNvSpPr>
              <p:nvPr/>
            </p:nvSpPr>
            <p:spPr bwMode="auto">
              <a:xfrm>
                <a:off x="3654" y="3298"/>
                <a:ext cx="54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/>
                <a:r>
                  <a:rPr lang="en-US" altLang="zh-CN" i="1">
                    <a:latin typeface="Times New Roman" panose="02020603050405020304" pitchFamily="18" charset="0"/>
                  </a:rPr>
                  <a:t>c</a:t>
                </a:r>
              </a:p>
            </p:txBody>
          </p:sp>
          <p:sp>
            <p:nvSpPr>
              <p:cNvPr id="24" name="Rectangle 12"/>
              <p:cNvSpPr>
                <a:spLocks noChangeArrowheads="1"/>
              </p:cNvSpPr>
              <p:nvPr/>
            </p:nvSpPr>
            <p:spPr bwMode="auto">
              <a:xfrm>
                <a:off x="2476" y="3344"/>
                <a:ext cx="842" cy="358"/>
              </a:xfrm>
              <a:prstGeom prst="rect">
                <a:avLst/>
              </a:prstGeom>
              <a:gradFill rotWithShape="0">
                <a:gsLst>
                  <a:gs pos="0">
                    <a:srgbClr val="FFFFCC"/>
                  </a:gs>
                  <a:gs pos="100000">
                    <a:srgbClr val="E0E0B3"/>
                  </a:gs>
                </a:gsLst>
                <a:lin ang="2700000" scaled="1"/>
              </a:gra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5" name="Line 13"/>
              <p:cNvSpPr>
                <a:spLocks noChangeShapeType="1"/>
              </p:cNvSpPr>
              <p:nvPr/>
            </p:nvSpPr>
            <p:spPr bwMode="auto">
              <a:xfrm>
                <a:off x="3065" y="3344"/>
                <a:ext cx="0" cy="358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6" name="Text Box 14"/>
              <p:cNvSpPr txBox="1">
                <a:spLocks noChangeArrowheads="1"/>
              </p:cNvSpPr>
              <p:nvPr/>
            </p:nvSpPr>
            <p:spPr bwMode="auto">
              <a:xfrm>
                <a:off x="2514" y="3318"/>
                <a:ext cx="54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/>
                <a:r>
                  <a:rPr lang="en-US" altLang="zh-CN" i="1">
                    <a:latin typeface="Times New Roman" panose="02020603050405020304" pitchFamily="18" charset="0"/>
                  </a:rPr>
                  <a:t>b</a:t>
                </a:r>
              </a:p>
            </p:txBody>
          </p:sp>
          <p:sp>
            <p:nvSpPr>
              <p:cNvPr id="27" name="Line 15"/>
              <p:cNvSpPr>
                <a:spLocks noChangeShapeType="1"/>
              </p:cNvSpPr>
              <p:nvPr/>
            </p:nvSpPr>
            <p:spPr bwMode="auto">
              <a:xfrm>
                <a:off x="3191" y="3533"/>
                <a:ext cx="421" cy="0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8" name="Line 16"/>
              <p:cNvSpPr>
                <a:spLocks noChangeShapeType="1"/>
              </p:cNvSpPr>
              <p:nvPr/>
            </p:nvSpPr>
            <p:spPr bwMode="auto">
              <a:xfrm>
                <a:off x="2056" y="3527"/>
                <a:ext cx="420" cy="0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9" name="Text Box 17"/>
              <p:cNvSpPr txBox="1">
                <a:spLocks noChangeArrowheads="1"/>
              </p:cNvSpPr>
              <p:nvPr/>
            </p:nvSpPr>
            <p:spPr bwMode="auto">
              <a:xfrm>
                <a:off x="720" y="3056"/>
                <a:ext cx="77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 i="1">
                    <a:latin typeface="Times New Roman" panose="02020603050405020304" pitchFamily="18" charset="0"/>
                    <a:ea typeface="宋体" panose="02010600030101010101" pitchFamily="2" charset="-122"/>
                  </a:rPr>
                  <a:t>head</a:t>
                </a:r>
              </a:p>
            </p:txBody>
          </p:sp>
        </p:grpSp>
        <p:sp>
          <p:nvSpPr>
            <p:cNvPr id="16" name="Text Box 28"/>
            <p:cNvSpPr txBox="1">
              <a:spLocks noChangeArrowheads="1"/>
            </p:cNvSpPr>
            <p:nvPr/>
          </p:nvSpPr>
          <p:spPr bwMode="auto">
            <a:xfrm>
              <a:off x="4229" y="3407"/>
              <a:ext cx="181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0"/>
                </a:spcBef>
              </a:pPr>
              <a:r>
                <a:rPr lang="en-US" altLang="zh-CN" sz="2800">
                  <a:latin typeface="Times New Roman" panose="02020603050405020304" pitchFamily="18" charset="0"/>
                  <a:sym typeface="Symbol" panose="05050102010706020507" pitchFamily="18" charset="2"/>
                </a:rPr>
                <a:t></a:t>
              </a:r>
            </a:p>
          </p:txBody>
        </p:sp>
      </p:grpSp>
      <p:sp>
        <p:nvSpPr>
          <p:cNvPr id="30" name="Line 16"/>
          <p:cNvSpPr>
            <a:spLocks noChangeShapeType="1"/>
          </p:cNvSpPr>
          <p:nvPr/>
        </p:nvSpPr>
        <p:spPr bwMode="auto">
          <a:xfrm>
            <a:off x="2448462" y="5681626"/>
            <a:ext cx="66675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" name="Line 20"/>
          <p:cNvSpPr>
            <a:spLocks noChangeShapeType="1"/>
          </p:cNvSpPr>
          <p:nvPr/>
        </p:nvSpPr>
        <p:spPr bwMode="auto">
          <a:xfrm>
            <a:off x="6804562" y="4643401"/>
            <a:ext cx="0" cy="685800"/>
          </a:xfrm>
          <a:prstGeom prst="line">
            <a:avLst/>
          </a:prstGeom>
          <a:noFill/>
          <a:ln w="31750" cap="sq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11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  <p:bldP spid="10" grpId="0" autoUpdateAnimBg="0"/>
      <p:bldP spid="12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链接存储的特点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245125" y="937318"/>
            <a:ext cx="9817052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endParaRPr lang="en-US" altLang="zh-CN" dirty="0">
              <a:solidFill>
                <a:srgbClr val="FFFF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>
                <a:schemeClr val="tx2"/>
              </a:buClr>
              <a:buFontTx/>
              <a:buAutoNum type="circleNumDbPlain"/>
            </a:pPr>
            <a:r>
              <a: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插入、删除方便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。在链表中，删除或插入一个结点，只需改变一或两个相关结点的指针，不影响其它结点。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>
                <a:schemeClr val="tx2"/>
              </a:buClr>
              <a:buFontTx/>
              <a:buAutoNum type="circleNumDbPlai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线性表结点不需要连续存储，</a:t>
            </a:r>
            <a:r>
              <a:rPr lang="zh-CN" altLang="en-US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充分利用空间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>
                <a:schemeClr val="tx2"/>
              </a:buClr>
              <a:buFontTx/>
              <a:buAutoNum type="circleNumDbPlai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线性表</a:t>
            </a:r>
            <a:r>
              <a:rPr lang="zh-CN" altLang="en-US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大小可变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47016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1097899" y="1305464"/>
            <a:ext cx="9799274" cy="3933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/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单链表的</a:t>
            </a:r>
            <a:r>
              <a:rPr lang="zh-CN" altLang="en-US" dirty="0">
                <a:solidFill>
                  <a:srgbClr val="E228A8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不足：</a:t>
            </a:r>
          </a:p>
          <a:p>
            <a:pPr eaLnBrk="1" hangingPunct="1">
              <a:spcBef>
                <a:spcPct val="0"/>
              </a:spcBef>
            </a:pP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spcBef>
                <a:spcPct val="90000"/>
              </a:spcBef>
              <a:buFontTx/>
              <a:buAutoNum type="circleNumDbPlai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单链表虽然克服了顺序存储的缺点，但却不能进行随机访问。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spcBef>
                <a:spcPct val="90000"/>
              </a:spcBef>
              <a:buFontTx/>
              <a:buAutoNum type="circleNumDbPlain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对单链表来说，只有从头结点开始才能扫描表中全部结点。</a:t>
            </a:r>
          </a:p>
        </p:txBody>
      </p:sp>
    </p:spTree>
    <p:extLst>
      <p:ext uri="{BB962C8B-B14F-4D97-AF65-F5344CB8AC3E}">
        <p14:creationId xmlns:p14="http://schemas.microsoft.com/office/powerpoint/2010/main" val="1791326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循环链表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148790" y="1279931"/>
            <a:ext cx="8785225" cy="2700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循环链表的定义和结构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定义：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在单链表中，使尾结点的指针指回到第一个结点，称这样的单链表为循环链表。 </a:t>
            </a:r>
          </a:p>
        </p:txBody>
      </p:sp>
      <p:grpSp>
        <p:nvGrpSpPr>
          <p:cNvPr id="4" name="Group 36"/>
          <p:cNvGrpSpPr>
            <a:grpSpLocks/>
          </p:cNvGrpSpPr>
          <p:nvPr/>
        </p:nvGrpSpPr>
        <p:grpSpPr bwMode="auto">
          <a:xfrm>
            <a:off x="1529611" y="3547299"/>
            <a:ext cx="8462963" cy="1836737"/>
            <a:chOff x="158" y="1979"/>
            <a:chExt cx="5331" cy="1157"/>
          </a:xfrm>
        </p:grpSpPr>
        <p:grpSp>
          <p:nvGrpSpPr>
            <p:cNvPr id="5" name="Group 35"/>
            <p:cNvGrpSpPr>
              <a:grpSpLocks/>
            </p:cNvGrpSpPr>
            <p:nvPr/>
          </p:nvGrpSpPr>
          <p:grpSpPr bwMode="auto">
            <a:xfrm>
              <a:off x="158" y="1979"/>
              <a:ext cx="5039" cy="821"/>
              <a:chOff x="149" y="1979"/>
              <a:chExt cx="5039" cy="821"/>
            </a:xfrm>
          </p:grpSpPr>
          <p:sp>
            <p:nvSpPr>
              <p:cNvPr id="16" name="Text Box 3"/>
              <p:cNvSpPr txBox="1">
                <a:spLocks noChangeArrowheads="1"/>
              </p:cNvSpPr>
              <p:nvPr/>
            </p:nvSpPr>
            <p:spPr bwMode="auto">
              <a:xfrm>
                <a:off x="149" y="1979"/>
                <a:ext cx="1054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 i="1">
                    <a:solidFill>
                      <a:srgbClr val="FF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header</a:t>
                </a:r>
              </a:p>
            </p:txBody>
          </p:sp>
          <p:grpSp>
            <p:nvGrpSpPr>
              <p:cNvPr id="17" name="Group 34"/>
              <p:cNvGrpSpPr>
                <a:grpSpLocks/>
              </p:cNvGrpSpPr>
              <p:nvPr/>
            </p:nvGrpSpPr>
            <p:grpSpPr bwMode="auto">
              <a:xfrm>
                <a:off x="615" y="2368"/>
                <a:ext cx="4573" cy="432"/>
                <a:chOff x="615" y="2368"/>
                <a:chExt cx="4573" cy="432"/>
              </a:xfrm>
            </p:grpSpPr>
            <p:sp>
              <p:nvSpPr>
                <p:cNvPr id="18" name="Rectangle 5"/>
                <p:cNvSpPr>
                  <a:spLocks noChangeArrowheads="1"/>
                </p:cNvSpPr>
                <p:nvPr/>
              </p:nvSpPr>
              <p:spPr bwMode="auto">
                <a:xfrm>
                  <a:off x="4233" y="2368"/>
                  <a:ext cx="955" cy="432"/>
                </a:xfrm>
                <a:prstGeom prst="rect">
                  <a:avLst/>
                </a:prstGeom>
                <a:gradFill rotWithShape="0">
                  <a:gsLst>
                    <a:gs pos="0">
                      <a:srgbClr val="156B13"/>
                    </a:gs>
                    <a:gs pos="25000">
                      <a:srgbClr val="9CB86E"/>
                    </a:gs>
                    <a:gs pos="50000">
                      <a:srgbClr val="DDEBCF"/>
                    </a:gs>
                    <a:gs pos="75000">
                      <a:srgbClr val="9CB86E"/>
                    </a:gs>
                    <a:gs pos="100000">
                      <a:srgbClr val="156B13"/>
                    </a:gs>
                  </a:gsLst>
                  <a:lin ang="2700000" scaled="1"/>
                </a:gradFill>
                <a:ln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9" name="Line 6"/>
                <p:cNvSpPr>
                  <a:spLocks noChangeShapeType="1"/>
                </p:cNvSpPr>
                <p:nvPr/>
              </p:nvSpPr>
              <p:spPr bwMode="auto">
                <a:xfrm>
                  <a:off x="4886" y="2368"/>
                  <a:ext cx="0" cy="432"/>
                </a:xfrm>
                <a:prstGeom prst="line">
                  <a:avLst/>
                </a:prstGeom>
                <a:noFill/>
                <a:ln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0" name="Text Box 7"/>
                <p:cNvSpPr txBox="1">
                  <a:spLocks noChangeArrowheads="1"/>
                </p:cNvSpPr>
                <p:nvPr/>
              </p:nvSpPr>
              <p:spPr bwMode="auto">
                <a:xfrm>
                  <a:off x="4286" y="2385"/>
                  <a:ext cx="454" cy="37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>
                      <a:solidFill>
                        <a:srgbClr val="FF3399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X</a:t>
                  </a:r>
                  <a:r>
                    <a:rPr lang="en-US" altLang="zh-CN" i="1" baseline="-25000">
                      <a:solidFill>
                        <a:srgbClr val="FF3399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</a:p>
              </p:txBody>
            </p:sp>
            <p:sp>
              <p:nvSpPr>
                <p:cNvPr id="21" name="Rectangle 8"/>
                <p:cNvSpPr>
                  <a:spLocks noChangeArrowheads="1"/>
                </p:cNvSpPr>
                <p:nvPr/>
              </p:nvSpPr>
              <p:spPr bwMode="auto">
                <a:xfrm>
                  <a:off x="615" y="2368"/>
                  <a:ext cx="905" cy="432"/>
                </a:xfrm>
                <a:prstGeom prst="rect">
                  <a:avLst/>
                </a:prstGeom>
                <a:gradFill rotWithShape="0">
                  <a:gsLst>
                    <a:gs pos="0">
                      <a:srgbClr val="156B13"/>
                    </a:gs>
                    <a:gs pos="25000">
                      <a:srgbClr val="9CB86E"/>
                    </a:gs>
                    <a:gs pos="50000">
                      <a:srgbClr val="DDEBCF"/>
                    </a:gs>
                    <a:gs pos="75000">
                      <a:srgbClr val="9CB86E"/>
                    </a:gs>
                    <a:gs pos="100000">
                      <a:srgbClr val="156B13"/>
                    </a:gs>
                  </a:gsLst>
                  <a:lin ang="2700000" scaled="1"/>
                </a:gradFill>
                <a:ln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2" name="Line 9"/>
                <p:cNvSpPr>
                  <a:spLocks noChangeShapeType="1"/>
                </p:cNvSpPr>
                <p:nvPr/>
              </p:nvSpPr>
              <p:spPr bwMode="auto">
                <a:xfrm>
                  <a:off x="1269" y="2368"/>
                  <a:ext cx="0" cy="432"/>
                </a:xfrm>
                <a:prstGeom prst="line">
                  <a:avLst/>
                </a:prstGeom>
                <a:noFill/>
                <a:ln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3" name="Rectangle 10"/>
                <p:cNvSpPr>
                  <a:spLocks noChangeArrowheads="1"/>
                </p:cNvSpPr>
                <p:nvPr/>
              </p:nvSpPr>
              <p:spPr bwMode="auto">
                <a:xfrm>
                  <a:off x="1872" y="2368"/>
                  <a:ext cx="904" cy="432"/>
                </a:xfrm>
                <a:prstGeom prst="rect">
                  <a:avLst/>
                </a:prstGeom>
                <a:gradFill rotWithShape="0">
                  <a:gsLst>
                    <a:gs pos="0">
                      <a:srgbClr val="156B13"/>
                    </a:gs>
                    <a:gs pos="25000">
                      <a:srgbClr val="9CB86E"/>
                    </a:gs>
                    <a:gs pos="50000">
                      <a:srgbClr val="DDEBCF"/>
                    </a:gs>
                    <a:gs pos="75000">
                      <a:srgbClr val="9CB86E"/>
                    </a:gs>
                    <a:gs pos="100000">
                      <a:srgbClr val="156B13"/>
                    </a:gs>
                  </a:gsLst>
                  <a:lin ang="2700000" scaled="1"/>
                </a:gradFill>
                <a:ln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4" name="Line 11"/>
                <p:cNvSpPr>
                  <a:spLocks noChangeShapeType="1"/>
                </p:cNvSpPr>
                <p:nvPr/>
              </p:nvSpPr>
              <p:spPr bwMode="auto">
                <a:xfrm>
                  <a:off x="2575" y="2368"/>
                  <a:ext cx="0" cy="432"/>
                </a:xfrm>
                <a:prstGeom prst="line">
                  <a:avLst/>
                </a:prstGeom>
                <a:noFill/>
                <a:ln w="12700" cap="sq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5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3278" y="2368"/>
                  <a:ext cx="452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eaLnBrk="1" hangingPunct="1"/>
                  <a:r>
                    <a:rPr lang="en-US" altLang="zh-CN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…</a:t>
                  </a:r>
                </a:p>
              </p:txBody>
            </p:sp>
            <p:sp>
              <p:nvSpPr>
                <p:cNvPr id="26" name="Line 17"/>
                <p:cNvSpPr>
                  <a:spLocks noChangeShapeType="1"/>
                </p:cNvSpPr>
                <p:nvPr/>
              </p:nvSpPr>
              <p:spPr bwMode="auto">
                <a:xfrm>
                  <a:off x="816" y="2602"/>
                  <a:ext cx="252" cy="0"/>
                </a:xfrm>
                <a:prstGeom prst="line">
                  <a:avLst/>
                </a:prstGeom>
                <a:noFill/>
                <a:ln w="57150" cap="sq">
                  <a:solidFill>
                    <a:srgbClr val="FF00FF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</p:grpSp>
        </p:grpSp>
        <p:sp>
          <p:nvSpPr>
            <p:cNvPr id="6" name="Line 27"/>
            <p:cNvSpPr>
              <a:spLocks noChangeShapeType="1"/>
            </p:cNvSpPr>
            <p:nvPr/>
          </p:nvSpPr>
          <p:spPr bwMode="auto">
            <a:xfrm>
              <a:off x="158" y="2591"/>
              <a:ext cx="477" cy="0"/>
            </a:xfrm>
            <a:prstGeom prst="line">
              <a:avLst/>
            </a:prstGeom>
            <a:noFill/>
            <a:ln w="476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7" name="Line 28"/>
            <p:cNvSpPr>
              <a:spLocks noChangeShapeType="1"/>
            </p:cNvSpPr>
            <p:nvPr/>
          </p:nvSpPr>
          <p:spPr bwMode="auto">
            <a:xfrm>
              <a:off x="1383" y="2591"/>
              <a:ext cx="477" cy="0"/>
            </a:xfrm>
            <a:prstGeom prst="line">
              <a:avLst/>
            </a:prstGeom>
            <a:noFill/>
            <a:ln w="476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8" name="Line 29"/>
            <p:cNvSpPr>
              <a:spLocks noChangeShapeType="1"/>
            </p:cNvSpPr>
            <p:nvPr/>
          </p:nvSpPr>
          <p:spPr bwMode="auto">
            <a:xfrm>
              <a:off x="2677" y="2591"/>
              <a:ext cx="477" cy="0"/>
            </a:xfrm>
            <a:prstGeom prst="line">
              <a:avLst/>
            </a:prstGeom>
            <a:noFill/>
            <a:ln w="476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9" name="Line 30"/>
            <p:cNvSpPr>
              <a:spLocks noChangeShapeType="1"/>
            </p:cNvSpPr>
            <p:nvPr/>
          </p:nvSpPr>
          <p:spPr bwMode="auto">
            <a:xfrm>
              <a:off x="3742" y="2591"/>
              <a:ext cx="477" cy="0"/>
            </a:xfrm>
            <a:prstGeom prst="line">
              <a:avLst/>
            </a:prstGeom>
            <a:noFill/>
            <a:ln w="476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grpSp>
          <p:nvGrpSpPr>
            <p:cNvPr id="10" name="Group 32"/>
            <p:cNvGrpSpPr>
              <a:grpSpLocks/>
            </p:cNvGrpSpPr>
            <p:nvPr/>
          </p:nvGrpSpPr>
          <p:grpSpPr bwMode="auto">
            <a:xfrm>
              <a:off x="975" y="2560"/>
              <a:ext cx="4514" cy="576"/>
              <a:chOff x="975" y="2560"/>
              <a:chExt cx="4514" cy="576"/>
            </a:xfrm>
          </p:grpSpPr>
          <p:sp>
            <p:nvSpPr>
              <p:cNvPr id="12" name="Line 19"/>
              <p:cNvSpPr>
                <a:spLocks noChangeShapeType="1"/>
              </p:cNvSpPr>
              <p:nvPr/>
            </p:nvSpPr>
            <p:spPr bwMode="auto">
              <a:xfrm>
                <a:off x="5037" y="2560"/>
                <a:ext cx="452" cy="0"/>
              </a:xfrm>
              <a:prstGeom prst="line">
                <a:avLst/>
              </a:prstGeom>
              <a:noFill/>
              <a:ln w="47625" cap="sq">
                <a:solidFill>
                  <a:srgbClr val="2C2C2C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13" name="Line 20"/>
              <p:cNvSpPr>
                <a:spLocks noChangeShapeType="1"/>
              </p:cNvSpPr>
              <p:nvPr/>
            </p:nvSpPr>
            <p:spPr bwMode="auto">
              <a:xfrm>
                <a:off x="5489" y="2560"/>
                <a:ext cx="0" cy="576"/>
              </a:xfrm>
              <a:prstGeom prst="line">
                <a:avLst/>
              </a:prstGeom>
              <a:noFill/>
              <a:ln w="47625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14" name="Line 22"/>
              <p:cNvSpPr>
                <a:spLocks noChangeShapeType="1"/>
              </p:cNvSpPr>
              <p:nvPr/>
            </p:nvSpPr>
            <p:spPr bwMode="auto">
              <a:xfrm flipV="1">
                <a:off x="981" y="2800"/>
                <a:ext cx="0" cy="336"/>
              </a:xfrm>
              <a:prstGeom prst="line">
                <a:avLst/>
              </a:prstGeom>
              <a:noFill/>
              <a:ln w="47625" cap="sq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15" name="Line 31"/>
              <p:cNvSpPr>
                <a:spLocks noChangeShapeType="1"/>
              </p:cNvSpPr>
              <p:nvPr/>
            </p:nvSpPr>
            <p:spPr bwMode="auto">
              <a:xfrm flipH="1">
                <a:off x="975" y="3135"/>
                <a:ext cx="4513" cy="0"/>
              </a:xfrm>
              <a:prstGeom prst="line">
                <a:avLst/>
              </a:prstGeom>
              <a:noFill/>
              <a:ln w="28575" cap="sq">
                <a:solidFill>
                  <a:srgbClr val="FFFF00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00007A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11" name="Text Box 7"/>
            <p:cNvSpPr txBox="1">
              <a:spLocks noChangeArrowheads="1"/>
            </p:cNvSpPr>
            <p:nvPr/>
          </p:nvSpPr>
          <p:spPr bwMode="auto">
            <a:xfrm>
              <a:off x="2010" y="2399"/>
              <a:ext cx="409" cy="3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>
                  <a:solidFill>
                    <a:srgbClr val="FF3399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X</a:t>
              </a:r>
              <a:r>
                <a:rPr lang="en-US" altLang="zh-CN" baseline="-25000">
                  <a:solidFill>
                    <a:srgbClr val="FF3399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374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判断表尾的条件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903968" y="749289"/>
            <a:ext cx="8675688" cy="3087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endParaRPr lang="zh-CN" altLang="en-US" sz="3600" b="1" dirty="0">
              <a:solidFill>
                <a:srgbClr val="3333CC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单链表：</a:t>
            </a:r>
            <a:r>
              <a:rPr lang="en-US" altLang="zh-CN" sz="36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36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 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</a:t>
            </a:r>
            <a:r>
              <a:rPr lang="en-US" altLang="zh-CN" sz="3600" b="1" dirty="0">
                <a:solidFill>
                  <a:srgbClr val="3333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</a:t>
            </a:r>
            <a:r>
              <a:rPr lang="en-US" altLang="zh-CN" sz="3600" b="1" dirty="0">
                <a:solidFill>
                  <a:schemeClr val="hlin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                </a:t>
            </a:r>
            <a:endParaRPr lang="en-US" altLang="zh-CN" sz="3600" b="1" dirty="0">
              <a:solidFill>
                <a:srgbClr val="3333CC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3600" b="1" dirty="0">
                <a:solidFill>
                  <a:srgbClr val="3333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</a:t>
            </a:r>
            <a:r>
              <a:rPr lang="zh-CN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循环链表： </a:t>
            </a:r>
            <a:r>
              <a:rPr lang="en-US" altLang="zh-CN" sz="36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36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 </a:t>
            </a:r>
            <a:r>
              <a:rPr lang="en-US" altLang="zh-CN" sz="3600" b="1" dirty="0">
                <a:solidFill>
                  <a:srgbClr val="3333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3600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Header</a:t>
            </a:r>
            <a:r>
              <a:rPr lang="en-US" altLang="zh-CN" b="1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solidFill>
                  <a:schemeClr val="hlin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</a:p>
        </p:txBody>
      </p:sp>
      <p:grpSp>
        <p:nvGrpSpPr>
          <p:cNvPr id="4" name="Group 55"/>
          <p:cNvGrpSpPr>
            <a:grpSpLocks/>
          </p:cNvGrpSpPr>
          <p:nvPr/>
        </p:nvGrpSpPr>
        <p:grpSpPr bwMode="auto">
          <a:xfrm>
            <a:off x="1355845" y="3301225"/>
            <a:ext cx="8094663" cy="2274887"/>
            <a:chOff x="408" y="2387"/>
            <a:chExt cx="5099" cy="1433"/>
          </a:xfrm>
        </p:grpSpPr>
        <p:grpSp>
          <p:nvGrpSpPr>
            <p:cNvPr id="5" name="Group 30"/>
            <p:cNvGrpSpPr>
              <a:grpSpLocks/>
            </p:cNvGrpSpPr>
            <p:nvPr/>
          </p:nvGrpSpPr>
          <p:grpSpPr bwMode="auto">
            <a:xfrm>
              <a:off x="408" y="2663"/>
              <a:ext cx="5099" cy="1157"/>
              <a:chOff x="158" y="1979"/>
              <a:chExt cx="5331" cy="1157"/>
            </a:xfrm>
          </p:grpSpPr>
          <p:grpSp>
            <p:nvGrpSpPr>
              <p:cNvPr id="8" name="Group 31"/>
              <p:cNvGrpSpPr>
                <a:grpSpLocks/>
              </p:cNvGrpSpPr>
              <p:nvPr/>
            </p:nvGrpSpPr>
            <p:grpSpPr bwMode="auto">
              <a:xfrm>
                <a:off x="158" y="1979"/>
                <a:ext cx="5039" cy="821"/>
                <a:chOff x="149" y="1979"/>
                <a:chExt cx="5039" cy="821"/>
              </a:xfrm>
            </p:grpSpPr>
            <p:sp>
              <p:nvSpPr>
                <p:cNvPr id="19" name="Text Box 3"/>
                <p:cNvSpPr txBox="1">
                  <a:spLocks noChangeArrowheads="1"/>
                </p:cNvSpPr>
                <p:nvPr/>
              </p:nvSpPr>
              <p:spPr bwMode="auto">
                <a:xfrm>
                  <a:off x="149" y="1979"/>
                  <a:ext cx="1054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eaLnBrk="1" hangingPunct="1"/>
                  <a:r>
                    <a:rPr lang="en-US" altLang="zh-CN" i="1">
                      <a:latin typeface="Times New Roman" panose="02020603050405020304" pitchFamily="18" charset="0"/>
                    </a:rPr>
                    <a:t>header</a:t>
                  </a:r>
                </a:p>
              </p:txBody>
            </p:sp>
            <p:grpSp>
              <p:nvGrpSpPr>
                <p:cNvPr id="20" name="Group 33"/>
                <p:cNvGrpSpPr>
                  <a:grpSpLocks/>
                </p:cNvGrpSpPr>
                <p:nvPr/>
              </p:nvGrpSpPr>
              <p:grpSpPr bwMode="auto">
                <a:xfrm>
                  <a:off x="615" y="2368"/>
                  <a:ext cx="4573" cy="432"/>
                  <a:chOff x="615" y="2368"/>
                  <a:chExt cx="4573" cy="432"/>
                </a:xfrm>
              </p:grpSpPr>
              <p:sp>
                <p:nvSpPr>
                  <p:cNvPr id="21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4233" y="2368"/>
                    <a:ext cx="955" cy="432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156B13"/>
                      </a:gs>
                      <a:gs pos="25000">
                        <a:srgbClr val="9CB86E"/>
                      </a:gs>
                      <a:gs pos="50000">
                        <a:srgbClr val="DDEBCF"/>
                      </a:gs>
                      <a:gs pos="75000">
                        <a:srgbClr val="9CB86E"/>
                      </a:gs>
                      <a:gs pos="100000">
                        <a:srgbClr val="156B13"/>
                      </a:gs>
                    </a:gsLst>
                    <a:lin ang="2700000" scaled="1"/>
                  </a:gradFill>
                  <a:ln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spcBef>
                        <a:spcPct val="0"/>
                      </a:spcBef>
                    </a:pPr>
                    <a:endParaRPr lang="zh-CN" altLang="en-US"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2" name="Line 6"/>
                  <p:cNvSpPr>
                    <a:spLocks noChangeShapeType="1"/>
                  </p:cNvSpPr>
                  <p:nvPr/>
                </p:nvSpPr>
                <p:spPr bwMode="auto">
                  <a:xfrm>
                    <a:off x="4886" y="2368"/>
                    <a:ext cx="0" cy="432"/>
                  </a:xfrm>
                  <a:prstGeom prst="line">
                    <a:avLst/>
                  </a:prstGeom>
                  <a:noFill/>
                  <a:ln w="12700" cap="sq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" name="Text Box 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286" y="2385"/>
                    <a:ext cx="454" cy="34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lIns="0" tIns="0" rIns="0" bIns="0">
                    <a:spAutoFit/>
                  </a:bodyPr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lnSpc>
                        <a:spcPct val="120000"/>
                      </a:lnSpc>
                      <a:spcBef>
                        <a:spcPct val="0"/>
                      </a:spcBef>
                    </a:pPr>
                    <a:r>
                      <a:rPr lang="en-US" altLang="zh-CN">
                        <a:latin typeface="Times New Roman" panose="02020603050405020304" pitchFamily="18" charset="0"/>
                        <a:ea typeface="楷体_GB2312" pitchFamily="49" charset="-122"/>
                      </a:rPr>
                      <a:t>X</a:t>
                    </a:r>
                    <a:r>
                      <a:rPr lang="en-US" altLang="zh-CN" i="1" baseline="-25000">
                        <a:latin typeface="Times New Roman" panose="02020603050405020304" pitchFamily="18" charset="0"/>
                        <a:ea typeface="楷体_GB2312" pitchFamily="49" charset="-122"/>
                      </a:rPr>
                      <a:t>n</a:t>
                    </a:r>
                  </a:p>
                </p:txBody>
              </p:sp>
              <p:sp>
                <p:nvSpPr>
                  <p:cNvPr id="24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368"/>
                    <a:ext cx="905" cy="432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156B13"/>
                      </a:gs>
                      <a:gs pos="25000">
                        <a:srgbClr val="9CB86E"/>
                      </a:gs>
                      <a:gs pos="50000">
                        <a:srgbClr val="DDEBCF"/>
                      </a:gs>
                      <a:gs pos="75000">
                        <a:srgbClr val="9CB86E"/>
                      </a:gs>
                      <a:gs pos="100000">
                        <a:srgbClr val="156B13"/>
                      </a:gs>
                    </a:gsLst>
                    <a:lin ang="2700000" scaled="1"/>
                  </a:gradFill>
                  <a:ln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spcBef>
                        <a:spcPct val="0"/>
                      </a:spcBef>
                    </a:pPr>
                    <a:endParaRPr lang="zh-CN" altLang="en-US"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5" name="Line 9"/>
                  <p:cNvSpPr>
                    <a:spLocks noChangeShapeType="1"/>
                  </p:cNvSpPr>
                  <p:nvPr/>
                </p:nvSpPr>
                <p:spPr bwMode="auto">
                  <a:xfrm>
                    <a:off x="1269" y="2368"/>
                    <a:ext cx="0" cy="432"/>
                  </a:xfrm>
                  <a:prstGeom prst="line">
                    <a:avLst/>
                  </a:prstGeom>
                  <a:noFill/>
                  <a:ln w="12700" cap="sq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" name="Rectangle 10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2368"/>
                    <a:ext cx="904" cy="432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156B13"/>
                      </a:gs>
                      <a:gs pos="25000">
                        <a:srgbClr val="9CB86E"/>
                      </a:gs>
                      <a:gs pos="50000">
                        <a:srgbClr val="DDEBCF"/>
                      </a:gs>
                      <a:gs pos="75000">
                        <a:srgbClr val="9CB86E"/>
                      </a:gs>
                      <a:gs pos="100000">
                        <a:srgbClr val="156B13"/>
                      </a:gs>
                    </a:gsLst>
                    <a:lin ang="2700000" scaled="1"/>
                  </a:gradFill>
                  <a:ln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algn="ctr" eaLnBrk="1" hangingPunct="1">
                      <a:spcBef>
                        <a:spcPct val="0"/>
                      </a:spcBef>
                    </a:pPr>
                    <a:endParaRPr lang="zh-CN" altLang="en-US"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7" name="Line 11"/>
                  <p:cNvSpPr>
                    <a:spLocks noChangeShapeType="1"/>
                  </p:cNvSpPr>
                  <p:nvPr/>
                </p:nvSpPr>
                <p:spPr bwMode="auto">
                  <a:xfrm>
                    <a:off x="2575" y="2368"/>
                    <a:ext cx="0" cy="432"/>
                  </a:xfrm>
                  <a:prstGeom prst="line">
                    <a:avLst/>
                  </a:prstGeom>
                  <a:noFill/>
                  <a:ln w="12700" cap="sq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" name="Text Box 1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278" y="2368"/>
                    <a:ext cx="452" cy="36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1pPr>
                    <a:lvl2pPr marL="742950" indent="-28575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2pPr>
                    <a:lvl3pPr marL="11430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3pPr>
                    <a:lvl4pPr marL="16002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4pPr>
                    <a:lvl5pPr marL="2057400" indent="-228600" eaLnBrk="0" hangingPunct="0"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5pPr>
                    <a:lvl6pPr marL="25146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6pPr>
                    <a:lvl7pPr marL="29718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7pPr>
                    <a:lvl8pPr marL="34290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8pPr>
                    <a:lvl9pPr marL="3886200" indent="-228600" eaLnBrk="0" fontAlgn="base" hangingPunct="0">
                      <a:spcBef>
                        <a:spcPct val="50000"/>
                      </a:spcBef>
                      <a:spcAft>
                        <a:spcPct val="0"/>
                      </a:spcAft>
                      <a:defRPr kumimoji="1" sz="3200" b="1">
                        <a:solidFill>
                          <a:schemeClr val="tx1"/>
                        </a:solidFill>
                        <a:latin typeface="幼圆" panose="02010509060101010101" pitchFamily="49" charset="-122"/>
                        <a:ea typeface="幼圆" panose="02010509060101010101" pitchFamily="49" charset="-122"/>
                      </a:defRPr>
                    </a:lvl9pPr>
                  </a:lstStyle>
                  <a:p>
                    <a:pPr eaLnBrk="1" hangingPunct="1"/>
                    <a:r>
                      <a:rPr lang="en-US" altLang="zh-CN">
                        <a:latin typeface="Times New Roman" panose="02020603050405020304" pitchFamily="18" charset="0"/>
                        <a:ea typeface="宋体" panose="02010600030101010101" pitchFamily="2" charset="-122"/>
                      </a:rPr>
                      <a:t>…</a:t>
                    </a:r>
                  </a:p>
                </p:txBody>
              </p:sp>
              <p:sp>
                <p:nvSpPr>
                  <p:cNvPr id="29" name="Line 17"/>
                  <p:cNvSpPr>
                    <a:spLocks noChangeShapeType="1"/>
                  </p:cNvSpPr>
                  <p:nvPr/>
                </p:nvSpPr>
                <p:spPr bwMode="auto">
                  <a:xfrm>
                    <a:off x="816" y="2602"/>
                    <a:ext cx="252" cy="0"/>
                  </a:xfrm>
                  <a:prstGeom prst="line">
                    <a:avLst/>
                  </a:prstGeom>
                  <a:noFill/>
                  <a:ln w="57150" cap="sq">
                    <a:solidFill>
                      <a:srgbClr val="FF00FF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9" name="Line 43"/>
              <p:cNvSpPr>
                <a:spLocks noChangeShapeType="1"/>
              </p:cNvSpPr>
              <p:nvPr/>
            </p:nvSpPr>
            <p:spPr bwMode="auto">
              <a:xfrm>
                <a:off x="158" y="2591"/>
                <a:ext cx="477" cy="0"/>
              </a:xfrm>
              <a:prstGeom prst="line">
                <a:avLst/>
              </a:prstGeom>
              <a:noFill/>
              <a:ln w="47625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0" name="Line 44"/>
              <p:cNvSpPr>
                <a:spLocks noChangeShapeType="1"/>
              </p:cNvSpPr>
              <p:nvPr/>
            </p:nvSpPr>
            <p:spPr bwMode="auto">
              <a:xfrm>
                <a:off x="1383" y="2591"/>
                <a:ext cx="477" cy="0"/>
              </a:xfrm>
              <a:prstGeom prst="line">
                <a:avLst/>
              </a:prstGeom>
              <a:noFill/>
              <a:ln w="47625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1" name="Line 45"/>
              <p:cNvSpPr>
                <a:spLocks noChangeShapeType="1"/>
              </p:cNvSpPr>
              <p:nvPr/>
            </p:nvSpPr>
            <p:spPr bwMode="auto">
              <a:xfrm>
                <a:off x="2677" y="2591"/>
                <a:ext cx="477" cy="0"/>
              </a:xfrm>
              <a:prstGeom prst="line">
                <a:avLst/>
              </a:prstGeom>
              <a:noFill/>
              <a:ln w="47625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2" name="Line 46"/>
              <p:cNvSpPr>
                <a:spLocks noChangeShapeType="1"/>
              </p:cNvSpPr>
              <p:nvPr/>
            </p:nvSpPr>
            <p:spPr bwMode="auto">
              <a:xfrm>
                <a:off x="3742" y="2591"/>
                <a:ext cx="477" cy="0"/>
              </a:xfrm>
              <a:prstGeom prst="line">
                <a:avLst/>
              </a:prstGeom>
              <a:noFill/>
              <a:ln w="47625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>
                <a:prstShdw prst="shdw17" dist="17961" dir="2700000">
                  <a:srgbClr val="990000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grpSp>
            <p:nvGrpSpPr>
              <p:cNvPr id="13" name="Group 47"/>
              <p:cNvGrpSpPr>
                <a:grpSpLocks/>
              </p:cNvGrpSpPr>
              <p:nvPr/>
            </p:nvGrpSpPr>
            <p:grpSpPr bwMode="auto">
              <a:xfrm>
                <a:off x="975" y="2560"/>
                <a:ext cx="4514" cy="576"/>
                <a:chOff x="975" y="2560"/>
                <a:chExt cx="4514" cy="576"/>
              </a:xfrm>
            </p:grpSpPr>
            <p:sp>
              <p:nvSpPr>
                <p:cNvPr id="15" name="Line 19"/>
                <p:cNvSpPr>
                  <a:spLocks noChangeShapeType="1"/>
                </p:cNvSpPr>
                <p:nvPr/>
              </p:nvSpPr>
              <p:spPr bwMode="auto">
                <a:xfrm>
                  <a:off x="5037" y="2560"/>
                  <a:ext cx="452" cy="0"/>
                </a:xfrm>
                <a:prstGeom prst="line">
                  <a:avLst/>
                </a:prstGeom>
                <a:noFill/>
                <a:ln w="47625" cap="sq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16" name="Line 20"/>
                <p:cNvSpPr>
                  <a:spLocks noChangeShapeType="1"/>
                </p:cNvSpPr>
                <p:nvPr/>
              </p:nvSpPr>
              <p:spPr bwMode="auto">
                <a:xfrm>
                  <a:off x="5489" y="2560"/>
                  <a:ext cx="0" cy="576"/>
                </a:xfrm>
                <a:prstGeom prst="line">
                  <a:avLst/>
                </a:prstGeom>
                <a:noFill/>
                <a:ln w="47625" cap="sq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17" name="Line 22"/>
                <p:cNvSpPr>
                  <a:spLocks noChangeShapeType="1"/>
                </p:cNvSpPr>
                <p:nvPr/>
              </p:nvSpPr>
              <p:spPr bwMode="auto">
                <a:xfrm flipV="1">
                  <a:off x="981" y="2800"/>
                  <a:ext cx="0" cy="336"/>
                </a:xfrm>
                <a:prstGeom prst="line">
                  <a:avLst/>
                </a:prstGeom>
                <a:noFill/>
                <a:ln w="47625" cap="sq">
                  <a:solidFill>
                    <a:schemeClr val="tx1"/>
                  </a:solidFill>
                  <a:round/>
                  <a:headEnd type="none" w="sm" len="sm"/>
                  <a:tailEnd type="stealth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18" name="Line 51"/>
                <p:cNvSpPr>
                  <a:spLocks noChangeShapeType="1"/>
                </p:cNvSpPr>
                <p:nvPr/>
              </p:nvSpPr>
              <p:spPr bwMode="auto">
                <a:xfrm flipH="1">
                  <a:off x="975" y="3135"/>
                  <a:ext cx="4513" cy="0"/>
                </a:xfrm>
                <a:prstGeom prst="line">
                  <a:avLst/>
                </a:prstGeom>
                <a:noFill/>
                <a:ln w="28575" cap="sq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00007A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sp>
            <p:nvSpPr>
              <p:cNvPr id="14" name="Text Box 7"/>
              <p:cNvSpPr txBox="1">
                <a:spLocks noChangeArrowheads="1"/>
              </p:cNvSpPr>
              <p:nvPr/>
            </p:nvSpPr>
            <p:spPr bwMode="auto">
              <a:xfrm>
                <a:off x="2010" y="2399"/>
                <a:ext cx="409" cy="3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>
                    <a:latin typeface="Times New Roman" panose="02020603050405020304" pitchFamily="18" charset="0"/>
                    <a:ea typeface="楷体_GB2312" pitchFamily="49" charset="-122"/>
                  </a:rPr>
                  <a:t>X</a:t>
                </a:r>
                <a:r>
                  <a:rPr lang="en-US" altLang="zh-CN" baseline="-25000">
                    <a:latin typeface="Times New Roman" panose="02020603050405020304" pitchFamily="18" charset="0"/>
                    <a:ea typeface="楷体_GB2312" pitchFamily="49" charset="-122"/>
                  </a:rPr>
                  <a:t>1</a:t>
                </a:r>
              </a:p>
            </p:txBody>
          </p:sp>
        </p:grpSp>
        <p:sp>
          <p:nvSpPr>
            <p:cNvPr id="6" name="Line 53"/>
            <p:cNvSpPr>
              <a:spLocks noChangeShapeType="1"/>
            </p:cNvSpPr>
            <p:nvPr/>
          </p:nvSpPr>
          <p:spPr bwMode="auto">
            <a:xfrm>
              <a:off x="4649" y="2387"/>
              <a:ext cx="0" cy="680"/>
            </a:xfrm>
            <a:prstGeom prst="line">
              <a:avLst/>
            </a:prstGeom>
            <a:noFill/>
            <a:ln w="47625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00007A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" name="Text Box 54"/>
            <p:cNvSpPr txBox="1">
              <a:spLocks noChangeArrowheads="1"/>
            </p:cNvSpPr>
            <p:nvPr/>
          </p:nvSpPr>
          <p:spPr bwMode="auto">
            <a:xfrm>
              <a:off x="4719" y="2454"/>
              <a:ext cx="182" cy="294"/>
            </a:xfrm>
            <a:prstGeom prst="rect">
              <a:avLst/>
            </a:prstGeom>
            <a:noFill/>
            <a:ln w="3175" cap="sq" algn="ctr">
              <a:noFill/>
              <a:miter lim="800000"/>
              <a:headEnd type="none" w="sm" len="sm"/>
              <a:tailEnd type="none" w="med" len="lg"/>
            </a:ln>
            <a:effectLst>
              <a:prstShdw prst="shdw17" dist="17961" dir="2700000">
                <a:schemeClr val="accent1">
                  <a:gamma/>
                  <a:shade val="60000"/>
                  <a:invGamma/>
                </a:schemeClr>
              </a:prstShdw>
            </a:effectLst>
          </p:spPr>
          <p:txBody>
            <a:bodyPr lIns="0" tIns="0" rIns="0" bIns="7200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dirty="0">
                  <a:latin typeface="Times New Roman" panose="02020603050405020304" pitchFamily="18" charset="0"/>
                </a:rPr>
                <a:t>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6675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判断空表的条件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390794" y="1244695"/>
            <a:ext cx="7808913" cy="2573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endParaRPr lang="en-US" altLang="zh-CN" b="1" dirty="0">
              <a:ea typeface="楷体" panose="02010609060101010101" pitchFamily="49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chemeClr val="hlin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单链表：</a:t>
            </a:r>
            <a:r>
              <a:rPr lang="en-US" altLang="zh-CN" b="1" i="1" dirty="0">
                <a:solidFill>
                  <a:schemeClr val="hlin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b="1" dirty="0">
                <a:solidFill>
                  <a:schemeClr val="hlin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head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)==NULL</a:t>
            </a:r>
          </a:p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chemeClr val="hlin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循环链表：</a:t>
            </a:r>
            <a:r>
              <a:rPr lang="en-US" altLang="zh-CN" b="1" i="1" dirty="0">
                <a:solidFill>
                  <a:srgbClr val="FF0066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b="1" dirty="0">
                <a:solidFill>
                  <a:srgbClr val="FF0066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solidFill>
                  <a:schemeClr val="hlink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header</a:t>
            </a:r>
            <a:r>
              <a:rPr lang="en-US" altLang="zh-CN" b="1" dirty="0">
                <a:solidFill>
                  <a:srgbClr val="FF0066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en-US" altLang="zh-CN" b="1" dirty="0">
                <a:solidFill>
                  <a:srgbClr val="FF0066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</a:t>
            </a:r>
            <a:r>
              <a:rPr lang="en-US" altLang="zh-CN" b="1" i="1" dirty="0">
                <a:solidFill>
                  <a:srgbClr val="FF0066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header</a:t>
            </a:r>
            <a:r>
              <a:rPr lang="en-US" altLang="zh-CN" dirty="0">
                <a:solidFill>
                  <a:srgbClr val="FF0066"/>
                </a:solidFill>
                <a:ea typeface="楷体" panose="02010609060101010101" pitchFamily="49" charset="-122"/>
              </a:rPr>
              <a:t> </a:t>
            </a:r>
            <a:r>
              <a:rPr lang="en-US" altLang="zh-CN" dirty="0">
                <a:ea typeface="楷体" panose="02010609060101010101" pitchFamily="49" charset="-122"/>
              </a:rPr>
              <a:t> </a:t>
            </a:r>
            <a:endParaRPr lang="zh-CN" altLang="en-US" b="1" dirty="0">
              <a:ea typeface="楷体" panose="02010609060101010101" pitchFamily="49" charset="-122"/>
            </a:endParaRPr>
          </a:p>
        </p:txBody>
      </p:sp>
      <p:grpSp>
        <p:nvGrpSpPr>
          <p:cNvPr id="4" name="Group 21"/>
          <p:cNvGrpSpPr>
            <a:grpSpLocks/>
          </p:cNvGrpSpPr>
          <p:nvPr/>
        </p:nvGrpSpPr>
        <p:grpSpPr bwMode="auto">
          <a:xfrm>
            <a:off x="2785980" y="3893923"/>
            <a:ext cx="3868738" cy="1198562"/>
            <a:chOff x="1362" y="1911"/>
            <a:chExt cx="2437" cy="755"/>
          </a:xfrm>
        </p:grpSpPr>
        <p:sp>
          <p:nvSpPr>
            <p:cNvPr id="5" name="Text Box 15"/>
            <p:cNvSpPr txBox="1">
              <a:spLocks noChangeArrowheads="1"/>
            </p:cNvSpPr>
            <p:nvPr/>
          </p:nvSpPr>
          <p:spPr bwMode="auto">
            <a:xfrm>
              <a:off x="1362" y="1911"/>
              <a:ext cx="817" cy="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0"/>
                </a:spcBef>
              </a:pPr>
              <a:r>
                <a:rPr lang="en-US" altLang="zh-CN" i="1">
                  <a:latin typeface="Times New Roman" panose="02020603050405020304" pitchFamily="18" charset="0"/>
                </a:rPr>
                <a:t>header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404" y="1956"/>
              <a:ext cx="1008" cy="432"/>
            </a:xfrm>
            <a:prstGeom prst="rect">
              <a:avLst/>
            </a:prstGeom>
            <a:gradFill rotWithShape="0">
              <a:gsLst>
                <a:gs pos="0">
                  <a:srgbClr val="156B13"/>
                </a:gs>
                <a:gs pos="25000">
                  <a:srgbClr val="9CB86E"/>
                </a:gs>
                <a:gs pos="50000">
                  <a:srgbClr val="DDEBCF"/>
                </a:gs>
                <a:gs pos="75000">
                  <a:srgbClr val="9CB86E"/>
                </a:gs>
                <a:gs pos="100000">
                  <a:srgbClr val="156B1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</a:endParaRPr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3031" y="1958"/>
              <a:ext cx="0" cy="429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" name="Line 9"/>
            <p:cNvSpPr>
              <a:spLocks noChangeShapeType="1"/>
            </p:cNvSpPr>
            <p:nvPr/>
          </p:nvSpPr>
          <p:spPr bwMode="auto">
            <a:xfrm>
              <a:off x="2599" y="2186"/>
              <a:ext cx="240" cy="0"/>
            </a:xfrm>
            <a:prstGeom prst="line">
              <a:avLst/>
            </a:prstGeom>
            <a:noFill/>
            <a:ln w="38100" cap="sq">
              <a:solidFill>
                <a:srgbClr val="0000CC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9" name="Line 10"/>
            <p:cNvSpPr>
              <a:spLocks noChangeShapeType="1"/>
            </p:cNvSpPr>
            <p:nvPr/>
          </p:nvSpPr>
          <p:spPr bwMode="auto">
            <a:xfrm>
              <a:off x="3271" y="2186"/>
              <a:ext cx="528" cy="0"/>
            </a:xfrm>
            <a:prstGeom prst="line">
              <a:avLst/>
            </a:prstGeom>
            <a:noFill/>
            <a:ln w="47625" cap="sq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" name="Line 11"/>
            <p:cNvSpPr>
              <a:spLocks noChangeShapeType="1"/>
            </p:cNvSpPr>
            <p:nvPr/>
          </p:nvSpPr>
          <p:spPr bwMode="auto">
            <a:xfrm>
              <a:off x="3799" y="2186"/>
              <a:ext cx="0" cy="480"/>
            </a:xfrm>
            <a:prstGeom prst="line">
              <a:avLst/>
            </a:prstGeom>
            <a:noFill/>
            <a:ln w="47625" cap="sq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1" name="Line 12"/>
            <p:cNvSpPr>
              <a:spLocks noChangeShapeType="1"/>
            </p:cNvSpPr>
            <p:nvPr/>
          </p:nvSpPr>
          <p:spPr bwMode="auto">
            <a:xfrm flipH="1">
              <a:off x="2743" y="2666"/>
              <a:ext cx="1056" cy="0"/>
            </a:xfrm>
            <a:prstGeom prst="line">
              <a:avLst/>
            </a:prstGeom>
            <a:noFill/>
            <a:ln w="47625" cap="sq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2" name="Line 13"/>
            <p:cNvSpPr>
              <a:spLocks noChangeShapeType="1"/>
            </p:cNvSpPr>
            <p:nvPr/>
          </p:nvSpPr>
          <p:spPr bwMode="auto">
            <a:xfrm flipV="1">
              <a:off x="2743" y="2378"/>
              <a:ext cx="0" cy="288"/>
            </a:xfrm>
            <a:prstGeom prst="line">
              <a:avLst/>
            </a:prstGeom>
            <a:noFill/>
            <a:ln w="47625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3" name="Line 20"/>
            <p:cNvSpPr>
              <a:spLocks noChangeShapeType="1"/>
            </p:cNvSpPr>
            <p:nvPr/>
          </p:nvSpPr>
          <p:spPr bwMode="auto">
            <a:xfrm>
              <a:off x="1587" y="2178"/>
              <a:ext cx="817" cy="0"/>
            </a:xfrm>
            <a:prstGeom prst="line">
              <a:avLst/>
            </a:prstGeom>
            <a:noFill/>
            <a:ln w="476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8613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双向循环链表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866274" y="1031220"/>
            <a:ext cx="10278406" cy="3375025"/>
          </a:xfrm>
          <a:prstGeom prst="rect">
            <a:avLst/>
          </a:prstGeom>
        </p:spPr>
        <p:txBody>
          <a:bodyPr vert="horz" lIns="36000" tIns="36000" rIns="0" bIns="360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ea typeface="楷体" panose="02010609060101010101" pitchFamily="49" charset="-122"/>
              </a:rPr>
              <a:t>问题的提出</a:t>
            </a:r>
            <a:endParaRPr lang="en-US" altLang="zh-CN" b="1" dirty="0">
              <a:solidFill>
                <a:srgbClr val="FF0000"/>
              </a:solidFill>
              <a:ea typeface="楷体" panose="02010609060101010101" pitchFamily="49" charset="-122"/>
            </a:endParaRPr>
          </a:p>
          <a:p>
            <a:pPr marL="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在循环链表中访问当前结点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前趋结点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，需</a:t>
            </a:r>
            <a:r>
              <a:rPr lang="zh-CN" altLang="en-US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遍历整个链表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，其时间复杂性为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).</a:t>
            </a:r>
          </a:p>
          <a:p>
            <a:pPr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tptr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next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).</a:t>
            </a:r>
          </a:p>
          <a:p>
            <a:pPr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 WHILE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next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tptr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)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DO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tptr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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next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tptr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).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</a:t>
            </a:r>
          </a:p>
        </p:txBody>
      </p:sp>
      <p:grpSp>
        <p:nvGrpSpPr>
          <p:cNvPr id="5" name="Group 51"/>
          <p:cNvGrpSpPr>
            <a:grpSpLocks/>
          </p:cNvGrpSpPr>
          <p:nvPr/>
        </p:nvGrpSpPr>
        <p:grpSpPr bwMode="auto">
          <a:xfrm>
            <a:off x="1607456" y="4620556"/>
            <a:ext cx="8112125" cy="973138"/>
            <a:chOff x="272" y="3452"/>
            <a:chExt cx="5110" cy="613"/>
          </a:xfrm>
        </p:grpSpPr>
        <p:sp>
          <p:nvSpPr>
            <p:cNvPr id="6" name="Text Box 41"/>
            <p:cNvSpPr txBox="1">
              <a:spLocks noChangeArrowheads="1"/>
            </p:cNvSpPr>
            <p:nvPr/>
          </p:nvSpPr>
          <p:spPr bwMode="auto">
            <a:xfrm>
              <a:off x="272" y="3452"/>
              <a:ext cx="681" cy="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sz="2800" i="1">
                  <a:latin typeface="Times New Roman" panose="02020603050405020304" pitchFamily="18" charset="0"/>
                  <a:ea typeface="楷体" panose="02010609060101010101" pitchFamily="49" charset="-122"/>
                </a:rPr>
                <a:t>header</a:t>
              </a:r>
            </a:p>
          </p:txBody>
        </p:sp>
        <p:grpSp>
          <p:nvGrpSpPr>
            <p:cNvPr id="7" name="Group 48"/>
            <p:cNvGrpSpPr>
              <a:grpSpLocks/>
            </p:cNvGrpSpPr>
            <p:nvPr/>
          </p:nvGrpSpPr>
          <p:grpSpPr bwMode="auto">
            <a:xfrm>
              <a:off x="3868" y="3476"/>
              <a:ext cx="870" cy="432"/>
              <a:chOff x="4321" y="3533"/>
              <a:chExt cx="912" cy="432"/>
            </a:xfrm>
          </p:grpSpPr>
          <p:sp>
            <p:nvSpPr>
              <p:cNvPr id="25" name="Rectangle 5"/>
              <p:cNvSpPr>
                <a:spLocks noChangeArrowheads="1"/>
              </p:cNvSpPr>
              <p:nvPr/>
            </p:nvSpPr>
            <p:spPr bwMode="auto">
              <a:xfrm>
                <a:off x="4321" y="3533"/>
                <a:ext cx="912" cy="432"/>
              </a:xfrm>
              <a:prstGeom prst="rect">
                <a:avLst/>
              </a:prstGeom>
              <a:gradFill rotWithShape="0">
                <a:gsLst>
                  <a:gs pos="0">
                    <a:srgbClr val="156B13"/>
                  </a:gs>
                  <a:gs pos="25000">
                    <a:srgbClr val="9CB86E"/>
                  </a:gs>
                  <a:gs pos="50000">
                    <a:srgbClr val="DDEBCF"/>
                  </a:gs>
                  <a:gs pos="75000">
                    <a:srgbClr val="9CB86E"/>
                  </a:gs>
                  <a:gs pos="100000">
                    <a:srgbClr val="156B13"/>
                  </a:gs>
                </a:gsLst>
                <a:lin ang="2700000" scaled="1"/>
              </a:gra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6" name="Line 6"/>
              <p:cNvSpPr>
                <a:spLocks noChangeShapeType="1"/>
              </p:cNvSpPr>
              <p:nvPr/>
            </p:nvSpPr>
            <p:spPr bwMode="auto">
              <a:xfrm>
                <a:off x="4945" y="3533"/>
                <a:ext cx="0" cy="432"/>
              </a:xfrm>
              <a:prstGeom prst="lin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7" name="Text Box 7"/>
              <p:cNvSpPr txBox="1">
                <a:spLocks noChangeArrowheads="1"/>
              </p:cNvSpPr>
              <p:nvPr/>
            </p:nvSpPr>
            <p:spPr bwMode="auto">
              <a:xfrm>
                <a:off x="4369" y="3581"/>
                <a:ext cx="624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</a:pPr>
                <a:r>
                  <a:rPr lang="en-US" altLang="zh-CN">
                    <a:latin typeface="Times New Roman" panose="02020603050405020304" pitchFamily="18" charset="0"/>
                    <a:ea typeface="楷体" panose="02010609060101010101" pitchFamily="49" charset="-122"/>
                  </a:rPr>
                  <a:t>x</a:t>
                </a:r>
                <a:r>
                  <a:rPr lang="en-US" altLang="zh-CN" i="1" baseline="-25000">
                    <a:latin typeface="Times New Roman" panose="02020603050405020304" pitchFamily="18" charset="0"/>
                    <a:ea typeface="楷体" panose="02010609060101010101" pitchFamily="49" charset="-122"/>
                  </a:rPr>
                  <a:t>n</a:t>
                </a:r>
              </a:p>
            </p:txBody>
          </p:sp>
        </p:grp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953" y="3488"/>
              <a:ext cx="824" cy="432"/>
            </a:xfrm>
            <a:prstGeom prst="rect">
              <a:avLst/>
            </a:prstGeom>
            <a:gradFill rotWithShape="0">
              <a:gsLst>
                <a:gs pos="0">
                  <a:srgbClr val="156B13"/>
                </a:gs>
                <a:gs pos="25000">
                  <a:srgbClr val="9CB86E"/>
                </a:gs>
                <a:gs pos="50000">
                  <a:srgbClr val="DDEBCF"/>
                </a:gs>
                <a:gs pos="75000">
                  <a:srgbClr val="9CB86E"/>
                </a:gs>
                <a:gs pos="100000">
                  <a:srgbClr val="156B1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1548" y="3488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2097" y="3488"/>
              <a:ext cx="824" cy="432"/>
            </a:xfrm>
            <a:prstGeom prst="rect">
              <a:avLst/>
            </a:prstGeom>
            <a:gradFill rotWithShape="0">
              <a:gsLst>
                <a:gs pos="0">
                  <a:srgbClr val="156B13"/>
                </a:gs>
                <a:gs pos="25000">
                  <a:srgbClr val="9CB86E"/>
                </a:gs>
                <a:gs pos="50000">
                  <a:srgbClr val="DDEBCF"/>
                </a:gs>
                <a:gs pos="75000">
                  <a:srgbClr val="9CB86E"/>
                </a:gs>
                <a:gs pos="100000">
                  <a:srgbClr val="156B13"/>
                </a:gs>
              </a:gsLst>
              <a:lin ang="2700000" scaled="1"/>
            </a:gra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1" name="Line 11"/>
            <p:cNvSpPr>
              <a:spLocks noChangeShapeType="1"/>
            </p:cNvSpPr>
            <p:nvPr/>
          </p:nvSpPr>
          <p:spPr bwMode="auto">
            <a:xfrm>
              <a:off x="2680" y="3488"/>
              <a:ext cx="0" cy="43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2" name="Text Box 12"/>
            <p:cNvSpPr txBox="1">
              <a:spLocks noChangeArrowheads="1"/>
            </p:cNvSpPr>
            <p:nvPr/>
          </p:nvSpPr>
          <p:spPr bwMode="auto">
            <a:xfrm>
              <a:off x="2188" y="3536"/>
              <a:ext cx="595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</a:pPr>
              <a:r>
                <a:rPr lang="en-US" altLang="zh-CN">
                  <a:latin typeface="Times New Roman" panose="02020603050405020304" pitchFamily="18" charset="0"/>
                  <a:ea typeface="楷体" panose="02010609060101010101" pitchFamily="49" charset="-122"/>
                </a:rPr>
                <a:t>x</a:t>
              </a:r>
              <a:r>
                <a:rPr lang="en-US" altLang="zh-CN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13" name="Text Box 15"/>
            <p:cNvSpPr txBox="1">
              <a:spLocks noChangeArrowheads="1"/>
            </p:cNvSpPr>
            <p:nvPr/>
          </p:nvSpPr>
          <p:spPr bwMode="auto">
            <a:xfrm>
              <a:off x="3167" y="3543"/>
              <a:ext cx="304" cy="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</a:pPr>
              <a:r>
                <a: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…</a:t>
              </a:r>
            </a:p>
          </p:txBody>
        </p:sp>
        <p:sp>
          <p:nvSpPr>
            <p:cNvPr id="14" name="Line 18"/>
            <p:cNvSpPr>
              <a:spLocks noChangeShapeType="1"/>
            </p:cNvSpPr>
            <p:nvPr/>
          </p:nvSpPr>
          <p:spPr bwMode="auto">
            <a:xfrm>
              <a:off x="1136" y="3728"/>
              <a:ext cx="229" cy="0"/>
            </a:xfrm>
            <a:prstGeom prst="line">
              <a:avLst/>
            </a:prstGeom>
            <a:noFill/>
            <a:ln w="57150" cap="sq">
              <a:solidFill>
                <a:srgbClr val="0000CC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grpSp>
          <p:nvGrpSpPr>
            <p:cNvPr id="15" name="Group 40"/>
            <p:cNvGrpSpPr>
              <a:grpSpLocks/>
            </p:cNvGrpSpPr>
            <p:nvPr/>
          </p:nvGrpSpPr>
          <p:grpSpPr bwMode="auto">
            <a:xfrm>
              <a:off x="1313" y="3695"/>
              <a:ext cx="4069" cy="370"/>
              <a:chOff x="1243" y="3740"/>
              <a:chExt cx="4268" cy="370"/>
            </a:xfrm>
          </p:grpSpPr>
          <p:sp>
            <p:nvSpPr>
              <p:cNvPr id="21" name="Line 20"/>
              <p:cNvSpPr>
                <a:spLocks noChangeShapeType="1"/>
              </p:cNvSpPr>
              <p:nvPr/>
            </p:nvSpPr>
            <p:spPr bwMode="auto">
              <a:xfrm>
                <a:off x="5148" y="3740"/>
                <a:ext cx="363" cy="0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2" name="Line 21"/>
              <p:cNvSpPr>
                <a:spLocks noChangeShapeType="1"/>
              </p:cNvSpPr>
              <p:nvPr/>
            </p:nvSpPr>
            <p:spPr bwMode="auto">
              <a:xfrm>
                <a:off x="5511" y="3741"/>
                <a:ext cx="0" cy="368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3" name="Line 22"/>
              <p:cNvSpPr>
                <a:spLocks noChangeShapeType="1"/>
              </p:cNvSpPr>
              <p:nvPr/>
            </p:nvSpPr>
            <p:spPr bwMode="auto">
              <a:xfrm flipH="1">
                <a:off x="1247" y="4110"/>
                <a:ext cx="4241" cy="0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4" name="Line 23"/>
              <p:cNvSpPr>
                <a:spLocks noChangeShapeType="1"/>
              </p:cNvSpPr>
              <p:nvPr/>
            </p:nvSpPr>
            <p:spPr bwMode="auto">
              <a:xfrm flipV="1">
                <a:off x="1243" y="3918"/>
                <a:ext cx="0" cy="185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16" name="Line 46"/>
            <p:cNvSpPr>
              <a:spLocks noChangeShapeType="1"/>
            </p:cNvSpPr>
            <p:nvPr/>
          </p:nvSpPr>
          <p:spPr bwMode="auto">
            <a:xfrm>
              <a:off x="495" y="3703"/>
              <a:ext cx="454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7" name="Line 47"/>
            <p:cNvSpPr>
              <a:spLocks noChangeShapeType="1"/>
            </p:cNvSpPr>
            <p:nvPr/>
          </p:nvSpPr>
          <p:spPr bwMode="auto">
            <a:xfrm>
              <a:off x="1641" y="3703"/>
              <a:ext cx="454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8" name="Line 48"/>
            <p:cNvSpPr>
              <a:spLocks noChangeShapeType="1"/>
            </p:cNvSpPr>
            <p:nvPr/>
          </p:nvSpPr>
          <p:spPr bwMode="auto">
            <a:xfrm>
              <a:off x="2740" y="3701"/>
              <a:ext cx="389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9" name="Line 49"/>
            <p:cNvSpPr>
              <a:spLocks noChangeShapeType="1"/>
            </p:cNvSpPr>
            <p:nvPr/>
          </p:nvSpPr>
          <p:spPr bwMode="auto">
            <a:xfrm>
              <a:off x="3501" y="3703"/>
              <a:ext cx="367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0" name="Text Box 15"/>
            <p:cNvSpPr txBox="1">
              <a:spLocks noChangeArrowheads="1"/>
            </p:cNvSpPr>
            <p:nvPr/>
          </p:nvSpPr>
          <p:spPr bwMode="auto">
            <a:xfrm>
              <a:off x="4707" y="3545"/>
              <a:ext cx="303" cy="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</a:pPr>
              <a:r>
                <a:rPr lang="en-US" altLang="zh-CN">
                  <a:latin typeface="Times New Roman" panose="02020603050405020304" pitchFamily="18" charset="0"/>
                  <a:ea typeface="楷体" panose="02010609060101010101" pitchFamily="49" charset="-122"/>
                </a:rPr>
                <a:t>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21342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237892" y="909816"/>
            <a:ext cx="8115300" cy="3448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3600" b="1" dirty="0">
                <a:ea typeface="楷体" panose="02010609060101010101" pitchFamily="49" charset="-122"/>
              </a:rPr>
              <a:t>解决方案</a:t>
            </a:r>
            <a:r>
              <a:rPr lang="en-US" altLang="zh-CN" sz="3600" b="1" dirty="0">
                <a:latin typeface="Arial"/>
                <a:ea typeface="楷体" panose="02010609060101010101" pitchFamily="49" charset="-122"/>
              </a:rPr>
              <a:t>——</a:t>
            </a:r>
            <a:r>
              <a:rPr lang="zh-CN" altLang="en-US" sz="3600" b="1" dirty="0">
                <a:ea typeface="楷体" panose="02010609060101010101" pitchFamily="49" charset="-122"/>
              </a:rPr>
              <a:t>双向循环链表的结构</a:t>
            </a:r>
          </a:p>
          <a:p>
            <a:pPr>
              <a:lnSpc>
                <a:spcPct val="160000"/>
              </a:lnSpc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l"/>
              <a:defRPr/>
            </a:pPr>
            <a:r>
              <a:rPr lang="zh-CN" altLang="en-US" sz="3600" b="1" dirty="0">
                <a:ea typeface="楷体" panose="02010609060101010101" pitchFamily="49" charset="-122"/>
              </a:rPr>
              <a:t>结点结构：双链接域</a:t>
            </a:r>
            <a:endParaRPr lang="en-US" altLang="zh-CN" sz="3600" b="1" dirty="0"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l"/>
              <a:defRPr/>
            </a:pPr>
            <a:r>
              <a:rPr lang="zh-CN" altLang="en-US" sz="3600" b="1" dirty="0">
                <a:ea typeface="楷体" panose="02010609060101010101" pitchFamily="49" charset="-122"/>
              </a:rPr>
              <a:t>链表结构</a:t>
            </a:r>
            <a:endParaRPr lang="en-US" altLang="zh-CN" dirty="0">
              <a:ea typeface="楷体" panose="02010609060101010101" pitchFamily="49" charset="-122"/>
            </a:endParaRPr>
          </a:p>
        </p:txBody>
      </p:sp>
      <p:grpSp>
        <p:nvGrpSpPr>
          <p:cNvPr id="4" name="Group 4"/>
          <p:cNvGrpSpPr>
            <a:grpSpLocks/>
          </p:cNvGrpSpPr>
          <p:nvPr/>
        </p:nvGrpSpPr>
        <p:grpSpPr bwMode="auto">
          <a:xfrm>
            <a:off x="3617555" y="3421241"/>
            <a:ext cx="3505200" cy="685800"/>
            <a:chOff x="1200" y="2064"/>
            <a:chExt cx="2208" cy="432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200" y="2064"/>
              <a:ext cx="2160" cy="432"/>
            </a:xfrm>
            <a:prstGeom prst="rect">
              <a:avLst/>
            </a:prstGeom>
            <a:noFill/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</a:endParaRPr>
            </a:p>
          </p:txBody>
        </p:sp>
        <p:sp>
          <p:nvSpPr>
            <p:cNvPr id="6" name="Line 6"/>
            <p:cNvSpPr>
              <a:spLocks noChangeShapeType="1"/>
            </p:cNvSpPr>
            <p:nvPr/>
          </p:nvSpPr>
          <p:spPr bwMode="auto">
            <a:xfrm>
              <a:off x="1920" y="2064"/>
              <a:ext cx="0" cy="432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2688" y="2064"/>
              <a:ext cx="0" cy="432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" name="Text Box 8"/>
            <p:cNvSpPr txBox="1">
              <a:spLocks noChangeArrowheads="1"/>
            </p:cNvSpPr>
            <p:nvPr/>
          </p:nvSpPr>
          <p:spPr bwMode="auto">
            <a:xfrm>
              <a:off x="1248" y="2064"/>
              <a:ext cx="768" cy="365"/>
            </a:xfrm>
            <a:prstGeom prst="rect">
              <a:avLst/>
            </a:prstGeom>
            <a:noFill/>
            <a:ln w="31750" cap="sq">
              <a:noFill/>
              <a:miter lim="800000"/>
              <a:headEnd type="none" w="sm" len="sm"/>
              <a:tailEnd type="none" w="med" len="lg"/>
            </a:ln>
            <a:effectLst/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 </a:t>
              </a:r>
              <a:r>
                <a:rPr lang="en-US" altLang="zh-CN" i="1">
                  <a:latin typeface="Times New Roman" panose="02020603050405020304" pitchFamily="18" charset="0"/>
                </a:rPr>
                <a:t>left</a:t>
              </a:r>
            </a:p>
          </p:txBody>
        </p:sp>
        <p:sp>
          <p:nvSpPr>
            <p:cNvPr id="9" name="Text Box 9"/>
            <p:cNvSpPr txBox="1">
              <a:spLocks noChangeArrowheads="1"/>
            </p:cNvSpPr>
            <p:nvPr/>
          </p:nvSpPr>
          <p:spPr bwMode="auto">
            <a:xfrm>
              <a:off x="1968" y="2064"/>
              <a:ext cx="76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r>
                <a:rPr lang="en-US" altLang="zh-CN" i="1">
                  <a:latin typeface="Times New Roman" panose="02020603050405020304" pitchFamily="18" charset="0"/>
                </a:rPr>
                <a:t>data</a:t>
              </a:r>
              <a:r>
                <a:rPr lang="en-US" altLang="zh-CN">
                  <a:latin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auto">
            <a:xfrm>
              <a:off x="2640" y="2064"/>
              <a:ext cx="76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r>
                <a:rPr lang="en-US" altLang="zh-CN">
                  <a:latin typeface="Times New Roman" panose="02020603050405020304" pitchFamily="18" charset="0"/>
                </a:rPr>
                <a:t> </a:t>
              </a:r>
              <a:r>
                <a:rPr lang="en-US" altLang="zh-CN" i="1">
                  <a:latin typeface="Times New Roman" panose="02020603050405020304" pitchFamily="18" charset="0"/>
                </a:rPr>
                <a:t>right</a:t>
              </a:r>
            </a:p>
          </p:txBody>
        </p:sp>
      </p:grpSp>
      <p:grpSp>
        <p:nvGrpSpPr>
          <p:cNvPr id="11" name="组合 1"/>
          <p:cNvGrpSpPr>
            <a:grpSpLocks/>
          </p:cNvGrpSpPr>
          <p:nvPr/>
        </p:nvGrpSpPr>
        <p:grpSpPr bwMode="auto">
          <a:xfrm>
            <a:off x="1833204" y="4305729"/>
            <a:ext cx="6924675" cy="1600200"/>
            <a:chOff x="1141413" y="4133850"/>
            <a:chExt cx="6924675" cy="1600200"/>
          </a:xfrm>
        </p:grpSpPr>
        <p:sp>
          <p:nvSpPr>
            <p:cNvPr id="12" name="Text Box 39"/>
            <p:cNvSpPr txBox="1">
              <a:spLocks noChangeArrowheads="1"/>
            </p:cNvSpPr>
            <p:nvPr/>
          </p:nvSpPr>
          <p:spPr bwMode="auto">
            <a:xfrm>
              <a:off x="1141413" y="4203700"/>
              <a:ext cx="360363" cy="390525"/>
            </a:xfrm>
            <a:prstGeom prst="rect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>
                  <a:latin typeface="Times New Roman" panose="02020603050405020304" pitchFamily="18" charset="0"/>
                </a:rPr>
                <a:t>L</a:t>
              </a:r>
            </a:p>
          </p:txBody>
        </p:sp>
        <p:grpSp>
          <p:nvGrpSpPr>
            <p:cNvPr id="13" name="Group 12"/>
            <p:cNvGrpSpPr>
              <a:grpSpLocks/>
            </p:cNvGrpSpPr>
            <p:nvPr/>
          </p:nvGrpSpPr>
          <p:grpSpPr bwMode="auto">
            <a:xfrm>
              <a:off x="3265488" y="4819650"/>
              <a:ext cx="1447800" cy="533400"/>
              <a:chOff x="1968" y="1920"/>
              <a:chExt cx="912" cy="336"/>
            </a:xfrm>
          </p:grpSpPr>
          <p:sp>
            <p:nvSpPr>
              <p:cNvPr id="37" name="Rectangle 13"/>
              <p:cNvSpPr>
                <a:spLocks noChangeArrowheads="1"/>
              </p:cNvSpPr>
              <p:nvPr/>
            </p:nvSpPr>
            <p:spPr bwMode="auto">
              <a:xfrm>
                <a:off x="1968" y="1920"/>
                <a:ext cx="912" cy="336"/>
              </a:xfrm>
              <a:prstGeom prst="rect">
                <a:avLst/>
              </a:prstGeom>
              <a:noFill/>
              <a:ln w="41275" cap="sq">
                <a:solidFill>
                  <a:srgbClr val="FF0000"/>
                </a:solidFill>
                <a:miter lim="800000"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38" name="Line 14"/>
              <p:cNvSpPr>
                <a:spLocks noChangeShapeType="1"/>
              </p:cNvSpPr>
              <p:nvPr/>
            </p:nvSpPr>
            <p:spPr bwMode="auto">
              <a:xfrm>
                <a:off x="2208" y="1920"/>
                <a:ext cx="0" cy="336"/>
              </a:xfrm>
              <a:prstGeom prst="line">
                <a:avLst/>
              </a:prstGeom>
              <a:noFill/>
              <a:ln w="41275" cap="sq">
                <a:solidFill>
                  <a:srgbClr val="FF0000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9" name="Line 15"/>
              <p:cNvSpPr>
                <a:spLocks noChangeShapeType="1"/>
              </p:cNvSpPr>
              <p:nvPr/>
            </p:nvSpPr>
            <p:spPr bwMode="auto">
              <a:xfrm>
                <a:off x="2640" y="1920"/>
                <a:ext cx="0" cy="336"/>
              </a:xfrm>
              <a:prstGeom prst="line">
                <a:avLst/>
              </a:prstGeom>
              <a:noFill/>
              <a:ln w="41275" cap="sq">
                <a:solidFill>
                  <a:srgbClr val="FF0000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grpSp>
          <p:nvGrpSpPr>
            <p:cNvPr id="14" name="Group 16"/>
            <p:cNvGrpSpPr>
              <a:grpSpLocks/>
            </p:cNvGrpSpPr>
            <p:nvPr/>
          </p:nvGrpSpPr>
          <p:grpSpPr bwMode="auto">
            <a:xfrm>
              <a:off x="1360488" y="4819650"/>
              <a:ext cx="1447800" cy="533400"/>
              <a:chOff x="1968" y="1920"/>
              <a:chExt cx="912" cy="336"/>
            </a:xfrm>
          </p:grpSpPr>
          <p:sp>
            <p:nvSpPr>
              <p:cNvPr id="34" name="Rectangle 17"/>
              <p:cNvSpPr>
                <a:spLocks noChangeArrowheads="1"/>
              </p:cNvSpPr>
              <p:nvPr/>
            </p:nvSpPr>
            <p:spPr bwMode="auto">
              <a:xfrm>
                <a:off x="1968" y="1920"/>
                <a:ext cx="912" cy="336"/>
              </a:xfrm>
              <a:prstGeom prst="rect">
                <a:avLst/>
              </a:prstGeom>
              <a:noFill/>
              <a:ln w="41275" cap="sq">
                <a:solidFill>
                  <a:srgbClr val="FF0000"/>
                </a:solidFill>
                <a:miter lim="800000"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35" name="Line 18"/>
              <p:cNvSpPr>
                <a:spLocks noChangeShapeType="1"/>
              </p:cNvSpPr>
              <p:nvPr/>
            </p:nvSpPr>
            <p:spPr bwMode="auto">
              <a:xfrm>
                <a:off x="2208" y="1920"/>
                <a:ext cx="0" cy="336"/>
              </a:xfrm>
              <a:prstGeom prst="line">
                <a:avLst/>
              </a:prstGeom>
              <a:noFill/>
              <a:ln w="41275" cap="sq">
                <a:solidFill>
                  <a:srgbClr val="FF0000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6" name="Line 19"/>
              <p:cNvSpPr>
                <a:spLocks noChangeShapeType="1"/>
              </p:cNvSpPr>
              <p:nvPr/>
            </p:nvSpPr>
            <p:spPr bwMode="auto">
              <a:xfrm>
                <a:off x="2640" y="1920"/>
                <a:ext cx="0" cy="336"/>
              </a:xfrm>
              <a:prstGeom prst="line">
                <a:avLst/>
              </a:prstGeom>
              <a:noFill/>
              <a:ln w="41275" cap="sq">
                <a:solidFill>
                  <a:srgbClr val="FF0000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15" name="Line 20"/>
            <p:cNvSpPr>
              <a:spLocks noChangeShapeType="1"/>
            </p:cNvSpPr>
            <p:nvPr/>
          </p:nvSpPr>
          <p:spPr bwMode="auto">
            <a:xfrm>
              <a:off x="2655888" y="4972050"/>
              <a:ext cx="609600" cy="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6" name="Line 21"/>
            <p:cNvSpPr>
              <a:spLocks noChangeShapeType="1"/>
            </p:cNvSpPr>
            <p:nvPr/>
          </p:nvSpPr>
          <p:spPr bwMode="auto">
            <a:xfrm>
              <a:off x="4560888" y="4972050"/>
              <a:ext cx="609600" cy="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7" name="Line 22"/>
            <p:cNvSpPr>
              <a:spLocks noChangeShapeType="1"/>
            </p:cNvSpPr>
            <p:nvPr/>
          </p:nvSpPr>
          <p:spPr bwMode="auto">
            <a:xfrm flipH="1">
              <a:off x="2808288" y="5200650"/>
              <a:ext cx="609600" cy="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grpSp>
          <p:nvGrpSpPr>
            <p:cNvPr id="18" name="Group 23"/>
            <p:cNvGrpSpPr>
              <a:grpSpLocks/>
            </p:cNvGrpSpPr>
            <p:nvPr/>
          </p:nvGrpSpPr>
          <p:grpSpPr bwMode="auto">
            <a:xfrm>
              <a:off x="6008688" y="4819650"/>
              <a:ext cx="2057400" cy="533400"/>
              <a:chOff x="3456" y="1872"/>
              <a:chExt cx="1296" cy="336"/>
            </a:xfrm>
          </p:grpSpPr>
          <p:grpSp>
            <p:nvGrpSpPr>
              <p:cNvPr id="28" name="Group 24"/>
              <p:cNvGrpSpPr>
                <a:grpSpLocks/>
              </p:cNvGrpSpPr>
              <p:nvPr/>
            </p:nvGrpSpPr>
            <p:grpSpPr bwMode="auto">
              <a:xfrm>
                <a:off x="3840" y="1872"/>
                <a:ext cx="912" cy="336"/>
                <a:chOff x="1968" y="1920"/>
                <a:chExt cx="912" cy="336"/>
              </a:xfrm>
            </p:grpSpPr>
            <p:sp>
              <p:nvSpPr>
                <p:cNvPr id="31" name="Rectangle 25"/>
                <p:cNvSpPr>
                  <a:spLocks noChangeArrowheads="1"/>
                </p:cNvSpPr>
                <p:nvPr/>
              </p:nvSpPr>
              <p:spPr bwMode="auto">
                <a:xfrm>
                  <a:off x="1968" y="1920"/>
                  <a:ext cx="912" cy="336"/>
                </a:xfrm>
                <a:prstGeom prst="rect">
                  <a:avLst/>
                </a:prstGeom>
                <a:noFill/>
                <a:ln w="41275" cap="sq">
                  <a:solidFill>
                    <a:srgbClr val="FF0000"/>
                  </a:solidFill>
                  <a:miter lim="800000"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32" name="Line 26"/>
                <p:cNvSpPr>
                  <a:spLocks noChangeShapeType="1"/>
                </p:cNvSpPr>
                <p:nvPr/>
              </p:nvSpPr>
              <p:spPr bwMode="auto">
                <a:xfrm>
                  <a:off x="2208" y="1920"/>
                  <a:ext cx="0" cy="336"/>
                </a:xfrm>
                <a:prstGeom prst="line">
                  <a:avLst/>
                </a:prstGeom>
                <a:noFill/>
                <a:ln w="41275" cap="sq">
                  <a:solidFill>
                    <a:srgbClr val="FF0000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33" name="Line 27"/>
                <p:cNvSpPr>
                  <a:spLocks noChangeShapeType="1"/>
                </p:cNvSpPr>
                <p:nvPr/>
              </p:nvSpPr>
              <p:spPr bwMode="auto">
                <a:xfrm>
                  <a:off x="2640" y="1920"/>
                  <a:ext cx="0" cy="336"/>
                </a:xfrm>
                <a:prstGeom prst="line">
                  <a:avLst/>
                </a:prstGeom>
                <a:noFill/>
                <a:ln w="41275" cap="sq">
                  <a:solidFill>
                    <a:srgbClr val="FF0000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sp>
            <p:nvSpPr>
              <p:cNvPr id="29" name="Line 28"/>
              <p:cNvSpPr>
                <a:spLocks noChangeShapeType="1"/>
              </p:cNvSpPr>
              <p:nvPr/>
            </p:nvSpPr>
            <p:spPr bwMode="auto">
              <a:xfrm>
                <a:off x="3456" y="1968"/>
                <a:ext cx="384" cy="0"/>
              </a:xfrm>
              <a:prstGeom prst="line">
                <a:avLst/>
              </a:prstGeom>
              <a:noFill/>
              <a:ln w="41275" cap="sq">
                <a:solidFill>
                  <a:srgbClr val="FF0000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0" name="Line 29"/>
              <p:cNvSpPr>
                <a:spLocks noChangeShapeType="1"/>
              </p:cNvSpPr>
              <p:nvPr/>
            </p:nvSpPr>
            <p:spPr bwMode="auto">
              <a:xfrm flipH="1">
                <a:off x="3552" y="2112"/>
                <a:ext cx="384" cy="0"/>
              </a:xfrm>
              <a:prstGeom prst="line">
                <a:avLst/>
              </a:prstGeom>
              <a:noFill/>
              <a:ln w="41275" cap="sq">
                <a:solidFill>
                  <a:srgbClr val="FF0000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19" name="Line 30"/>
            <p:cNvSpPr>
              <a:spLocks noChangeShapeType="1"/>
            </p:cNvSpPr>
            <p:nvPr/>
          </p:nvSpPr>
          <p:spPr bwMode="auto">
            <a:xfrm flipH="1">
              <a:off x="4713288" y="5200650"/>
              <a:ext cx="609600" cy="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0" name="Line 31"/>
            <p:cNvSpPr>
              <a:spLocks noChangeShapeType="1"/>
            </p:cNvSpPr>
            <p:nvPr/>
          </p:nvSpPr>
          <p:spPr bwMode="auto">
            <a:xfrm>
              <a:off x="1512888" y="4133850"/>
              <a:ext cx="0" cy="68580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1" name="Text Box 32"/>
            <p:cNvSpPr txBox="1">
              <a:spLocks noChangeArrowheads="1"/>
            </p:cNvSpPr>
            <p:nvPr/>
          </p:nvSpPr>
          <p:spPr bwMode="auto">
            <a:xfrm>
              <a:off x="5327651" y="4857750"/>
              <a:ext cx="647700" cy="4008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</a:pPr>
              <a:r>
                <a:rPr lang="en-US" altLang="zh-CN" dirty="0">
                  <a:latin typeface="Times New Roman" panose="02020603050405020304" pitchFamily="18" charset="0"/>
                  <a:sym typeface="Symbol" panose="05050102010706020507" pitchFamily="18" charset="2"/>
                </a:rPr>
                <a:t>…</a:t>
              </a:r>
              <a:endParaRPr lang="zh-CN" altLang="en-US" dirty="0"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  <p:sp>
          <p:nvSpPr>
            <p:cNvPr id="22" name="Line 33"/>
            <p:cNvSpPr>
              <a:spLocks noChangeShapeType="1"/>
            </p:cNvSpPr>
            <p:nvPr/>
          </p:nvSpPr>
          <p:spPr bwMode="auto">
            <a:xfrm>
              <a:off x="1589088" y="5124450"/>
              <a:ext cx="0" cy="60960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3" name="Line 34"/>
            <p:cNvSpPr>
              <a:spLocks noChangeShapeType="1"/>
            </p:cNvSpPr>
            <p:nvPr/>
          </p:nvSpPr>
          <p:spPr bwMode="auto">
            <a:xfrm>
              <a:off x="1589088" y="5734050"/>
              <a:ext cx="6324600" cy="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4" name="Line 35"/>
            <p:cNvSpPr>
              <a:spLocks noChangeShapeType="1"/>
            </p:cNvSpPr>
            <p:nvPr/>
          </p:nvSpPr>
          <p:spPr bwMode="auto">
            <a:xfrm flipV="1">
              <a:off x="7913688" y="5276850"/>
              <a:ext cx="0" cy="45720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5" name="Line 36"/>
            <p:cNvSpPr>
              <a:spLocks noChangeShapeType="1"/>
            </p:cNvSpPr>
            <p:nvPr/>
          </p:nvSpPr>
          <p:spPr bwMode="auto">
            <a:xfrm flipV="1">
              <a:off x="7913688" y="4362450"/>
              <a:ext cx="0" cy="68580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6" name="Line 37"/>
            <p:cNvSpPr>
              <a:spLocks noChangeShapeType="1"/>
            </p:cNvSpPr>
            <p:nvPr/>
          </p:nvSpPr>
          <p:spPr bwMode="auto">
            <a:xfrm flipH="1">
              <a:off x="2579688" y="4362450"/>
              <a:ext cx="5334000" cy="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7" name="Line 38"/>
            <p:cNvSpPr>
              <a:spLocks noChangeShapeType="1"/>
            </p:cNvSpPr>
            <p:nvPr/>
          </p:nvSpPr>
          <p:spPr bwMode="auto">
            <a:xfrm>
              <a:off x="2579688" y="4362450"/>
              <a:ext cx="0" cy="457200"/>
            </a:xfrm>
            <a:prstGeom prst="line">
              <a:avLst/>
            </a:prstGeom>
            <a:noFill/>
            <a:ln w="41275" cap="sq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065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2134087" y="314830"/>
            <a:ext cx="8388350" cy="5842000"/>
          </a:xfrm>
          <a:prstGeom prst="rect">
            <a:avLst/>
          </a:prstGeom>
          <a:ln w="38100">
            <a:noFill/>
          </a:ln>
        </p:spPr>
        <p:txBody>
          <a:bodyPr/>
          <a:lstStyle>
            <a:lvl1pPr marL="342900" indent="-3429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endParaRPr lang="en-US" altLang="zh-CN" dirty="0">
              <a:latin typeface="Tahoma" panose="020B0604030504040204" pitchFamily="34" charset="0"/>
              <a:ea typeface="楷体" panose="02010609060101010101" pitchFamily="49" charset="-122"/>
            </a:endParaRPr>
          </a:p>
          <a:p>
            <a:pPr eaLnBrk="1" hangingPunct="1">
              <a:spcBef>
                <a:spcPct val="20000"/>
              </a:spcBef>
              <a:buClr>
                <a:srgbClr val="FF0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双向循环链表判空的条件：</a:t>
            </a: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0" indent="0" eaLnBrk="1" hangingPunct="1">
              <a:spcBef>
                <a:spcPct val="20000"/>
              </a:spcBef>
              <a:buClr>
                <a:srgbClr val="FF0000"/>
              </a:buClr>
              <a:buSzPct val="70000"/>
            </a:pP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  <a:t/>
            </a:r>
            <a:b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</a:rPr>
            </a:br>
            <a:r>
              <a:rPr lang="en-US" altLang="zh-CN" sz="2900" i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en-US" altLang="zh-CN" sz="29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900" i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header</a:t>
            </a:r>
            <a:r>
              <a:rPr lang="en-US" altLang="zh-CN" sz="29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en-US" altLang="zh-CN" sz="29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</a:t>
            </a:r>
            <a:r>
              <a:rPr lang="en-US" altLang="zh-CN" sz="29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en-US" altLang="zh-CN" sz="29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9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header</a:t>
            </a:r>
            <a:r>
              <a:rPr lang="en-US" altLang="zh-CN" sz="2900" dirty="0"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</a:t>
            </a:r>
            <a:r>
              <a:rPr lang="en-US" altLang="zh-CN" sz="29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sz="2900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header</a:t>
            </a:r>
            <a:r>
              <a:rPr lang="en-US" altLang="zh-CN" sz="29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endParaRPr lang="en-US" altLang="zh-CN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endParaRPr lang="en-US" altLang="zh-CN" dirty="0">
              <a:effectLst>
                <a:outerShdw blurRad="38100" dist="38100" dir="2700000" algn="tl">
                  <a:srgbClr val="000000"/>
                </a:outerShdw>
              </a:effectLst>
              <a:latin typeface="Tahoma" panose="020B0604030504040204" pitchFamily="34" charset="0"/>
              <a:ea typeface="楷体" panose="02010609060101010101" pitchFamily="49" charset="-122"/>
            </a:endParaRP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endParaRPr lang="en-US" altLang="zh-CN" dirty="0">
              <a:effectLst>
                <a:outerShdw blurRad="38100" dist="38100" dir="2700000" algn="tl">
                  <a:srgbClr val="000000"/>
                </a:outerShdw>
              </a:effectLst>
              <a:latin typeface="Tahoma" panose="020B0604030504040204" pitchFamily="34" charset="0"/>
              <a:ea typeface="楷体" panose="02010609060101010101" pitchFamily="49" charset="-122"/>
            </a:endParaRP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endParaRPr lang="en-US" altLang="zh-CN" dirty="0">
              <a:effectLst>
                <a:outerShdw blurRad="38100" dist="38100" dir="2700000" algn="tl">
                  <a:srgbClr val="000000"/>
                </a:outerShdw>
              </a:effectLst>
              <a:latin typeface="Tahoma" panose="020B0604030504040204" pitchFamily="34" charset="0"/>
              <a:ea typeface="楷体" panose="02010609060101010101" pitchFamily="49" charset="-122"/>
            </a:endParaRPr>
          </a:p>
          <a:p>
            <a:pPr eaLnBrk="1" hangingPunct="1">
              <a:spcBef>
                <a:spcPct val="20000"/>
              </a:spcBef>
              <a:buClr>
                <a:srgbClr val="FF0000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dirty="0">
                <a:latin typeface="Tahoma" panose="020B0604030504040204" pitchFamily="34" charset="0"/>
                <a:ea typeface="楷体" panose="02010609060101010101" pitchFamily="49" charset="-122"/>
              </a:rPr>
              <a:t>双向循环链表的对称性：</a:t>
            </a:r>
            <a:r>
              <a:rPr lang="en-US" altLang="zh-CN" dirty="0">
                <a:latin typeface="Tahoma" panose="020B0604030504040204" pitchFamily="34" charset="0"/>
                <a:ea typeface="楷体" panose="02010609060101010101" pitchFamily="49" charset="-122"/>
              </a:rPr>
              <a:t/>
            </a:r>
            <a:br>
              <a:rPr lang="en-US" altLang="zh-CN" dirty="0">
                <a:latin typeface="Tahoma" panose="020B0604030504040204" pitchFamily="34" charset="0"/>
                <a:ea typeface="楷体" panose="02010609060101010101" pitchFamily="49" charset="-122"/>
              </a:rPr>
            </a:br>
            <a:r>
              <a:rPr lang="en-US" altLang="zh-CN" sz="29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en-US" altLang="zh-CN" sz="2900" dirty="0"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en-US" altLang="zh-CN" sz="2900" dirty="0"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2900" dirty="0">
                <a:latin typeface="Times New Roman" panose="02020603050405020304" pitchFamily="18" charset="0"/>
                <a:ea typeface="楷体" panose="02010609060101010101" pitchFamily="49" charset="-122"/>
              </a:rPr>
              <a:t>)) = </a:t>
            </a:r>
            <a:r>
              <a:rPr lang="en-US" altLang="zh-CN" sz="29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en-US" altLang="zh-CN" sz="2900" dirty="0"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en-US" altLang="zh-CN" sz="2900" dirty="0"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2900" dirty="0">
                <a:latin typeface="Times New Roman" panose="02020603050405020304" pitchFamily="18" charset="0"/>
                <a:ea typeface="楷体" panose="02010609060101010101" pitchFamily="49" charset="-122"/>
              </a:rPr>
              <a:t>)) </a:t>
            </a:r>
            <a:r>
              <a:rPr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9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2900" dirty="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楷体" panose="02010609060101010101" pitchFamily="49" charset="-122"/>
              </a:rPr>
              <a:t>         </a:t>
            </a: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楷体" panose="02010609060101010101" pitchFamily="49" charset="-122"/>
              </a:rPr>
              <a:t>         </a:t>
            </a:r>
          </a:p>
        </p:txBody>
      </p:sp>
      <p:grpSp>
        <p:nvGrpSpPr>
          <p:cNvPr id="4" name="组合 20"/>
          <p:cNvGrpSpPr>
            <a:grpSpLocks/>
          </p:cNvGrpSpPr>
          <p:nvPr/>
        </p:nvGrpSpPr>
        <p:grpSpPr bwMode="auto">
          <a:xfrm>
            <a:off x="2392971" y="2822170"/>
            <a:ext cx="5384800" cy="1622425"/>
            <a:chOff x="702129" y="2120900"/>
            <a:chExt cx="5384346" cy="1622425"/>
          </a:xfrm>
        </p:grpSpPr>
        <p:grpSp>
          <p:nvGrpSpPr>
            <p:cNvPr id="5" name="组合 2"/>
            <p:cNvGrpSpPr>
              <a:grpSpLocks/>
            </p:cNvGrpSpPr>
            <p:nvPr/>
          </p:nvGrpSpPr>
          <p:grpSpPr bwMode="auto">
            <a:xfrm>
              <a:off x="1222375" y="2120900"/>
              <a:ext cx="4864100" cy="1622425"/>
              <a:chOff x="1222375" y="2120900"/>
              <a:chExt cx="4864100" cy="1622425"/>
            </a:xfrm>
          </p:grpSpPr>
          <p:sp>
            <p:nvSpPr>
              <p:cNvPr id="7" name="Line 10"/>
              <p:cNvSpPr>
                <a:spLocks noChangeShapeType="1"/>
              </p:cNvSpPr>
              <p:nvPr/>
            </p:nvSpPr>
            <p:spPr bwMode="auto">
              <a:xfrm>
                <a:off x="3590925" y="2674938"/>
                <a:ext cx="0" cy="695325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楷体" panose="02010609060101010101" pitchFamily="49" charset="-122"/>
                </a:endParaRPr>
              </a:p>
            </p:txBody>
          </p:sp>
          <p:sp>
            <p:nvSpPr>
              <p:cNvPr id="8" name="Line 17"/>
              <p:cNvSpPr>
                <a:spLocks noChangeShapeType="1"/>
              </p:cNvSpPr>
              <p:nvPr/>
            </p:nvSpPr>
            <p:spPr bwMode="auto">
              <a:xfrm>
                <a:off x="4637088" y="2674938"/>
                <a:ext cx="0" cy="695325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楷体" panose="02010609060101010101" pitchFamily="49" charset="-122"/>
                </a:endParaRPr>
              </a:p>
            </p:txBody>
          </p:sp>
          <p:grpSp>
            <p:nvGrpSpPr>
              <p:cNvPr id="9" name="Group 35"/>
              <p:cNvGrpSpPr>
                <a:grpSpLocks/>
              </p:cNvGrpSpPr>
              <p:nvPr/>
            </p:nvGrpSpPr>
            <p:grpSpPr bwMode="auto">
              <a:xfrm>
                <a:off x="1222375" y="2120900"/>
                <a:ext cx="4864100" cy="1622425"/>
                <a:chOff x="770" y="1336"/>
                <a:chExt cx="3064" cy="1022"/>
              </a:xfrm>
            </p:grpSpPr>
            <p:sp>
              <p:nvSpPr>
                <p:cNvPr id="10" name="Rectangle 9"/>
                <p:cNvSpPr>
                  <a:spLocks noChangeArrowheads="1"/>
                </p:cNvSpPr>
                <p:nvPr/>
              </p:nvSpPr>
              <p:spPr bwMode="auto">
                <a:xfrm>
                  <a:off x="1701" y="1684"/>
                  <a:ext cx="1724" cy="438"/>
                </a:xfrm>
                <a:prstGeom prst="rect">
                  <a:avLst/>
                </a:prstGeom>
                <a:noFill/>
                <a:ln w="28575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 b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1" name="Line 11"/>
                <p:cNvSpPr>
                  <a:spLocks noChangeShapeType="1"/>
                </p:cNvSpPr>
                <p:nvPr/>
              </p:nvSpPr>
              <p:spPr bwMode="auto">
                <a:xfrm rot="-5164107">
                  <a:off x="1201" y="1416"/>
                  <a:ext cx="69" cy="932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stealth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2" name="Line 13"/>
                <p:cNvSpPr>
                  <a:spLocks noChangeShapeType="1"/>
                </p:cNvSpPr>
                <p:nvPr/>
              </p:nvSpPr>
              <p:spPr bwMode="auto">
                <a:xfrm>
                  <a:off x="2465" y="1907"/>
                  <a:ext cx="253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3" name="Line 14"/>
                <p:cNvSpPr>
                  <a:spLocks noChangeShapeType="1"/>
                </p:cNvSpPr>
                <p:nvPr/>
              </p:nvSpPr>
              <p:spPr bwMode="auto">
                <a:xfrm>
                  <a:off x="3276" y="1969"/>
                  <a:ext cx="558" cy="0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4" name="Line 15"/>
                <p:cNvSpPr>
                  <a:spLocks noChangeShapeType="1"/>
                </p:cNvSpPr>
                <p:nvPr/>
              </p:nvSpPr>
              <p:spPr bwMode="auto">
                <a:xfrm>
                  <a:off x="3834" y="1969"/>
                  <a:ext cx="0" cy="389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5" name="Line 16"/>
                <p:cNvSpPr>
                  <a:spLocks noChangeShapeType="1"/>
                </p:cNvSpPr>
                <p:nvPr/>
              </p:nvSpPr>
              <p:spPr bwMode="auto">
                <a:xfrm flipH="1">
                  <a:off x="1298" y="2358"/>
                  <a:ext cx="2536" cy="0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6" name="Line 18"/>
                <p:cNvSpPr>
                  <a:spLocks noChangeShapeType="1"/>
                </p:cNvSpPr>
                <p:nvPr/>
              </p:nvSpPr>
              <p:spPr bwMode="auto">
                <a:xfrm flipV="1">
                  <a:off x="1298" y="2017"/>
                  <a:ext cx="0" cy="341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7" name="Line 19"/>
                <p:cNvSpPr>
                  <a:spLocks noChangeShapeType="1"/>
                </p:cNvSpPr>
                <p:nvPr/>
              </p:nvSpPr>
              <p:spPr bwMode="auto">
                <a:xfrm>
                  <a:off x="1298" y="2017"/>
                  <a:ext cx="406" cy="0"/>
                </a:xfrm>
                <a:prstGeom prst="line">
                  <a:avLst/>
                </a:prstGeom>
                <a:noFill/>
                <a:ln w="38100" cap="sq">
                  <a:solidFill>
                    <a:schemeClr val="tx1"/>
                  </a:solidFill>
                  <a:round/>
                  <a:headEnd type="none" w="sm" len="sm"/>
                  <a:tailEnd type="stealth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8" name="Line 20"/>
                <p:cNvSpPr>
                  <a:spLocks noChangeShapeType="1"/>
                </p:cNvSpPr>
                <p:nvPr/>
              </p:nvSpPr>
              <p:spPr bwMode="auto">
                <a:xfrm>
                  <a:off x="1292" y="1774"/>
                  <a:ext cx="609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9" name="Line 21"/>
                <p:cNvSpPr>
                  <a:spLocks noChangeShapeType="1"/>
                </p:cNvSpPr>
                <p:nvPr/>
              </p:nvSpPr>
              <p:spPr bwMode="auto">
                <a:xfrm flipV="1">
                  <a:off x="1298" y="1336"/>
                  <a:ext cx="0" cy="438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0" name="Line 22"/>
                <p:cNvSpPr>
                  <a:spLocks noChangeShapeType="1"/>
                </p:cNvSpPr>
                <p:nvPr/>
              </p:nvSpPr>
              <p:spPr bwMode="auto">
                <a:xfrm>
                  <a:off x="1292" y="1342"/>
                  <a:ext cx="2536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1" name="Line 23"/>
                <p:cNvSpPr>
                  <a:spLocks noChangeShapeType="1"/>
                </p:cNvSpPr>
                <p:nvPr/>
              </p:nvSpPr>
              <p:spPr bwMode="auto">
                <a:xfrm>
                  <a:off x="3834" y="1336"/>
                  <a:ext cx="0" cy="438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2" name="Line 24"/>
                <p:cNvSpPr>
                  <a:spLocks noChangeShapeType="1"/>
                </p:cNvSpPr>
                <p:nvPr/>
              </p:nvSpPr>
              <p:spPr bwMode="auto">
                <a:xfrm flipH="1">
                  <a:off x="3428" y="1774"/>
                  <a:ext cx="406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stealth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ea typeface="楷体" panose="02010609060101010101" pitchFamily="49" charset="-122"/>
                  </a:endParaRPr>
                </a:p>
              </p:txBody>
            </p:sp>
          </p:grpSp>
        </p:grpSp>
        <p:sp>
          <p:nvSpPr>
            <p:cNvPr id="6" name="Text Box 32"/>
            <p:cNvSpPr txBox="1">
              <a:spLocks noChangeArrowheads="1"/>
            </p:cNvSpPr>
            <p:nvPr/>
          </p:nvSpPr>
          <p:spPr bwMode="auto">
            <a:xfrm>
              <a:off x="702129" y="2534560"/>
              <a:ext cx="1279525" cy="390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r"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b="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ea typeface="楷体" panose="02010609060101010101" pitchFamily="49" charset="-122"/>
                </a:rPr>
                <a:t>header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419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插入算法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423815" y="1053335"/>
            <a:ext cx="7021513" cy="5500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在当前结点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之后插入结点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算法</a:t>
            </a:r>
            <a:r>
              <a:rPr lang="en-US" altLang="zh-CN" sz="2900" b="1" dirty="0" err="1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InsertRight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（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在当前结点</a:t>
            </a:r>
            <a:r>
              <a:rPr lang="en-US" altLang="zh-CN" sz="29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的后面插入结点</a:t>
            </a:r>
            <a:r>
              <a:rPr lang="en-US" altLang="zh-CN" sz="29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zh-CN" sz="2900" b="1" dirty="0">
              <a:solidFill>
                <a:srgbClr val="FFFF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900" b="1" dirty="0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IR1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[</a:t>
            </a:r>
            <a:r>
              <a:rPr lang="en-US" altLang="zh-CN" sz="2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zh-CN" altLang="en-US" sz="29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之右结点的左指针指向</a:t>
            </a:r>
            <a:r>
              <a:rPr lang="en-US" altLang="zh-CN" sz="29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)) 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P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.</a:t>
            </a: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900" b="1" dirty="0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IR2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[ </a:t>
            </a:r>
            <a:r>
              <a:rPr lang="en-US" altLang="zh-CN" sz="2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zh-CN" altLang="en-US" sz="29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的右指针指向</a:t>
            </a:r>
            <a:r>
              <a:rPr lang="en-US" altLang="zh-CN" sz="29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zh-CN" altLang="en-US" sz="29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的右结点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).</a:t>
            </a: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900" b="1" dirty="0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IR3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[ </a:t>
            </a:r>
            <a:r>
              <a:rPr lang="en-US" altLang="zh-CN" sz="2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zh-CN" altLang="en-US" sz="29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的左指针指向</a:t>
            </a:r>
            <a:r>
              <a:rPr lang="en-US" altLang="zh-CN" sz="2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</a:p>
          <a:p>
            <a:pPr algn="just"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900" b="1" dirty="0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IR4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[</a:t>
            </a:r>
            <a:r>
              <a:rPr lang="en-US" altLang="zh-CN" sz="2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zh-CN" altLang="en-US" sz="29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的右指针指向</a:t>
            </a:r>
            <a:r>
              <a:rPr lang="en-US" altLang="zh-CN" sz="29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▌</a:t>
            </a:r>
            <a:endParaRPr lang="zh-CN" altLang="en-US" sz="29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pSp>
        <p:nvGrpSpPr>
          <p:cNvPr id="4" name="Group 42"/>
          <p:cNvGrpSpPr>
            <a:grpSpLocks/>
          </p:cNvGrpSpPr>
          <p:nvPr/>
        </p:nvGrpSpPr>
        <p:grpSpPr bwMode="auto">
          <a:xfrm>
            <a:off x="6465362" y="1823004"/>
            <a:ext cx="5334000" cy="3506788"/>
            <a:chOff x="1383" y="1820"/>
            <a:chExt cx="3360" cy="2209"/>
          </a:xfrm>
        </p:grpSpPr>
        <p:sp>
          <p:nvSpPr>
            <p:cNvPr id="5" name="Text Box 37"/>
            <p:cNvSpPr txBox="1">
              <a:spLocks noChangeArrowheads="1"/>
            </p:cNvSpPr>
            <p:nvPr/>
          </p:nvSpPr>
          <p:spPr bwMode="auto">
            <a:xfrm>
              <a:off x="1383" y="1820"/>
              <a:ext cx="57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r>
                <a:rPr lang="en-US" altLang="zh-CN" i="1">
                  <a:latin typeface="Times New Roman" panose="02020603050405020304" pitchFamily="18" charset="0"/>
                </a:rPr>
                <a:t>this</a:t>
              </a:r>
            </a:p>
          </p:txBody>
        </p:sp>
        <p:sp>
          <p:nvSpPr>
            <p:cNvPr id="6" name="Text Box 10"/>
            <p:cNvSpPr txBox="1">
              <a:spLocks noChangeArrowheads="1"/>
            </p:cNvSpPr>
            <p:nvPr/>
          </p:nvSpPr>
          <p:spPr bwMode="auto">
            <a:xfrm>
              <a:off x="3110" y="3725"/>
              <a:ext cx="272" cy="304"/>
            </a:xfrm>
            <a:prstGeom prst="rect">
              <a:avLst/>
            </a:prstGeom>
            <a:noFill/>
            <a:ln w="31750" cap="sq">
              <a:noFill/>
              <a:miter lim="800000"/>
              <a:headEnd type="none" w="sm" len="sm"/>
              <a:tailEnd type="none" w="med" len="lg"/>
            </a:ln>
            <a:effectLst/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p</a:t>
              </a:r>
            </a:p>
          </p:txBody>
        </p:sp>
        <p:grpSp>
          <p:nvGrpSpPr>
            <p:cNvPr id="7" name="Group 5"/>
            <p:cNvGrpSpPr>
              <a:grpSpLocks/>
            </p:cNvGrpSpPr>
            <p:nvPr/>
          </p:nvGrpSpPr>
          <p:grpSpPr bwMode="auto">
            <a:xfrm>
              <a:off x="2640" y="3331"/>
              <a:ext cx="960" cy="288"/>
              <a:chOff x="720" y="1680"/>
              <a:chExt cx="960" cy="288"/>
            </a:xfrm>
          </p:grpSpPr>
          <p:sp>
            <p:nvSpPr>
              <p:cNvPr id="36" name="Rectangle 6"/>
              <p:cNvSpPr>
                <a:spLocks noChangeArrowheads="1"/>
              </p:cNvSpPr>
              <p:nvPr/>
            </p:nvSpPr>
            <p:spPr bwMode="auto">
              <a:xfrm>
                <a:off x="720" y="1680"/>
                <a:ext cx="960" cy="288"/>
              </a:xfrm>
              <a:prstGeom prst="rect">
                <a:avLst/>
              </a:prstGeom>
              <a:noFill/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37" name="Line 7"/>
              <p:cNvSpPr>
                <a:spLocks noChangeShapeType="1"/>
              </p:cNvSpPr>
              <p:nvPr/>
            </p:nvSpPr>
            <p:spPr bwMode="auto">
              <a:xfrm>
                <a:off x="1056" y="1680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8" name="Line 8"/>
              <p:cNvSpPr>
                <a:spLocks noChangeShapeType="1"/>
              </p:cNvSpPr>
              <p:nvPr/>
            </p:nvSpPr>
            <p:spPr bwMode="auto">
              <a:xfrm>
                <a:off x="1344" y="1680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8" name="Line 9"/>
            <p:cNvSpPr>
              <a:spLocks noChangeShapeType="1"/>
            </p:cNvSpPr>
            <p:nvPr/>
          </p:nvSpPr>
          <p:spPr bwMode="auto">
            <a:xfrm flipV="1">
              <a:off x="3120" y="3571"/>
              <a:ext cx="0" cy="384"/>
            </a:xfrm>
            <a:prstGeom prst="line">
              <a:avLst/>
            </a:prstGeom>
            <a:noFill/>
            <a:ln w="47625" cap="sq">
              <a:solidFill>
                <a:srgbClr val="0000CC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grpSp>
          <p:nvGrpSpPr>
            <p:cNvPr id="9" name="Group 11"/>
            <p:cNvGrpSpPr>
              <a:grpSpLocks/>
            </p:cNvGrpSpPr>
            <p:nvPr/>
          </p:nvGrpSpPr>
          <p:grpSpPr bwMode="auto">
            <a:xfrm>
              <a:off x="2112" y="2467"/>
              <a:ext cx="624" cy="864"/>
              <a:chOff x="2112" y="2467"/>
              <a:chExt cx="624" cy="864"/>
            </a:xfrm>
          </p:grpSpPr>
          <p:sp>
            <p:nvSpPr>
              <p:cNvPr id="34" name="Line 12"/>
              <p:cNvSpPr>
                <a:spLocks noChangeShapeType="1"/>
              </p:cNvSpPr>
              <p:nvPr/>
            </p:nvSpPr>
            <p:spPr bwMode="auto">
              <a:xfrm>
                <a:off x="2112" y="2467"/>
                <a:ext cx="624" cy="864"/>
              </a:xfrm>
              <a:prstGeom prst="line">
                <a:avLst/>
              </a:prstGeom>
              <a:noFill/>
              <a:ln w="57150" cap="sq">
                <a:solidFill>
                  <a:srgbClr val="FF9900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5" name="Text Box 13"/>
              <p:cNvSpPr txBox="1">
                <a:spLocks noChangeArrowheads="1"/>
              </p:cNvSpPr>
              <p:nvPr/>
            </p:nvSpPr>
            <p:spPr bwMode="auto">
              <a:xfrm>
                <a:off x="2112" y="2707"/>
                <a:ext cx="384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>
                    <a:solidFill>
                      <a:srgbClr val="FF9900"/>
                    </a:solidFill>
                    <a:latin typeface="Times New Roman" panose="02020603050405020304" pitchFamily="18" charset="0"/>
                  </a:rPr>
                  <a:t>4</a:t>
                </a:r>
              </a:p>
            </p:txBody>
          </p:sp>
        </p:grpSp>
        <p:grpSp>
          <p:nvGrpSpPr>
            <p:cNvPr id="10" name="Group 14"/>
            <p:cNvGrpSpPr>
              <a:grpSpLocks/>
            </p:cNvGrpSpPr>
            <p:nvPr/>
          </p:nvGrpSpPr>
          <p:grpSpPr bwMode="auto">
            <a:xfrm>
              <a:off x="2304" y="2563"/>
              <a:ext cx="720" cy="864"/>
              <a:chOff x="2304" y="2563"/>
              <a:chExt cx="720" cy="864"/>
            </a:xfrm>
          </p:grpSpPr>
          <p:sp>
            <p:nvSpPr>
              <p:cNvPr id="32" name="Line 15"/>
              <p:cNvSpPr>
                <a:spLocks noChangeShapeType="1"/>
              </p:cNvSpPr>
              <p:nvPr/>
            </p:nvSpPr>
            <p:spPr bwMode="auto">
              <a:xfrm flipH="1" flipV="1">
                <a:off x="2304" y="2563"/>
                <a:ext cx="624" cy="864"/>
              </a:xfrm>
              <a:prstGeom prst="line">
                <a:avLst/>
              </a:prstGeom>
              <a:noFill/>
              <a:ln w="57150" cap="sq">
                <a:solidFill>
                  <a:srgbClr val="003399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3" name="Text Box 16"/>
              <p:cNvSpPr txBox="1">
                <a:spLocks noChangeArrowheads="1"/>
              </p:cNvSpPr>
              <p:nvPr/>
            </p:nvSpPr>
            <p:spPr bwMode="auto">
              <a:xfrm>
                <a:off x="2592" y="2707"/>
                <a:ext cx="432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 dirty="0">
                    <a:solidFill>
                      <a:srgbClr val="003399"/>
                    </a:solidFill>
                    <a:latin typeface="Times New Roman" panose="02020603050405020304" pitchFamily="18" charset="0"/>
                  </a:rPr>
                  <a:t>3</a:t>
                </a:r>
              </a:p>
            </p:txBody>
          </p:sp>
        </p:grpSp>
        <p:grpSp>
          <p:nvGrpSpPr>
            <p:cNvPr id="11" name="Group 17"/>
            <p:cNvGrpSpPr>
              <a:grpSpLocks/>
            </p:cNvGrpSpPr>
            <p:nvPr/>
          </p:nvGrpSpPr>
          <p:grpSpPr bwMode="auto">
            <a:xfrm>
              <a:off x="3312" y="2563"/>
              <a:ext cx="576" cy="864"/>
              <a:chOff x="3312" y="2563"/>
              <a:chExt cx="576" cy="864"/>
            </a:xfrm>
          </p:grpSpPr>
          <p:sp>
            <p:nvSpPr>
              <p:cNvPr id="30" name="Line 18"/>
              <p:cNvSpPr>
                <a:spLocks noChangeShapeType="1"/>
              </p:cNvSpPr>
              <p:nvPr/>
            </p:nvSpPr>
            <p:spPr bwMode="auto">
              <a:xfrm flipV="1">
                <a:off x="3312" y="2563"/>
                <a:ext cx="576" cy="864"/>
              </a:xfrm>
              <a:prstGeom prst="line">
                <a:avLst/>
              </a:prstGeom>
              <a:noFill/>
              <a:ln w="57150" cap="sq">
                <a:solidFill>
                  <a:srgbClr val="1D7D64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1" name="Text Box 19"/>
              <p:cNvSpPr txBox="1">
                <a:spLocks noChangeArrowheads="1"/>
              </p:cNvSpPr>
              <p:nvPr/>
            </p:nvSpPr>
            <p:spPr bwMode="auto">
              <a:xfrm>
                <a:off x="3312" y="2707"/>
                <a:ext cx="33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>
                    <a:solidFill>
                      <a:srgbClr val="1D7D64"/>
                    </a:solidFill>
                    <a:latin typeface="Times New Roman" panose="02020603050405020304" pitchFamily="18" charset="0"/>
                  </a:rPr>
                  <a:t>2</a:t>
                </a:r>
              </a:p>
            </p:txBody>
          </p:sp>
        </p:grpSp>
        <p:grpSp>
          <p:nvGrpSpPr>
            <p:cNvPr id="12" name="Group 20"/>
            <p:cNvGrpSpPr>
              <a:grpSpLocks/>
            </p:cNvGrpSpPr>
            <p:nvPr/>
          </p:nvGrpSpPr>
          <p:grpSpPr bwMode="auto">
            <a:xfrm>
              <a:off x="3504" y="2515"/>
              <a:ext cx="912" cy="816"/>
              <a:chOff x="3504" y="2515"/>
              <a:chExt cx="912" cy="816"/>
            </a:xfrm>
          </p:grpSpPr>
          <p:sp>
            <p:nvSpPr>
              <p:cNvPr id="28" name="Line 21"/>
              <p:cNvSpPr>
                <a:spLocks noChangeShapeType="1"/>
              </p:cNvSpPr>
              <p:nvPr/>
            </p:nvSpPr>
            <p:spPr bwMode="auto">
              <a:xfrm flipH="1">
                <a:off x="3504" y="2515"/>
                <a:ext cx="528" cy="816"/>
              </a:xfrm>
              <a:prstGeom prst="line">
                <a:avLst/>
              </a:prstGeom>
              <a:noFill/>
              <a:ln w="571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9" name="Text Box 22"/>
              <p:cNvSpPr txBox="1">
                <a:spLocks noChangeArrowheads="1"/>
              </p:cNvSpPr>
              <p:nvPr/>
            </p:nvSpPr>
            <p:spPr bwMode="auto">
              <a:xfrm>
                <a:off x="3840" y="2707"/>
                <a:ext cx="57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>
                    <a:solidFill>
                      <a:srgbClr val="993366"/>
                    </a:solidFill>
                    <a:latin typeface="Times New Roman" panose="02020603050405020304" pitchFamily="18" charset="0"/>
                  </a:rPr>
                  <a:t>1</a:t>
                </a:r>
              </a:p>
            </p:txBody>
          </p:sp>
        </p:grpSp>
        <p:grpSp>
          <p:nvGrpSpPr>
            <p:cNvPr id="13" name="Group 24"/>
            <p:cNvGrpSpPr>
              <a:grpSpLocks/>
            </p:cNvGrpSpPr>
            <p:nvPr/>
          </p:nvGrpSpPr>
          <p:grpSpPr bwMode="auto">
            <a:xfrm>
              <a:off x="1431" y="2271"/>
              <a:ext cx="960" cy="288"/>
              <a:chOff x="720" y="1680"/>
              <a:chExt cx="960" cy="288"/>
            </a:xfrm>
          </p:grpSpPr>
          <p:grpSp>
            <p:nvGrpSpPr>
              <p:cNvPr id="22" name="Group 25"/>
              <p:cNvGrpSpPr>
                <a:grpSpLocks/>
              </p:cNvGrpSpPr>
              <p:nvPr/>
            </p:nvGrpSpPr>
            <p:grpSpPr bwMode="auto">
              <a:xfrm>
                <a:off x="720" y="1680"/>
                <a:ext cx="960" cy="288"/>
                <a:chOff x="720" y="1680"/>
                <a:chExt cx="960" cy="288"/>
              </a:xfrm>
            </p:grpSpPr>
            <p:sp>
              <p:nvSpPr>
                <p:cNvPr id="25" name="Rectangle 26"/>
                <p:cNvSpPr>
                  <a:spLocks noChangeArrowheads="1"/>
                </p:cNvSpPr>
                <p:nvPr/>
              </p:nvSpPr>
              <p:spPr bwMode="auto">
                <a:xfrm>
                  <a:off x="720" y="1680"/>
                  <a:ext cx="960" cy="288"/>
                </a:xfrm>
                <a:prstGeom prst="rect">
                  <a:avLst/>
                </a:prstGeom>
                <a:noFill/>
                <a:ln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" name="Line 27"/>
                <p:cNvSpPr>
                  <a:spLocks noChangeShapeType="1"/>
                </p:cNvSpPr>
                <p:nvPr/>
              </p:nvSpPr>
              <p:spPr bwMode="auto">
                <a:xfrm>
                  <a:off x="1056" y="1680"/>
                  <a:ext cx="0" cy="288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27" name="Line 28"/>
                <p:cNvSpPr>
                  <a:spLocks noChangeShapeType="1"/>
                </p:cNvSpPr>
                <p:nvPr/>
              </p:nvSpPr>
              <p:spPr bwMode="auto">
                <a:xfrm>
                  <a:off x="1344" y="1680"/>
                  <a:ext cx="0" cy="288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sp>
            <p:nvSpPr>
              <p:cNvPr id="23" name="Line 29"/>
              <p:cNvSpPr>
                <a:spLocks noChangeShapeType="1"/>
              </p:cNvSpPr>
              <p:nvPr/>
            </p:nvSpPr>
            <p:spPr bwMode="auto">
              <a:xfrm>
                <a:off x="1056" y="1680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4" name="Line 30"/>
              <p:cNvSpPr>
                <a:spLocks noChangeShapeType="1"/>
              </p:cNvSpPr>
              <p:nvPr/>
            </p:nvSpPr>
            <p:spPr bwMode="auto">
              <a:xfrm>
                <a:off x="1344" y="1680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grpSp>
          <p:nvGrpSpPr>
            <p:cNvPr id="14" name="Group 31"/>
            <p:cNvGrpSpPr>
              <a:grpSpLocks/>
            </p:cNvGrpSpPr>
            <p:nvPr/>
          </p:nvGrpSpPr>
          <p:grpSpPr bwMode="auto">
            <a:xfrm>
              <a:off x="3783" y="2271"/>
              <a:ext cx="960" cy="288"/>
              <a:chOff x="816" y="1776"/>
              <a:chExt cx="960" cy="288"/>
            </a:xfrm>
          </p:grpSpPr>
          <p:sp>
            <p:nvSpPr>
              <p:cNvPr id="19" name="Rectangle 32"/>
              <p:cNvSpPr>
                <a:spLocks noChangeArrowheads="1"/>
              </p:cNvSpPr>
              <p:nvPr/>
            </p:nvSpPr>
            <p:spPr bwMode="auto">
              <a:xfrm>
                <a:off x="816" y="1776"/>
                <a:ext cx="960" cy="288"/>
              </a:xfrm>
              <a:prstGeom prst="rect">
                <a:avLst/>
              </a:prstGeom>
              <a:noFill/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" name="Line 33"/>
              <p:cNvSpPr>
                <a:spLocks noChangeShapeType="1"/>
              </p:cNvSpPr>
              <p:nvPr/>
            </p:nvSpPr>
            <p:spPr bwMode="auto">
              <a:xfrm>
                <a:off x="1152" y="1776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1" name="Line 34"/>
              <p:cNvSpPr>
                <a:spLocks noChangeShapeType="1"/>
              </p:cNvSpPr>
              <p:nvPr/>
            </p:nvSpPr>
            <p:spPr bwMode="auto">
              <a:xfrm>
                <a:off x="1440" y="1776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15" name="Line 35"/>
            <p:cNvSpPr>
              <a:spLocks noChangeShapeType="1"/>
            </p:cNvSpPr>
            <p:nvPr/>
          </p:nvSpPr>
          <p:spPr bwMode="auto">
            <a:xfrm>
              <a:off x="2295" y="2361"/>
              <a:ext cx="1488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6" name="Line 36"/>
            <p:cNvSpPr>
              <a:spLocks noChangeShapeType="1"/>
            </p:cNvSpPr>
            <p:nvPr/>
          </p:nvSpPr>
          <p:spPr bwMode="auto">
            <a:xfrm flipH="1">
              <a:off x="2391" y="2439"/>
              <a:ext cx="1536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7" name="Line 38"/>
            <p:cNvSpPr>
              <a:spLocks noChangeShapeType="1"/>
            </p:cNvSpPr>
            <p:nvPr/>
          </p:nvSpPr>
          <p:spPr bwMode="auto">
            <a:xfrm>
              <a:off x="1911" y="1820"/>
              <a:ext cx="0" cy="480"/>
            </a:xfrm>
            <a:prstGeom prst="line">
              <a:avLst/>
            </a:prstGeom>
            <a:noFill/>
            <a:ln w="476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8" name="Text Box 39"/>
            <p:cNvSpPr txBox="1">
              <a:spLocks noChangeArrowheads="1"/>
            </p:cNvSpPr>
            <p:nvPr/>
          </p:nvSpPr>
          <p:spPr bwMode="auto">
            <a:xfrm>
              <a:off x="2789" y="2109"/>
              <a:ext cx="521" cy="5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sz="6600">
                  <a:solidFill>
                    <a:srgbClr val="FF0000"/>
                  </a:solidFill>
                </a:rPr>
                <a:t>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5651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444241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线性表的定义和基本操作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61256" y="1002789"/>
            <a:ext cx="11784073" cy="6589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线性表定义</a:t>
            </a:r>
            <a:r>
              <a:rPr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sz="36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：</a:t>
            </a:r>
            <a:endParaRPr lang="en-US" altLang="zh-CN" sz="3600" b="1" dirty="0">
              <a:solidFill>
                <a:srgbClr val="00B05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0" indent="0">
              <a:lnSpc>
                <a:spcPct val="100000"/>
              </a:lnSpc>
              <a:buFont typeface="Wingdings" panose="05000000000000000000" pitchFamily="2" charset="2"/>
              <a:buNone/>
            </a:pP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一个</a:t>
            </a:r>
            <a:r>
              <a:rPr lang="zh-CN" altLang="zh-CN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线性表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是由零个或多个具有相同类型的结点组成的有序集合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，可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用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0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…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表示一个线性表，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为自然数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i="1" baseline="-25000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k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表示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结点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0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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k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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1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；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  <a:sym typeface="Symbol" panose="05050102010706020507" pitchFamily="18" charset="2"/>
            </a:endParaRPr>
          </a:p>
          <a:p>
            <a:pPr marL="0" indent="0">
              <a:lnSpc>
                <a:spcPct val="100000"/>
              </a:lnSpc>
              <a:buFont typeface="Wingdings" panose="05000000000000000000" pitchFamily="2" charset="2"/>
              <a:buNone/>
            </a:pP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当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0 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时，线性表中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无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结点，被称为</a:t>
            </a:r>
            <a:r>
              <a:rPr lang="zh-CN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空表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；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0" indent="0">
              <a:lnSpc>
                <a:spcPct val="100000"/>
              </a:lnSpc>
              <a:buFont typeface="Wingdings" panose="05000000000000000000" pitchFamily="2" charset="2"/>
              <a:buNone/>
            </a:pP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当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1 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时，线性表仅有一个结点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0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0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既是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头结点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（简称</a:t>
            </a:r>
            <a:r>
              <a:rPr lang="zh-CN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表头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，又是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尾结点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（简称</a:t>
            </a:r>
            <a:r>
              <a:rPr lang="zh-CN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表尾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）；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0" indent="0">
              <a:lnSpc>
                <a:spcPct val="100000"/>
              </a:lnSpc>
              <a:buFont typeface="Wingdings" panose="05000000000000000000" pitchFamily="2" charset="2"/>
              <a:buNone/>
            </a:pP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当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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时，称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0 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为线性表的</a:t>
            </a:r>
            <a:r>
              <a:rPr lang="zh-CN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表头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，称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为线性表的</a:t>
            </a:r>
            <a:r>
              <a:rPr lang="zh-CN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表尾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i="1" baseline="-25000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为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+1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</a:t>
            </a:r>
            <a:r>
              <a:rPr lang="zh-CN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前驱结点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+1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为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i="1" baseline="-25000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</a:t>
            </a:r>
            <a:r>
              <a:rPr lang="zh-CN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后继结点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，其中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0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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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；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</a:rPr>
              <a:t/>
            </a:r>
            <a:b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</a:rPr>
            </a:b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</a:t>
            </a:r>
          </a:p>
          <a:p>
            <a:pPr marL="0" indent="0" algn="just"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线性表的逻辑结构：</a:t>
            </a: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线性结构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191905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插入算法</a:t>
            </a:r>
          </a:p>
        </p:txBody>
      </p:sp>
      <p:sp>
        <p:nvSpPr>
          <p:cNvPr id="39" name="Rectangle 2"/>
          <p:cNvSpPr txBox="1">
            <a:spLocks noChangeArrowheads="1"/>
          </p:cNvSpPr>
          <p:nvPr/>
        </p:nvSpPr>
        <p:spPr>
          <a:xfrm>
            <a:off x="390729" y="1063744"/>
            <a:ext cx="8029575" cy="590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在当前结点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之前插入结点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算法</a:t>
            </a:r>
            <a:r>
              <a:rPr lang="en-US" altLang="zh-CN" b="1" dirty="0" err="1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InsertLeft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（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en-US" altLang="zh-CN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InsertLeft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简记为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IL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IL1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[ 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的左指针指向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的左邻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).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IL2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[</a:t>
            </a:r>
            <a:r>
              <a: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之左邻的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指向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))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IL3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[ </a:t>
            </a:r>
            <a:r>
              <a: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指向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right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CC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IL4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[ 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指向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left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▌</a:t>
            </a:r>
          </a:p>
        </p:txBody>
      </p:sp>
      <p:grpSp>
        <p:nvGrpSpPr>
          <p:cNvPr id="40" name="Group 51"/>
          <p:cNvGrpSpPr>
            <a:grpSpLocks/>
          </p:cNvGrpSpPr>
          <p:nvPr/>
        </p:nvGrpSpPr>
        <p:grpSpPr bwMode="auto">
          <a:xfrm>
            <a:off x="5611096" y="2340548"/>
            <a:ext cx="5867400" cy="2936875"/>
            <a:chOff x="924" y="1933"/>
            <a:chExt cx="3696" cy="1850"/>
          </a:xfrm>
        </p:grpSpPr>
        <p:sp>
          <p:nvSpPr>
            <p:cNvPr id="41" name="Rectangle 41"/>
            <p:cNvSpPr>
              <a:spLocks noChangeArrowheads="1"/>
            </p:cNvSpPr>
            <p:nvPr/>
          </p:nvSpPr>
          <p:spPr bwMode="auto">
            <a:xfrm>
              <a:off x="924" y="1944"/>
              <a:ext cx="901" cy="2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kumimoji="0" lang="en-US" altLang="zh-CN" sz="280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left</a:t>
              </a:r>
              <a:r>
                <a:rPr kumimoji="0" lang="en-US" altLang="zh-CN" sz="28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 (</a:t>
              </a:r>
              <a:r>
                <a:rPr kumimoji="0" lang="en-US" altLang="zh-CN" sz="2800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this</a:t>
              </a:r>
              <a:r>
                <a:rPr kumimoji="0" lang="en-US" altLang="zh-CN" sz="28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)</a:t>
              </a:r>
              <a:endParaRPr lang="en-US" altLang="zh-CN" sz="2800">
                <a:latin typeface="Times New Roman" panose="02020603050405020304" pitchFamily="18" charset="0"/>
              </a:endParaRPr>
            </a:p>
          </p:txBody>
        </p:sp>
        <p:sp>
          <p:nvSpPr>
            <p:cNvPr id="42" name="Rectangle 41"/>
            <p:cNvSpPr>
              <a:spLocks noChangeArrowheads="1"/>
            </p:cNvSpPr>
            <p:nvPr/>
          </p:nvSpPr>
          <p:spPr bwMode="auto">
            <a:xfrm>
              <a:off x="3071" y="3537"/>
              <a:ext cx="128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i="1">
                  <a:latin typeface="Times New Roman" panose="02020603050405020304" pitchFamily="18" charset="0"/>
                </a:rPr>
                <a:t>p</a:t>
              </a:r>
            </a:p>
          </p:txBody>
        </p:sp>
        <p:sp>
          <p:nvSpPr>
            <p:cNvPr id="43" name="Rectangle 41"/>
            <p:cNvSpPr>
              <a:spLocks noChangeArrowheads="1"/>
            </p:cNvSpPr>
            <p:nvPr/>
          </p:nvSpPr>
          <p:spPr bwMode="auto">
            <a:xfrm>
              <a:off x="4140" y="1933"/>
              <a:ext cx="384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i="1">
                  <a:latin typeface="Times New Roman" panose="02020603050405020304" pitchFamily="18" charset="0"/>
                </a:rPr>
                <a:t>this</a:t>
              </a:r>
            </a:p>
          </p:txBody>
        </p:sp>
        <p:grpSp>
          <p:nvGrpSpPr>
            <p:cNvPr id="44" name="Group 5"/>
            <p:cNvGrpSpPr>
              <a:grpSpLocks/>
            </p:cNvGrpSpPr>
            <p:nvPr/>
          </p:nvGrpSpPr>
          <p:grpSpPr bwMode="auto">
            <a:xfrm>
              <a:off x="2575" y="3184"/>
              <a:ext cx="929" cy="258"/>
              <a:chOff x="720" y="1680"/>
              <a:chExt cx="960" cy="288"/>
            </a:xfrm>
          </p:grpSpPr>
          <p:sp>
            <p:nvSpPr>
              <p:cNvPr id="74" name="Rectangle 6"/>
              <p:cNvSpPr>
                <a:spLocks noChangeArrowheads="1"/>
              </p:cNvSpPr>
              <p:nvPr/>
            </p:nvSpPr>
            <p:spPr bwMode="auto">
              <a:xfrm>
                <a:off x="720" y="1680"/>
                <a:ext cx="960" cy="288"/>
              </a:xfrm>
              <a:prstGeom prst="rect">
                <a:avLst/>
              </a:prstGeom>
              <a:noFill/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75" name="Line 7"/>
              <p:cNvSpPr>
                <a:spLocks noChangeShapeType="1"/>
              </p:cNvSpPr>
              <p:nvPr/>
            </p:nvSpPr>
            <p:spPr bwMode="auto">
              <a:xfrm>
                <a:off x="1056" y="1680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6" name="Line 8"/>
              <p:cNvSpPr>
                <a:spLocks noChangeShapeType="1"/>
              </p:cNvSpPr>
              <p:nvPr/>
            </p:nvSpPr>
            <p:spPr bwMode="auto">
              <a:xfrm>
                <a:off x="1344" y="1680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45" name="Line 9"/>
            <p:cNvSpPr>
              <a:spLocks noChangeShapeType="1"/>
            </p:cNvSpPr>
            <p:nvPr/>
          </p:nvSpPr>
          <p:spPr bwMode="auto">
            <a:xfrm flipV="1">
              <a:off x="3040" y="3399"/>
              <a:ext cx="0" cy="344"/>
            </a:xfrm>
            <a:prstGeom prst="line">
              <a:avLst/>
            </a:prstGeom>
            <a:noFill/>
            <a:ln w="47625" cap="sq">
              <a:solidFill>
                <a:srgbClr val="99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grpSp>
          <p:nvGrpSpPr>
            <p:cNvPr id="46" name="Group 11"/>
            <p:cNvGrpSpPr>
              <a:grpSpLocks/>
            </p:cNvGrpSpPr>
            <p:nvPr/>
          </p:nvGrpSpPr>
          <p:grpSpPr bwMode="auto">
            <a:xfrm>
              <a:off x="2063" y="2411"/>
              <a:ext cx="605" cy="773"/>
              <a:chOff x="2112" y="2467"/>
              <a:chExt cx="624" cy="864"/>
            </a:xfrm>
          </p:grpSpPr>
          <p:sp>
            <p:nvSpPr>
              <p:cNvPr id="72" name="Line 12"/>
              <p:cNvSpPr>
                <a:spLocks noChangeShapeType="1"/>
              </p:cNvSpPr>
              <p:nvPr/>
            </p:nvSpPr>
            <p:spPr bwMode="auto">
              <a:xfrm>
                <a:off x="2112" y="2467"/>
                <a:ext cx="624" cy="864"/>
              </a:xfrm>
              <a:prstGeom prst="line">
                <a:avLst/>
              </a:prstGeom>
              <a:noFill/>
              <a:ln w="57150" cap="sq">
                <a:solidFill>
                  <a:srgbClr val="FF9900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3" name="Text Box 13"/>
              <p:cNvSpPr txBox="1">
                <a:spLocks noChangeArrowheads="1"/>
              </p:cNvSpPr>
              <p:nvPr/>
            </p:nvSpPr>
            <p:spPr bwMode="auto">
              <a:xfrm>
                <a:off x="2112" y="2707"/>
                <a:ext cx="384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>
                    <a:latin typeface="Times New Roman" panose="02020603050405020304" pitchFamily="18" charset="0"/>
                  </a:rPr>
                  <a:t>2</a:t>
                </a:r>
              </a:p>
            </p:txBody>
          </p:sp>
        </p:grpSp>
        <p:grpSp>
          <p:nvGrpSpPr>
            <p:cNvPr id="47" name="Group 14"/>
            <p:cNvGrpSpPr>
              <a:grpSpLocks/>
            </p:cNvGrpSpPr>
            <p:nvPr/>
          </p:nvGrpSpPr>
          <p:grpSpPr bwMode="auto">
            <a:xfrm>
              <a:off x="2249" y="2497"/>
              <a:ext cx="698" cy="773"/>
              <a:chOff x="2304" y="2563"/>
              <a:chExt cx="720" cy="864"/>
            </a:xfrm>
          </p:grpSpPr>
          <p:sp>
            <p:nvSpPr>
              <p:cNvPr id="70" name="Line 15"/>
              <p:cNvSpPr>
                <a:spLocks noChangeShapeType="1"/>
              </p:cNvSpPr>
              <p:nvPr/>
            </p:nvSpPr>
            <p:spPr bwMode="auto">
              <a:xfrm flipH="1" flipV="1">
                <a:off x="2304" y="2563"/>
                <a:ext cx="624" cy="864"/>
              </a:xfrm>
              <a:prstGeom prst="line">
                <a:avLst/>
              </a:prstGeom>
              <a:noFill/>
              <a:ln w="57150" cap="sq">
                <a:solidFill>
                  <a:srgbClr val="003399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1" name="Text Box 16"/>
              <p:cNvSpPr txBox="1">
                <a:spLocks noChangeArrowheads="1"/>
              </p:cNvSpPr>
              <p:nvPr/>
            </p:nvSpPr>
            <p:spPr bwMode="auto">
              <a:xfrm>
                <a:off x="2592" y="2707"/>
                <a:ext cx="432" cy="4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>
                    <a:solidFill>
                      <a:srgbClr val="FFFF00"/>
                    </a:solidFill>
                    <a:latin typeface="Times New Roman" panose="02020603050405020304" pitchFamily="18" charset="0"/>
                  </a:rPr>
                  <a:t>1</a:t>
                </a:r>
              </a:p>
            </p:txBody>
          </p:sp>
        </p:grpSp>
        <p:grpSp>
          <p:nvGrpSpPr>
            <p:cNvPr id="48" name="Group 17"/>
            <p:cNvGrpSpPr>
              <a:grpSpLocks/>
            </p:cNvGrpSpPr>
            <p:nvPr/>
          </p:nvGrpSpPr>
          <p:grpSpPr bwMode="auto">
            <a:xfrm>
              <a:off x="3225" y="2497"/>
              <a:ext cx="558" cy="773"/>
              <a:chOff x="3312" y="2563"/>
              <a:chExt cx="576" cy="864"/>
            </a:xfrm>
          </p:grpSpPr>
          <p:sp>
            <p:nvSpPr>
              <p:cNvPr id="68" name="Line 18"/>
              <p:cNvSpPr>
                <a:spLocks noChangeShapeType="1"/>
              </p:cNvSpPr>
              <p:nvPr/>
            </p:nvSpPr>
            <p:spPr bwMode="auto">
              <a:xfrm flipV="1">
                <a:off x="3312" y="2563"/>
                <a:ext cx="576" cy="864"/>
              </a:xfrm>
              <a:prstGeom prst="line">
                <a:avLst/>
              </a:prstGeom>
              <a:noFill/>
              <a:ln w="57150" cap="sq">
                <a:solidFill>
                  <a:srgbClr val="1D7D64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69" name="Text Box 19"/>
              <p:cNvSpPr txBox="1">
                <a:spLocks noChangeArrowheads="1"/>
              </p:cNvSpPr>
              <p:nvPr/>
            </p:nvSpPr>
            <p:spPr bwMode="auto">
              <a:xfrm>
                <a:off x="3312" y="2707"/>
                <a:ext cx="336" cy="4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>
                    <a:solidFill>
                      <a:srgbClr val="1D7D64"/>
                    </a:solidFill>
                    <a:latin typeface="Times New Roman" panose="02020603050405020304" pitchFamily="18" charset="0"/>
                  </a:rPr>
                  <a:t>3</a:t>
                </a:r>
              </a:p>
            </p:txBody>
          </p:sp>
        </p:grpSp>
        <p:grpSp>
          <p:nvGrpSpPr>
            <p:cNvPr id="49" name="Group 20"/>
            <p:cNvGrpSpPr>
              <a:grpSpLocks/>
            </p:cNvGrpSpPr>
            <p:nvPr/>
          </p:nvGrpSpPr>
          <p:grpSpPr bwMode="auto">
            <a:xfrm>
              <a:off x="3411" y="2454"/>
              <a:ext cx="884" cy="730"/>
              <a:chOff x="3504" y="2515"/>
              <a:chExt cx="912" cy="816"/>
            </a:xfrm>
          </p:grpSpPr>
          <p:sp>
            <p:nvSpPr>
              <p:cNvPr id="66" name="Line 21"/>
              <p:cNvSpPr>
                <a:spLocks noChangeShapeType="1"/>
              </p:cNvSpPr>
              <p:nvPr/>
            </p:nvSpPr>
            <p:spPr bwMode="auto">
              <a:xfrm flipH="1">
                <a:off x="3504" y="2515"/>
                <a:ext cx="528" cy="816"/>
              </a:xfrm>
              <a:prstGeom prst="line">
                <a:avLst/>
              </a:prstGeom>
              <a:noFill/>
              <a:ln w="571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67" name="Text Box 22"/>
              <p:cNvSpPr txBox="1">
                <a:spLocks noChangeArrowheads="1"/>
              </p:cNvSpPr>
              <p:nvPr/>
            </p:nvSpPr>
            <p:spPr bwMode="auto">
              <a:xfrm>
                <a:off x="3840" y="2707"/>
                <a:ext cx="576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/>
                <a:r>
                  <a:rPr lang="en-US" altLang="zh-CN">
                    <a:solidFill>
                      <a:srgbClr val="993366"/>
                    </a:solidFill>
                    <a:latin typeface="Times New Roman" panose="02020603050405020304" pitchFamily="18" charset="0"/>
                  </a:rPr>
                  <a:t>4</a:t>
                </a:r>
              </a:p>
            </p:txBody>
          </p:sp>
        </p:grpSp>
        <p:sp>
          <p:nvSpPr>
            <p:cNvPr id="50" name="Text Box 39"/>
            <p:cNvSpPr txBox="1">
              <a:spLocks noChangeArrowheads="1"/>
            </p:cNvSpPr>
            <p:nvPr/>
          </p:nvSpPr>
          <p:spPr bwMode="auto">
            <a:xfrm>
              <a:off x="2655" y="1951"/>
              <a:ext cx="512" cy="6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/>
              <a:r>
                <a:rPr lang="en-US" altLang="zh-CN" sz="6600" dirty="0">
                  <a:solidFill>
                    <a:srgbClr val="FF0000"/>
                  </a:solidFill>
                </a:rPr>
                <a:t>×</a:t>
              </a:r>
            </a:p>
          </p:txBody>
        </p:sp>
        <p:grpSp>
          <p:nvGrpSpPr>
            <p:cNvPr id="51" name="Group 24"/>
            <p:cNvGrpSpPr>
              <a:grpSpLocks/>
            </p:cNvGrpSpPr>
            <p:nvPr/>
          </p:nvGrpSpPr>
          <p:grpSpPr bwMode="auto">
            <a:xfrm>
              <a:off x="1413" y="2239"/>
              <a:ext cx="929" cy="258"/>
              <a:chOff x="720" y="1680"/>
              <a:chExt cx="960" cy="288"/>
            </a:xfrm>
          </p:grpSpPr>
          <p:grpSp>
            <p:nvGrpSpPr>
              <p:cNvPr id="60" name="Group 25"/>
              <p:cNvGrpSpPr>
                <a:grpSpLocks/>
              </p:cNvGrpSpPr>
              <p:nvPr/>
            </p:nvGrpSpPr>
            <p:grpSpPr bwMode="auto">
              <a:xfrm>
                <a:off x="720" y="1680"/>
                <a:ext cx="960" cy="288"/>
                <a:chOff x="720" y="1680"/>
                <a:chExt cx="960" cy="288"/>
              </a:xfrm>
            </p:grpSpPr>
            <p:sp>
              <p:nvSpPr>
                <p:cNvPr id="63" name="Rectangle 26"/>
                <p:cNvSpPr>
                  <a:spLocks noChangeArrowheads="1"/>
                </p:cNvSpPr>
                <p:nvPr/>
              </p:nvSpPr>
              <p:spPr bwMode="auto">
                <a:xfrm>
                  <a:off x="720" y="1680"/>
                  <a:ext cx="960" cy="288"/>
                </a:xfrm>
                <a:prstGeom prst="rect">
                  <a:avLst/>
                </a:prstGeom>
                <a:noFill/>
                <a:ln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64" name="Line 27"/>
                <p:cNvSpPr>
                  <a:spLocks noChangeShapeType="1"/>
                </p:cNvSpPr>
                <p:nvPr/>
              </p:nvSpPr>
              <p:spPr bwMode="auto">
                <a:xfrm>
                  <a:off x="1056" y="1680"/>
                  <a:ext cx="0" cy="288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65" name="Line 28"/>
                <p:cNvSpPr>
                  <a:spLocks noChangeShapeType="1"/>
                </p:cNvSpPr>
                <p:nvPr/>
              </p:nvSpPr>
              <p:spPr bwMode="auto">
                <a:xfrm>
                  <a:off x="1344" y="1680"/>
                  <a:ext cx="0" cy="288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sp>
            <p:nvSpPr>
              <p:cNvPr id="61" name="Line 29"/>
              <p:cNvSpPr>
                <a:spLocks noChangeShapeType="1"/>
              </p:cNvSpPr>
              <p:nvPr/>
            </p:nvSpPr>
            <p:spPr bwMode="auto">
              <a:xfrm>
                <a:off x="1056" y="1680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62" name="Line 30"/>
              <p:cNvSpPr>
                <a:spLocks noChangeShapeType="1"/>
              </p:cNvSpPr>
              <p:nvPr/>
            </p:nvSpPr>
            <p:spPr bwMode="auto">
              <a:xfrm>
                <a:off x="1344" y="1680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grpSp>
          <p:nvGrpSpPr>
            <p:cNvPr id="52" name="Group 31"/>
            <p:cNvGrpSpPr>
              <a:grpSpLocks/>
            </p:cNvGrpSpPr>
            <p:nvPr/>
          </p:nvGrpSpPr>
          <p:grpSpPr bwMode="auto">
            <a:xfrm>
              <a:off x="3690" y="2239"/>
              <a:ext cx="930" cy="258"/>
              <a:chOff x="816" y="1776"/>
              <a:chExt cx="960" cy="288"/>
            </a:xfrm>
          </p:grpSpPr>
          <p:sp>
            <p:nvSpPr>
              <p:cNvPr id="57" name="Rectangle 32"/>
              <p:cNvSpPr>
                <a:spLocks noChangeArrowheads="1"/>
              </p:cNvSpPr>
              <p:nvPr/>
            </p:nvSpPr>
            <p:spPr bwMode="auto">
              <a:xfrm>
                <a:off x="816" y="1776"/>
                <a:ext cx="960" cy="288"/>
              </a:xfrm>
              <a:prstGeom prst="rect">
                <a:avLst/>
              </a:prstGeom>
              <a:noFill/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58" name="Line 33"/>
              <p:cNvSpPr>
                <a:spLocks noChangeShapeType="1"/>
              </p:cNvSpPr>
              <p:nvPr/>
            </p:nvSpPr>
            <p:spPr bwMode="auto">
              <a:xfrm>
                <a:off x="1152" y="1776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59" name="Line 34"/>
              <p:cNvSpPr>
                <a:spLocks noChangeShapeType="1"/>
              </p:cNvSpPr>
              <p:nvPr/>
            </p:nvSpPr>
            <p:spPr bwMode="auto">
              <a:xfrm>
                <a:off x="1440" y="1776"/>
                <a:ext cx="0" cy="28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53" name="Line 35"/>
            <p:cNvSpPr>
              <a:spLocks noChangeShapeType="1"/>
            </p:cNvSpPr>
            <p:nvPr/>
          </p:nvSpPr>
          <p:spPr bwMode="auto">
            <a:xfrm>
              <a:off x="2258" y="2332"/>
              <a:ext cx="1441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4" name="Line 36"/>
            <p:cNvSpPr>
              <a:spLocks noChangeShapeType="1"/>
            </p:cNvSpPr>
            <p:nvPr/>
          </p:nvSpPr>
          <p:spPr bwMode="auto">
            <a:xfrm flipH="1">
              <a:off x="2342" y="2400"/>
              <a:ext cx="1488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5" name="Line 46"/>
            <p:cNvSpPr>
              <a:spLocks noChangeShapeType="1"/>
            </p:cNvSpPr>
            <p:nvPr/>
          </p:nvSpPr>
          <p:spPr bwMode="auto">
            <a:xfrm>
              <a:off x="4103" y="1933"/>
              <a:ext cx="0" cy="325"/>
            </a:xfrm>
            <a:prstGeom prst="line">
              <a:avLst/>
            </a:prstGeom>
            <a:noFill/>
            <a:ln w="476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>
              <a:prstShdw prst="shdw17" dist="17961" dir="2700000">
                <a:srgbClr val="990000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6" name="Line 9"/>
            <p:cNvSpPr>
              <a:spLocks noChangeShapeType="1"/>
            </p:cNvSpPr>
            <p:nvPr/>
          </p:nvSpPr>
          <p:spPr bwMode="auto">
            <a:xfrm flipV="1">
              <a:off x="1887" y="1933"/>
              <a:ext cx="0" cy="344"/>
            </a:xfrm>
            <a:prstGeom prst="line">
              <a:avLst/>
            </a:prstGeom>
            <a:noFill/>
            <a:ln w="47625" cap="sq">
              <a:solidFill>
                <a:srgbClr val="9900CC"/>
              </a:solidFill>
              <a:round/>
              <a:headEnd type="stealth" w="lg" len="lg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968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删除操作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468029" y="1253995"/>
            <a:ext cx="8243888" cy="6416675"/>
          </a:xfrm>
          <a:prstGeom prst="rect">
            <a:avLst/>
          </a:prstGeom>
        </p:spPr>
        <p:txBody>
          <a:bodyPr vert="horz" lIns="3600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删除当前结点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sz="3200" b="1" i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this</a:t>
            </a:r>
            <a:r>
              <a:rPr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</a:p>
          <a:p>
            <a:pPr>
              <a:spcBef>
                <a:spcPct val="0"/>
              </a:spcBef>
              <a:spcAft>
                <a:spcPct val="20000"/>
              </a:spcAft>
              <a:buFont typeface="Wingdings" panose="05000000000000000000" pitchFamily="2" charset="2"/>
              <a:buNone/>
            </a:pPr>
            <a:endParaRPr lang="en-US" altLang="zh-CN" sz="3200" b="1" dirty="0">
              <a:solidFill>
                <a:srgbClr val="FF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算法</a:t>
            </a:r>
            <a:r>
              <a:rPr lang="en-US" altLang="zh-CN" sz="3200" b="1" dirty="0" err="1">
                <a:solidFill>
                  <a:srgbClr val="CC00CC"/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DeleteNode</a:t>
            </a:r>
            <a:r>
              <a:rPr lang="en-US" altLang="zh-CN" sz="32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3200" b="1" i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sz="32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 ) 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DN1</a:t>
            </a:r>
            <a:r>
              <a:rPr lang="en-US" altLang="zh-CN" sz="32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.[</a:t>
            </a:r>
            <a:r>
              <a:rPr lang="en-US" altLang="zh-CN" sz="32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sz="32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3200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header</a:t>
            </a:r>
            <a:r>
              <a:rPr lang="en-US" altLang="zh-CN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?</a:t>
            </a:r>
            <a:r>
              <a:rPr lang="en-US" altLang="zh-CN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]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2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32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header</a:t>
            </a:r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，则转 </a:t>
            </a:r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DN5. </a:t>
            </a:r>
            <a:endParaRPr lang="en-US" altLang="zh-CN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Text Box 27"/>
          <p:cNvSpPr txBox="1">
            <a:spLocks noChangeArrowheads="1"/>
          </p:cNvSpPr>
          <p:nvPr/>
        </p:nvSpPr>
        <p:spPr bwMode="auto">
          <a:xfrm>
            <a:off x="8388128" y="2060980"/>
            <a:ext cx="603250" cy="304800"/>
          </a:xfrm>
          <a:prstGeom prst="rect">
            <a:avLst/>
          </a:prstGeom>
          <a:noFill/>
          <a:ln w="31750" cap="sq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lnSpc>
                <a:spcPct val="80000"/>
              </a:lnSpc>
              <a:spcBef>
                <a:spcPct val="0"/>
              </a:spcBef>
            </a:pPr>
            <a:r>
              <a:rPr lang="en-US" altLang="zh-CN" sz="2500" i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this</a:t>
            </a:r>
          </a:p>
        </p:txBody>
      </p:sp>
      <p:grpSp>
        <p:nvGrpSpPr>
          <p:cNvPr id="5" name="组合 2"/>
          <p:cNvGrpSpPr>
            <a:grpSpLocks/>
          </p:cNvGrpSpPr>
          <p:nvPr/>
        </p:nvGrpSpPr>
        <p:grpSpPr bwMode="auto">
          <a:xfrm>
            <a:off x="5602121" y="2455818"/>
            <a:ext cx="5105400" cy="1311275"/>
            <a:chOff x="1655676" y="900430"/>
            <a:chExt cx="5105260" cy="1311232"/>
          </a:xfrm>
        </p:grpSpPr>
        <p:sp>
          <p:nvSpPr>
            <p:cNvPr id="6" name="Line 10"/>
            <p:cNvSpPr>
              <a:spLocks noChangeShapeType="1"/>
            </p:cNvSpPr>
            <p:nvPr/>
          </p:nvSpPr>
          <p:spPr bwMode="auto">
            <a:xfrm>
              <a:off x="4265386" y="1282531"/>
              <a:ext cx="0" cy="604695"/>
            </a:xfrm>
            <a:prstGeom prst="line">
              <a:avLst/>
            </a:prstGeom>
            <a:noFill/>
            <a:ln w="28575" cap="sq">
              <a:solidFill>
                <a:srgbClr val="0000CC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" name="Line 17"/>
            <p:cNvSpPr>
              <a:spLocks noChangeShapeType="1"/>
            </p:cNvSpPr>
            <p:nvPr/>
          </p:nvSpPr>
          <p:spPr bwMode="auto">
            <a:xfrm>
              <a:off x="5311549" y="1282531"/>
              <a:ext cx="0" cy="604695"/>
            </a:xfrm>
            <a:prstGeom prst="line">
              <a:avLst/>
            </a:prstGeom>
            <a:noFill/>
            <a:ln w="28575" cap="sq">
              <a:solidFill>
                <a:srgbClr val="0000CC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" name="Rectangle 9"/>
            <p:cNvSpPr>
              <a:spLocks noChangeArrowheads="1"/>
            </p:cNvSpPr>
            <p:nvPr/>
          </p:nvSpPr>
          <p:spPr bwMode="auto">
            <a:xfrm>
              <a:off x="3374799" y="1281150"/>
              <a:ext cx="2736850" cy="604695"/>
            </a:xfrm>
            <a:prstGeom prst="rect">
              <a:avLst/>
            </a:prstGeom>
            <a:noFill/>
            <a:ln w="28575" cap="sq">
              <a:solidFill>
                <a:srgbClr val="0000CC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</a:endParaRPr>
            </a:p>
          </p:txBody>
        </p:sp>
        <p:sp>
          <p:nvSpPr>
            <p:cNvPr id="9" name="Line 11"/>
            <p:cNvSpPr>
              <a:spLocks noChangeShapeType="1"/>
            </p:cNvSpPr>
            <p:nvPr/>
          </p:nvSpPr>
          <p:spPr bwMode="auto">
            <a:xfrm rot="-5164107">
              <a:off x="2588187" y="814730"/>
              <a:ext cx="95260" cy="14795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" name="Line 13"/>
            <p:cNvSpPr>
              <a:spLocks noChangeShapeType="1"/>
            </p:cNvSpPr>
            <p:nvPr/>
          </p:nvSpPr>
          <p:spPr bwMode="auto">
            <a:xfrm>
              <a:off x="4587649" y="1589020"/>
              <a:ext cx="4016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1" name="Line 14"/>
            <p:cNvSpPr>
              <a:spLocks noChangeShapeType="1"/>
            </p:cNvSpPr>
            <p:nvPr/>
          </p:nvSpPr>
          <p:spPr bwMode="auto">
            <a:xfrm>
              <a:off x="5875111" y="1674616"/>
              <a:ext cx="885825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2" name="Line 15"/>
            <p:cNvSpPr>
              <a:spLocks noChangeShapeType="1"/>
            </p:cNvSpPr>
            <p:nvPr/>
          </p:nvSpPr>
          <p:spPr bwMode="auto">
            <a:xfrm>
              <a:off x="6760936" y="1674616"/>
              <a:ext cx="0" cy="537046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3" name="Line 16"/>
            <p:cNvSpPr>
              <a:spLocks noChangeShapeType="1"/>
            </p:cNvSpPr>
            <p:nvPr/>
          </p:nvSpPr>
          <p:spPr bwMode="auto">
            <a:xfrm flipH="1">
              <a:off x="2735036" y="2211662"/>
              <a:ext cx="4025900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4" name="Line 18"/>
            <p:cNvSpPr>
              <a:spLocks noChangeShapeType="1"/>
            </p:cNvSpPr>
            <p:nvPr/>
          </p:nvSpPr>
          <p:spPr bwMode="auto">
            <a:xfrm flipV="1">
              <a:off x="2735036" y="1740884"/>
              <a:ext cx="0" cy="470778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5" name="Line 19"/>
            <p:cNvSpPr>
              <a:spLocks noChangeShapeType="1"/>
            </p:cNvSpPr>
            <p:nvPr/>
          </p:nvSpPr>
          <p:spPr bwMode="auto">
            <a:xfrm>
              <a:off x="2735036" y="1740884"/>
              <a:ext cx="644525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6" name="Line 20"/>
            <p:cNvSpPr>
              <a:spLocks noChangeShapeType="1"/>
            </p:cNvSpPr>
            <p:nvPr/>
          </p:nvSpPr>
          <p:spPr bwMode="auto">
            <a:xfrm>
              <a:off x="2725511" y="1405403"/>
              <a:ext cx="9667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7" name="Line 21"/>
            <p:cNvSpPr>
              <a:spLocks noChangeShapeType="1"/>
            </p:cNvSpPr>
            <p:nvPr/>
          </p:nvSpPr>
          <p:spPr bwMode="auto">
            <a:xfrm flipV="1">
              <a:off x="2735036" y="900430"/>
              <a:ext cx="0" cy="5049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8" name="Line 22"/>
            <p:cNvSpPr>
              <a:spLocks noChangeShapeType="1"/>
            </p:cNvSpPr>
            <p:nvPr/>
          </p:nvSpPr>
          <p:spPr bwMode="auto">
            <a:xfrm>
              <a:off x="2725511" y="900431"/>
              <a:ext cx="40259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9" name="Line 23"/>
            <p:cNvSpPr>
              <a:spLocks noChangeShapeType="1"/>
            </p:cNvSpPr>
            <p:nvPr/>
          </p:nvSpPr>
          <p:spPr bwMode="auto">
            <a:xfrm>
              <a:off x="6760936" y="900431"/>
              <a:ext cx="0" cy="5049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0" name="Line 24"/>
            <p:cNvSpPr>
              <a:spLocks noChangeShapeType="1"/>
            </p:cNvSpPr>
            <p:nvPr/>
          </p:nvSpPr>
          <p:spPr bwMode="auto">
            <a:xfrm flipH="1">
              <a:off x="6116411" y="1405403"/>
              <a:ext cx="64452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1" name="Text Box 32"/>
            <p:cNvSpPr txBox="1">
              <a:spLocks noChangeArrowheads="1"/>
            </p:cNvSpPr>
            <p:nvPr/>
          </p:nvSpPr>
          <p:spPr bwMode="auto">
            <a:xfrm>
              <a:off x="1655676" y="1254431"/>
              <a:ext cx="1000098" cy="3047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r"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sz="2500" i="1">
                  <a:latin typeface="Times New Roman" panose="02020603050405020304" pitchFamily="18" charset="0"/>
                </a:rPr>
                <a:t>header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646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删除操作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292715" y="1174115"/>
            <a:ext cx="8243888" cy="6255944"/>
          </a:xfrm>
          <a:prstGeom prst="rect">
            <a:avLst/>
          </a:prstGeom>
        </p:spPr>
        <p:txBody>
          <a:bodyPr vert="horz" lIns="3600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  <a:spcBef>
                <a:spcPts val="120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DN2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.[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left</a:t>
            </a:r>
            <a:r>
              <a: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 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right</a:t>
            </a:r>
            <a:r>
              <a: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header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?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  <a:p>
            <a:pPr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left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right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header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，则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left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header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)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right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header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)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header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.  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转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DN5.)</a:t>
            </a:r>
          </a:p>
        </p:txBody>
      </p:sp>
      <p:grpSp>
        <p:nvGrpSpPr>
          <p:cNvPr id="4" name="组合 19"/>
          <p:cNvGrpSpPr>
            <a:grpSpLocks/>
          </p:cNvGrpSpPr>
          <p:nvPr/>
        </p:nvGrpSpPr>
        <p:grpSpPr bwMode="auto">
          <a:xfrm>
            <a:off x="2417703" y="3314724"/>
            <a:ext cx="5130800" cy="1906588"/>
            <a:chOff x="2314449" y="2442266"/>
            <a:chExt cx="5130214" cy="1905482"/>
          </a:xfrm>
        </p:grpSpPr>
        <p:grpSp>
          <p:nvGrpSpPr>
            <p:cNvPr id="5" name="组合 9"/>
            <p:cNvGrpSpPr>
              <a:grpSpLocks/>
            </p:cNvGrpSpPr>
            <p:nvPr/>
          </p:nvGrpSpPr>
          <p:grpSpPr bwMode="auto">
            <a:xfrm>
              <a:off x="2314449" y="2442266"/>
              <a:ext cx="5130214" cy="1905482"/>
              <a:chOff x="1745489" y="3935786"/>
              <a:chExt cx="5130214" cy="1905482"/>
            </a:xfrm>
          </p:grpSpPr>
          <p:sp>
            <p:nvSpPr>
              <p:cNvPr id="7" name="Line 4"/>
              <p:cNvSpPr>
                <a:spLocks noChangeShapeType="1"/>
              </p:cNvSpPr>
              <p:nvPr/>
            </p:nvSpPr>
            <p:spPr bwMode="auto">
              <a:xfrm>
                <a:off x="6647103" y="4873364"/>
                <a:ext cx="0" cy="620713"/>
              </a:xfrm>
              <a:prstGeom prst="line">
                <a:avLst/>
              </a:prstGeom>
              <a:noFill/>
              <a:ln w="44450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8" name="Line 5"/>
              <p:cNvSpPr>
                <a:spLocks noChangeShapeType="1"/>
              </p:cNvSpPr>
              <p:nvPr/>
            </p:nvSpPr>
            <p:spPr bwMode="auto">
              <a:xfrm>
                <a:off x="3487343" y="5494076"/>
                <a:ext cx="3159760" cy="0"/>
              </a:xfrm>
              <a:prstGeom prst="line">
                <a:avLst/>
              </a:prstGeom>
              <a:noFill/>
              <a:ln w="44450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9" name="Line 6"/>
              <p:cNvSpPr>
                <a:spLocks noChangeShapeType="1"/>
              </p:cNvSpPr>
              <p:nvPr/>
            </p:nvSpPr>
            <p:spPr bwMode="auto">
              <a:xfrm flipV="1">
                <a:off x="3478771" y="5138476"/>
                <a:ext cx="0" cy="355601"/>
              </a:xfrm>
              <a:prstGeom prst="line">
                <a:avLst/>
              </a:prstGeom>
              <a:noFill/>
              <a:ln w="44450" cap="sq">
                <a:solidFill>
                  <a:schemeClr val="tx1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0" name="Line 7"/>
              <p:cNvSpPr>
                <a:spLocks noChangeShapeType="1"/>
              </p:cNvSpPr>
              <p:nvPr/>
            </p:nvSpPr>
            <p:spPr bwMode="auto">
              <a:xfrm flipV="1">
                <a:off x="3132688" y="4251064"/>
                <a:ext cx="0" cy="502782"/>
              </a:xfrm>
              <a:prstGeom prst="line">
                <a:avLst/>
              </a:prstGeom>
              <a:noFill/>
              <a:ln w="44450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1" name="Line 8"/>
              <p:cNvSpPr>
                <a:spLocks noChangeShapeType="1"/>
              </p:cNvSpPr>
              <p:nvPr/>
            </p:nvSpPr>
            <p:spPr bwMode="auto">
              <a:xfrm flipH="1">
                <a:off x="3132687" y="4251064"/>
                <a:ext cx="3516003" cy="0"/>
              </a:xfrm>
              <a:prstGeom prst="line">
                <a:avLst/>
              </a:prstGeom>
              <a:noFill/>
              <a:ln w="44450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2" name="Line 9"/>
              <p:cNvSpPr>
                <a:spLocks noChangeShapeType="1"/>
              </p:cNvSpPr>
              <p:nvPr/>
            </p:nvSpPr>
            <p:spPr bwMode="auto">
              <a:xfrm>
                <a:off x="6648691" y="4251064"/>
                <a:ext cx="0" cy="334962"/>
              </a:xfrm>
              <a:prstGeom prst="line">
                <a:avLst/>
              </a:prstGeom>
              <a:noFill/>
              <a:ln w="44450" cap="sq">
                <a:solidFill>
                  <a:schemeClr val="tx1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3" name="Rectangle 12"/>
              <p:cNvSpPr>
                <a:spLocks noChangeArrowheads="1"/>
              </p:cNvSpPr>
              <p:nvPr/>
            </p:nvSpPr>
            <p:spPr bwMode="auto">
              <a:xfrm>
                <a:off x="2760903" y="4579676"/>
                <a:ext cx="1447800" cy="533400"/>
              </a:xfrm>
              <a:prstGeom prst="rect">
                <a:avLst/>
              </a:prstGeom>
              <a:noFill/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" name="Line 13"/>
              <p:cNvSpPr>
                <a:spLocks noChangeShapeType="1"/>
              </p:cNvSpPr>
              <p:nvPr/>
            </p:nvSpPr>
            <p:spPr bwMode="auto">
              <a:xfrm>
                <a:off x="3294303" y="4579676"/>
                <a:ext cx="0" cy="53340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5" name="Line 14"/>
              <p:cNvSpPr>
                <a:spLocks noChangeShapeType="1"/>
              </p:cNvSpPr>
              <p:nvPr/>
            </p:nvSpPr>
            <p:spPr bwMode="auto">
              <a:xfrm>
                <a:off x="3675303" y="4579676"/>
                <a:ext cx="0" cy="53340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grpSp>
            <p:nvGrpSpPr>
              <p:cNvPr id="16" name="Group 15"/>
              <p:cNvGrpSpPr>
                <a:grpSpLocks/>
              </p:cNvGrpSpPr>
              <p:nvPr/>
            </p:nvGrpSpPr>
            <p:grpSpPr bwMode="auto">
              <a:xfrm>
                <a:off x="5427903" y="4579676"/>
                <a:ext cx="1447800" cy="533400"/>
                <a:chOff x="1008" y="2016"/>
                <a:chExt cx="912" cy="336"/>
              </a:xfrm>
            </p:grpSpPr>
            <p:sp>
              <p:nvSpPr>
                <p:cNvPr id="32" name="Rectangle 16"/>
                <p:cNvSpPr>
                  <a:spLocks noChangeArrowheads="1"/>
                </p:cNvSpPr>
                <p:nvPr/>
              </p:nvSpPr>
              <p:spPr bwMode="auto">
                <a:xfrm>
                  <a:off x="1008" y="2016"/>
                  <a:ext cx="912" cy="336"/>
                </a:xfrm>
                <a:prstGeom prst="rect">
                  <a:avLst/>
                </a:prstGeom>
                <a:noFill/>
                <a:ln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1pPr>
                  <a:lvl2pPr marL="742950" indent="-28575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2pPr>
                  <a:lvl3pPr marL="11430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3pPr>
                  <a:lvl4pPr marL="16002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4pPr>
                  <a:lvl5pPr marL="2057400" indent="-228600" eaLnBrk="0" hangingPunct="0"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5pPr>
                  <a:lvl6pPr marL="25146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6pPr>
                  <a:lvl7pPr marL="29718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7pPr>
                  <a:lvl8pPr marL="34290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8pPr>
                  <a:lvl9pPr marL="3886200" indent="-228600" eaLnBrk="0" fontAlgn="base" hangingPunct="0">
                    <a:spcBef>
                      <a:spcPct val="50000"/>
                    </a:spcBef>
                    <a:spcAft>
                      <a:spcPct val="0"/>
                    </a:spcAft>
                    <a:defRPr kumimoji="1" sz="3200" b="1">
                      <a:solidFill>
                        <a:schemeClr val="tx1"/>
                      </a:solidFill>
                      <a:latin typeface="幼圆" panose="02010509060101010101" pitchFamily="49" charset="-122"/>
                      <a:ea typeface="幼圆" panose="02010509060101010101" pitchFamily="49" charset="-122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endParaRPr lang="zh-CN" altLang="en-US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33" name="Line 17"/>
                <p:cNvSpPr>
                  <a:spLocks noChangeShapeType="1"/>
                </p:cNvSpPr>
                <p:nvPr/>
              </p:nvSpPr>
              <p:spPr bwMode="auto">
                <a:xfrm>
                  <a:off x="1344" y="2016"/>
                  <a:ext cx="0" cy="336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34" name="Line 18"/>
                <p:cNvSpPr>
                  <a:spLocks noChangeShapeType="1"/>
                </p:cNvSpPr>
                <p:nvPr/>
              </p:nvSpPr>
              <p:spPr bwMode="auto">
                <a:xfrm>
                  <a:off x="1584" y="2016"/>
                  <a:ext cx="0" cy="336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sp>
            <p:nvSpPr>
              <p:cNvPr id="17" name="Line 23"/>
              <p:cNvSpPr>
                <a:spLocks noChangeShapeType="1"/>
              </p:cNvSpPr>
              <p:nvPr/>
            </p:nvSpPr>
            <p:spPr bwMode="auto">
              <a:xfrm flipH="1">
                <a:off x="4208703" y="4770176"/>
                <a:ext cx="1371600" cy="0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8" name="Line 25"/>
              <p:cNvSpPr>
                <a:spLocks noChangeShapeType="1"/>
              </p:cNvSpPr>
              <p:nvPr/>
            </p:nvSpPr>
            <p:spPr bwMode="auto">
              <a:xfrm>
                <a:off x="4056303" y="4922576"/>
                <a:ext cx="1371600" cy="0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9" name="Text Box 27"/>
              <p:cNvSpPr txBox="1">
                <a:spLocks noChangeArrowheads="1"/>
              </p:cNvSpPr>
              <p:nvPr/>
            </p:nvSpPr>
            <p:spPr bwMode="auto">
              <a:xfrm>
                <a:off x="5502673" y="3935786"/>
                <a:ext cx="590483" cy="304623"/>
              </a:xfrm>
              <a:prstGeom prst="rect">
                <a:avLst/>
              </a:prstGeom>
              <a:noFill/>
              <a:ln w="31750" cap="sq">
                <a:noFill/>
                <a:miter lim="800000"/>
                <a:headEnd type="none" w="sm" len="sm"/>
                <a:tailEnd type="none" w="med" len="lg"/>
              </a:ln>
            </p:spPr>
            <p:txBody>
              <a:bodyPr lIns="0" tIns="0" rIns="0" bIns="0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0"/>
                  </a:spcBef>
                </a:pPr>
                <a:r>
                  <a:rPr lang="en-US" altLang="zh-CN" sz="2500" i="1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panose="02020603050405020304" pitchFamily="18" charset="0"/>
                  </a:rPr>
                  <a:t>this</a:t>
                </a:r>
              </a:p>
            </p:txBody>
          </p:sp>
          <p:sp>
            <p:nvSpPr>
              <p:cNvPr id="20" name="Line 28"/>
              <p:cNvSpPr>
                <a:spLocks noChangeShapeType="1"/>
              </p:cNvSpPr>
              <p:nvPr/>
            </p:nvSpPr>
            <p:spPr bwMode="auto">
              <a:xfrm>
                <a:off x="6113703" y="3970076"/>
                <a:ext cx="0" cy="609600"/>
              </a:xfrm>
              <a:prstGeom prst="line">
                <a:avLst/>
              </a:prstGeom>
              <a:noFill/>
              <a:ln w="47625" cap="sq">
                <a:solidFill>
                  <a:srgbClr val="006666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1" name="Text Box 31"/>
              <p:cNvSpPr txBox="1">
                <a:spLocks noChangeArrowheads="1"/>
              </p:cNvSpPr>
              <p:nvPr/>
            </p:nvSpPr>
            <p:spPr bwMode="auto">
              <a:xfrm>
                <a:off x="4457940" y="4495994"/>
                <a:ext cx="690123" cy="7318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eaLnBrk="1" hangingPunct="1">
                  <a:lnSpc>
                    <a:spcPct val="80000"/>
                  </a:lnSpc>
                  <a:spcBef>
                    <a:spcPct val="0"/>
                  </a:spcBef>
                </a:pPr>
                <a:r>
                  <a:rPr lang="en-US" altLang="zh-CN" sz="6000" dirty="0">
                    <a:solidFill>
                      <a:srgbClr val="FF0000"/>
                    </a:solidFill>
                    <a:latin typeface="Times New Roman" panose="02020603050405020304" pitchFamily="18" charset="0"/>
                  </a:rPr>
                  <a:t>×</a:t>
                </a:r>
              </a:p>
            </p:txBody>
          </p:sp>
          <p:sp>
            <p:nvSpPr>
              <p:cNvPr id="22" name="Line 25"/>
              <p:cNvSpPr>
                <a:spLocks noChangeShapeType="1"/>
              </p:cNvSpPr>
              <p:nvPr/>
            </p:nvSpPr>
            <p:spPr bwMode="auto">
              <a:xfrm>
                <a:off x="1745489" y="4846376"/>
                <a:ext cx="1015414" cy="0"/>
              </a:xfrm>
              <a:prstGeom prst="line">
                <a:avLst/>
              </a:prstGeom>
              <a:noFill/>
              <a:ln w="44450" cap="sq">
                <a:solidFill>
                  <a:schemeClr val="tx1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3" name="TextBox 1"/>
              <p:cNvSpPr txBox="1"/>
              <p:nvPr/>
            </p:nvSpPr>
            <p:spPr>
              <a:xfrm>
                <a:off x="1745489" y="4408587"/>
                <a:ext cx="942867" cy="350634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en-US" altLang="zh-CN" sz="2300" i="1">
                    <a:latin typeface="Times New Roman" panose="02020603050405020304" pitchFamily="18" charset="0"/>
                  </a:rPr>
                  <a:t>header</a:t>
                </a:r>
                <a:endParaRPr lang="zh-CN" altLang="en-US" sz="2300" i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4" name="Line 7"/>
              <p:cNvSpPr>
                <a:spLocks noChangeShapeType="1"/>
              </p:cNvSpPr>
              <p:nvPr/>
            </p:nvSpPr>
            <p:spPr bwMode="auto">
              <a:xfrm flipV="1">
                <a:off x="2930896" y="3970076"/>
                <a:ext cx="0" cy="768350"/>
              </a:xfrm>
              <a:prstGeom prst="line">
                <a:avLst/>
              </a:prstGeom>
              <a:noFill/>
              <a:ln w="44450" cap="sq">
                <a:solidFill>
                  <a:srgbClr val="0000CC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cxnSp>
            <p:nvCxnSpPr>
              <p:cNvPr id="25" name="直接连接符 3"/>
              <p:cNvCxnSpPr>
                <a:cxnSpLocks noChangeShapeType="1"/>
              </p:cNvCxnSpPr>
              <p:nvPr/>
            </p:nvCxnSpPr>
            <p:spPr bwMode="auto">
              <a:xfrm>
                <a:off x="2930897" y="3963732"/>
                <a:ext cx="1029035" cy="0"/>
              </a:xfrm>
              <a:prstGeom prst="line">
                <a:avLst/>
              </a:prstGeom>
              <a:noFill/>
              <a:ln w="44450" cap="sq" algn="ctr">
                <a:solidFill>
                  <a:srgbClr val="0000CC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6" name="直接箭头连接符 5"/>
              <p:cNvCxnSpPr>
                <a:cxnSpLocks noChangeShapeType="1"/>
              </p:cNvCxnSpPr>
              <p:nvPr/>
            </p:nvCxnSpPr>
            <p:spPr bwMode="auto">
              <a:xfrm>
                <a:off x="3959932" y="3970076"/>
                <a:ext cx="0" cy="619281"/>
              </a:xfrm>
              <a:prstGeom prst="straightConnector1">
                <a:avLst/>
              </a:prstGeom>
              <a:noFill/>
              <a:ln w="44450" cap="sq" algn="ctr">
                <a:solidFill>
                  <a:srgbClr val="0000CC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" name="直接连接符 8"/>
              <p:cNvCxnSpPr>
                <a:cxnSpLocks noChangeShapeType="1"/>
              </p:cNvCxnSpPr>
              <p:nvPr/>
            </p:nvCxnSpPr>
            <p:spPr bwMode="auto">
              <a:xfrm>
                <a:off x="3851920" y="4922576"/>
                <a:ext cx="0" cy="786612"/>
              </a:xfrm>
              <a:prstGeom prst="line">
                <a:avLst/>
              </a:prstGeom>
              <a:noFill/>
              <a:ln w="38100" cap="sq" algn="ctr">
                <a:solidFill>
                  <a:srgbClr val="0000CC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8" name="直接连接符 10"/>
              <p:cNvCxnSpPr>
                <a:cxnSpLocks noChangeShapeType="1"/>
              </p:cNvCxnSpPr>
              <p:nvPr/>
            </p:nvCxnSpPr>
            <p:spPr bwMode="auto">
              <a:xfrm flipH="1">
                <a:off x="2930896" y="5709188"/>
                <a:ext cx="921024" cy="0"/>
              </a:xfrm>
              <a:prstGeom prst="line">
                <a:avLst/>
              </a:prstGeom>
              <a:noFill/>
              <a:ln w="38100" cap="sq" algn="ctr">
                <a:solidFill>
                  <a:srgbClr val="0000CC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9" name="直接箭头连接符 12"/>
              <p:cNvCxnSpPr>
                <a:cxnSpLocks noChangeShapeType="1"/>
              </p:cNvCxnSpPr>
              <p:nvPr/>
            </p:nvCxnSpPr>
            <p:spPr bwMode="auto">
              <a:xfrm flipV="1">
                <a:off x="2930896" y="5113076"/>
                <a:ext cx="0" cy="596112"/>
              </a:xfrm>
              <a:prstGeom prst="straightConnector1">
                <a:avLst/>
              </a:prstGeom>
              <a:noFill/>
              <a:ln w="38100" cap="sq" algn="ctr">
                <a:solidFill>
                  <a:srgbClr val="0000CC"/>
                </a:solidFill>
                <a:round/>
                <a:headEnd type="none" w="sm" len="sm"/>
                <a:tailEnd type="stealth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0" name="TextBox 13"/>
              <p:cNvSpPr txBox="1">
                <a:spLocks noChangeArrowheads="1"/>
              </p:cNvSpPr>
              <p:nvPr/>
            </p:nvSpPr>
            <p:spPr bwMode="auto">
              <a:xfrm>
                <a:off x="4561922" y="4060963"/>
                <a:ext cx="484981" cy="4963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lnSpc>
                    <a:spcPts val="3500"/>
                  </a:lnSpc>
                  <a:spcBef>
                    <a:spcPct val="0"/>
                  </a:spcBef>
                </a:pPr>
                <a:r>
                  <a:rPr lang="zh-CN" altLang="en-US" sz="5400">
                    <a:solidFill>
                      <a:srgbClr val="FF0000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</a:t>
                </a:r>
                <a:endParaRPr lang="zh-CN" altLang="en-US" sz="5400">
                  <a:solidFill>
                    <a:srgbClr val="FF0000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31" name="TextBox 71"/>
              <p:cNvSpPr txBox="1">
                <a:spLocks noChangeArrowheads="1"/>
              </p:cNvSpPr>
              <p:nvPr/>
            </p:nvSpPr>
            <p:spPr bwMode="auto">
              <a:xfrm>
                <a:off x="4590511" y="5135947"/>
                <a:ext cx="484981" cy="7053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lnSpc>
                    <a:spcPts val="5500"/>
                  </a:lnSpc>
                  <a:spcBef>
                    <a:spcPct val="0"/>
                  </a:spcBef>
                </a:pPr>
                <a:r>
                  <a:rPr lang="zh-CN" altLang="en-US" sz="5400" dirty="0">
                    <a:solidFill>
                      <a:srgbClr val="FF0000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</a:t>
                </a:r>
                <a:endParaRPr lang="zh-CN" altLang="en-US" sz="5400" dirty="0">
                  <a:solidFill>
                    <a:srgbClr val="FF0000"/>
                  </a:solidFill>
                  <a:latin typeface="Times New Roman" panose="02020603050405020304" pitchFamily="18" charset="0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3928753" y="3381521"/>
              <a:ext cx="26667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650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删除操作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831568" y="1152431"/>
            <a:ext cx="8243888" cy="6416675"/>
          </a:xfrm>
          <a:prstGeom prst="rect">
            <a:avLst/>
          </a:prstGeom>
        </p:spPr>
        <p:txBody>
          <a:bodyPr vert="horz" lIns="3600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DN3</a:t>
            </a:r>
            <a:r>
              <a:rPr lang="en-US" altLang="zh-CN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[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左邻的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right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右邻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right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left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))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right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).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DN4</a:t>
            </a:r>
            <a:r>
              <a:rPr lang="en-US" altLang="zh-CN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[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右邻的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left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lang="en-US" altLang="zh-CN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左邻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  <a:p>
            <a:pPr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left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right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))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left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).</a:t>
            </a:r>
          </a:p>
          <a:p>
            <a:pPr>
              <a:lnSpc>
                <a:spcPts val="3500"/>
              </a:lnSpc>
              <a:spcBef>
                <a:spcPts val="120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DN5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.[</a:t>
            </a:r>
            <a:r>
              <a:rPr lang="en-US" altLang="zh-CN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AVAIL</a:t>
            </a:r>
            <a:r>
              <a:rPr lang="en-US" altLang="zh-CN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</a:t>
            </a:r>
            <a:r>
              <a:rPr lang="en-US" altLang="zh-CN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AVAIL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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this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▌</a:t>
            </a:r>
          </a:p>
        </p:txBody>
      </p:sp>
      <p:grpSp>
        <p:nvGrpSpPr>
          <p:cNvPr id="4" name="Group 35"/>
          <p:cNvGrpSpPr>
            <a:grpSpLocks/>
          </p:cNvGrpSpPr>
          <p:nvPr/>
        </p:nvGrpSpPr>
        <p:grpSpPr bwMode="auto">
          <a:xfrm>
            <a:off x="1599747" y="4175138"/>
            <a:ext cx="6781800" cy="1395413"/>
            <a:chOff x="768" y="2688"/>
            <a:chExt cx="4272" cy="1008"/>
          </a:xfrm>
        </p:grpSpPr>
        <p:sp>
          <p:nvSpPr>
            <p:cNvPr id="5" name="Line 4"/>
            <p:cNvSpPr>
              <a:spLocks noChangeShapeType="1"/>
            </p:cNvSpPr>
            <p:nvPr/>
          </p:nvSpPr>
          <p:spPr bwMode="auto">
            <a:xfrm>
              <a:off x="4272" y="3360"/>
              <a:ext cx="0" cy="336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" name="Line 5"/>
            <p:cNvSpPr>
              <a:spLocks noChangeShapeType="1"/>
            </p:cNvSpPr>
            <p:nvPr/>
          </p:nvSpPr>
          <p:spPr bwMode="auto">
            <a:xfrm>
              <a:off x="1200" y="3696"/>
              <a:ext cx="3072" cy="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 flipV="1">
              <a:off x="1200" y="3408"/>
              <a:ext cx="1" cy="288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 flipV="1">
              <a:off x="1536" y="2688"/>
              <a:ext cx="0" cy="528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 flipH="1">
              <a:off x="1536" y="2688"/>
              <a:ext cx="3360" cy="1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>
              <a:off x="4896" y="2688"/>
              <a:ext cx="1" cy="432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1" name="Rectangle 12"/>
            <p:cNvSpPr>
              <a:spLocks noChangeArrowheads="1"/>
            </p:cNvSpPr>
            <p:nvPr/>
          </p:nvSpPr>
          <p:spPr bwMode="auto">
            <a:xfrm>
              <a:off x="768" y="3120"/>
              <a:ext cx="912" cy="336"/>
            </a:xfrm>
            <a:prstGeom prst="rect">
              <a:avLst/>
            </a:prstGeom>
            <a:noFill/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en-US">
                <a:latin typeface="Times New Roman" panose="02020603050405020304" pitchFamily="18" charset="0"/>
              </a:endParaRPr>
            </a:p>
          </p:txBody>
        </p:sp>
        <p:sp>
          <p:nvSpPr>
            <p:cNvPr id="12" name="Line 13"/>
            <p:cNvSpPr>
              <a:spLocks noChangeShapeType="1"/>
            </p:cNvSpPr>
            <p:nvPr/>
          </p:nvSpPr>
          <p:spPr bwMode="auto">
            <a:xfrm>
              <a:off x="1104" y="3120"/>
              <a:ext cx="0" cy="336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3" name="Line 14"/>
            <p:cNvSpPr>
              <a:spLocks noChangeShapeType="1"/>
            </p:cNvSpPr>
            <p:nvPr/>
          </p:nvSpPr>
          <p:spPr bwMode="auto">
            <a:xfrm>
              <a:off x="1344" y="3120"/>
              <a:ext cx="0" cy="336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grpSp>
          <p:nvGrpSpPr>
            <p:cNvPr id="14" name="Group 15"/>
            <p:cNvGrpSpPr>
              <a:grpSpLocks/>
            </p:cNvGrpSpPr>
            <p:nvPr/>
          </p:nvGrpSpPr>
          <p:grpSpPr bwMode="auto">
            <a:xfrm>
              <a:off x="2448" y="3120"/>
              <a:ext cx="912" cy="336"/>
              <a:chOff x="1008" y="2016"/>
              <a:chExt cx="912" cy="336"/>
            </a:xfrm>
          </p:grpSpPr>
          <p:sp>
            <p:nvSpPr>
              <p:cNvPr id="28" name="Rectangle 16"/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12" cy="336"/>
              </a:xfrm>
              <a:prstGeom prst="rect">
                <a:avLst/>
              </a:prstGeom>
              <a:noFill/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9" name="Line 17"/>
              <p:cNvSpPr>
                <a:spLocks noChangeShapeType="1"/>
              </p:cNvSpPr>
              <p:nvPr/>
            </p:nvSpPr>
            <p:spPr bwMode="auto">
              <a:xfrm>
                <a:off x="1344" y="2016"/>
                <a:ext cx="0" cy="336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0" name="Line 18"/>
              <p:cNvSpPr>
                <a:spLocks noChangeShapeType="1"/>
              </p:cNvSpPr>
              <p:nvPr/>
            </p:nvSpPr>
            <p:spPr bwMode="auto">
              <a:xfrm>
                <a:off x="1584" y="2016"/>
                <a:ext cx="0" cy="336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grpSp>
          <p:nvGrpSpPr>
            <p:cNvPr id="15" name="Group 19"/>
            <p:cNvGrpSpPr>
              <a:grpSpLocks/>
            </p:cNvGrpSpPr>
            <p:nvPr/>
          </p:nvGrpSpPr>
          <p:grpSpPr bwMode="auto">
            <a:xfrm>
              <a:off x="4128" y="3120"/>
              <a:ext cx="912" cy="336"/>
              <a:chOff x="1008" y="2016"/>
              <a:chExt cx="912" cy="336"/>
            </a:xfrm>
          </p:grpSpPr>
          <p:sp>
            <p:nvSpPr>
              <p:cNvPr id="25" name="Rectangle 20"/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12" cy="336"/>
              </a:xfrm>
              <a:prstGeom prst="rect">
                <a:avLst/>
              </a:prstGeom>
              <a:noFill/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1pPr>
                <a:lvl2pPr marL="742950" indent="-28575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2pPr>
                <a:lvl3pPr marL="11430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3pPr>
                <a:lvl4pPr marL="16002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4pPr>
                <a:lvl5pPr marL="2057400" indent="-228600" eaLnBrk="0" hangingPunct="0"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5pPr>
                <a:lvl6pPr marL="25146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6pPr>
                <a:lvl7pPr marL="29718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7pPr>
                <a:lvl8pPr marL="34290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8pPr>
                <a:lvl9pPr marL="3886200" indent="-228600" eaLnBrk="0" fontAlgn="base" hangingPunct="0">
                  <a:spcBef>
                    <a:spcPct val="50000"/>
                  </a:spcBef>
                  <a:spcAft>
                    <a:spcPct val="0"/>
                  </a:spcAft>
                  <a:defRPr kumimoji="1" sz="3200" b="1">
                    <a:solidFill>
                      <a:schemeClr val="tx1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endParaRPr lang="zh-CN" altLang="en-US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6" name="Line 21"/>
              <p:cNvSpPr>
                <a:spLocks noChangeShapeType="1"/>
              </p:cNvSpPr>
              <p:nvPr/>
            </p:nvSpPr>
            <p:spPr bwMode="auto">
              <a:xfrm>
                <a:off x="1344" y="2016"/>
                <a:ext cx="0" cy="336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7" name="Line 22"/>
              <p:cNvSpPr>
                <a:spLocks noChangeShapeType="1"/>
              </p:cNvSpPr>
              <p:nvPr/>
            </p:nvSpPr>
            <p:spPr bwMode="auto">
              <a:xfrm>
                <a:off x="1584" y="2016"/>
                <a:ext cx="0" cy="336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16" name="Line 23"/>
            <p:cNvSpPr>
              <a:spLocks noChangeShapeType="1"/>
            </p:cNvSpPr>
            <p:nvPr/>
          </p:nvSpPr>
          <p:spPr bwMode="auto">
            <a:xfrm flipH="1">
              <a:off x="1680" y="3240"/>
              <a:ext cx="864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7" name="Line 24"/>
            <p:cNvSpPr>
              <a:spLocks noChangeShapeType="1"/>
            </p:cNvSpPr>
            <p:nvPr/>
          </p:nvSpPr>
          <p:spPr bwMode="auto">
            <a:xfrm flipH="1">
              <a:off x="3362" y="3240"/>
              <a:ext cx="864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8" name="Line 25"/>
            <p:cNvSpPr>
              <a:spLocks noChangeShapeType="1"/>
            </p:cNvSpPr>
            <p:nvPr/>
          </p:nvSpPr>
          <p:spPr bwMode="auto">
            <a:xfrm>
              <a:off x="1584" y="3336"/>
              <a:ext cx="864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9" name="Line 26"/>
            <p:cNvSpPr>
              <a:spLocks noChangeShapeType="1"/>
            </p:cNvSpPr>
            <p:nvPr/>
          </p:nvSpPr>
          <p:spPr bwMode="auto">
            <a:xfrm>
              <a:off x="3266" y="3332"/>
              <a:ext cx="864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0" name="Text Box 27"/>
            <p:cNvSpPr txBox="1">
              <a:spLocks noChangeArrowheads="1"/>
            </p:cNvSpPr>
            <p:nvPr/>
          </p:nvSpPr>
          <p:spPr bwMode="auto">
            <a:xfrm>
              <a:off x="2358" y="2772"/>
              <a:ext cx="454" cy="282"/>
            </a:xfrm>
            <a:prstGeom prst="rect">
              <a:avLst/>
            </a:prstGeom>
            <a:noFill/>
            <a:ln w="31750" cap="sq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i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this</a:t>
              </a:r>
            </a:p>
          </p:txBody>
        </p:sp>
        <p:sp>
          <p:nvSpPr>
            <p:cNvPr id="21" name="Line 28"/>
            <p:cNvSpPr>
              <a:spLocks noChangeShapeType="1"/>
            </p:cNvSpPr>
            <p:nvPr/>
          </p:nvSpPr>
          <p:spPr bwMode="auto">
            <a:xfrm>
              <a:off x="2880" y="2736"/>
              <a:ext cx="0" cy="384"/>
            </a:xfrm>
            <a:prstGeom prst="line">
              <a:avLst/>
            </a:prstGeom>
            <a:noFill/>
            <a:ln w="476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2" name="Line 29"/>
            <p:cNvSpPr>
              <a:spLocks noChangeShapeType="1"/>
            </p:cNvSpPr>
            <p:nvPr/>
          </p:nvSpPr>
          <p:spPr bwMode="auto">
            <a:xfrm flipH="1">
              <a:off x="2688" y="2832"/>
              <a:ext cx="528" cy="816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3" name="Text Box 31"/>
            <p:cNvSpPr txBox="1">
              <a:spLocks noChangeArrowheads="1"/>
            </p:cNvSpPr>
            <p:nvPr/>
          </p:nvSpPr>
          <p:spPr bwMode="auto">
            <a:xfrm>
              <a:off x="1837" y="3033"/>
              <a:ext cx="453" cy="4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sz="6000" dirty="0">
                  <a:solidFill>
                    <a:srgbClr val="003399"/>
                  </a:solidFill>
                  <a:latin typeface="Times New Roman" panose="02020603050405020304" pitchFamily="18" charset="0"/>
                </a:rPr>
                <a:t>×</a:t>
              </a:r>
            </a:p>
          </p:txBody>
        </p:sp>
        <p:sp>
          <p:nvSpPr>
            <p:cNvPr id="24" name="Text Box 31"/>
            <p:cNvSpPr txBox="1">
              <a:spLocks noChangeArrowheads="1"/>
            </p:cNvSpPr>
            <p:nvPr/>
          </p:nvSpPr>
          <p:spPr bwMode="auto">
            <a:xfrm>
              <a:off x="3538" y="3023"/>
              <a:ext cx="453" cy="4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742950" indent="-28575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3pPr>
              <a:lvl4pPr marL="16002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4pPr>
              <a:lvl5pPr marL="2057400" indent="-228600" eaLnBrk="0" hangingPunct="0"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kumimoji="1" sz="3200" b="1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9pPr>
            </a:lstStyle>
            <a:p>
              <a:pPr eaLnBrk="1" hangingPunct="1">
                <a:lnSpc>
                  <a:spcPct val="80000"/>
                </a:lnSpc>
                <a:spcBef>
                  <a:spcPct val="0"/>
                </a:spcBef>
              </a:pPr>
              <a:r>
                <a:rPr lang="en-US" altLang="zh-CN" sz="6000">
                  <a:solidFill>
                    <a:srgbClr val="003399"/>
                  </a:solidFill>
                  <a:latin typeface="Times New Roman" panose="02020603050405020304" pitchFamily="18" charset="0"/>
                </a:rPr>
                <a:t>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53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35447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双向循环链表特点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89086" y="4037710"/>
            <a:ext cx="9529332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双向循环链表的特点是寻找某个结点的前趋和后继结点都很容易。在需要经常查找结点的前趋和后继的场合，使用双向循环链表比较合适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.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190672" y="2329937"/>
            <a:ext cx="9424617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由于在某些应用中链表的头结点和尾结点使用频繁，在这种场合使用带尾指针的循环链表比较合适。</a:t>
            </a:r>
            <a:endParaRPr lang="en-US" altLang="zh-CN" sz="2400" b="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AutoShape 6"/>
          <p:cNvSpPr>
            <a:spLocks/>
          </p:cNvSpPr>
          <p:nvPr/>
        </p:nvSpPr>
        <p:spPr bwMode="auto">
          <a:xfrm>
            <a:off x="1479598" y="1039299"/>
            <a:ext cx="3132138" cy="1152525"/>
          </a:xfrm>
          <a:prstGeom prst="borderCallout2">
            <a:avLst>
              <a:gd name="adj1" fmla="val 9917"/>
              <a:gd name="adj2" fmla="val 102431"/>
              <a:gd name="adj3" fmla="val 9917"/>
              <a:gd name="adj4" fmla="val 157426"/>
              <a:gd name="adj5" fmla="val 169421"/>
              <a:gd name="adj6" fmla="val 214648"/>
            </a:avLst>
          </a:prstGeom>
          <a:solidFill>
            <a:srgbClr val="FFCCFF"/>
          </a:solidFill>
          <a:ln w="19050" cap="sq" algn="ctr">
            <a:solidFill>
              <a:srgbClr val="FF0000"/>
            </a:solidFill>
            <a:miter lim="800000"/>
            <a:headEnd type="none" w="med" len="lg"/>
            <a:tailEnd type="none" w="sm" len="sm"/>
          </a:ln>
          <a:effectLst>
            <a:prstShdw prst="shdw17" dist="17961" dir="2700000">
              <a:srgbClr val="990000"/>
            </a:prstShdw>
          </a:effectLst>
        </p:spPr>
        <p:txBody>
          <a:bodyPr lIns="54000" rIns="54000"/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循环链表</a:t>
            </a:r>
          </a:p>
          <a:p>
            <a:pPr algn="just" eaLnBrk="1" hangingPunct="1">
              <a:spcBef>
                <a:spcPct val="0"/>
              </a:spcBef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即单向循环链表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9688561" y="7459149"/>
            <a:ext cx="2397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</a:pPr>
            <a:fld id="{66C2FEBB-B8B8-4A42-8188-B1921716A04C}" type="slidenum">
              <a:rPr lang="en-US" altLang="zh-CN" sz="1500">
                <a:latin typeface="楷体" panose="02010609060101010101" pitchFamily="49" charset="-122"/>
                <a:ea typeface="楷体" panose="02010609060101010101" pitchFamily="49" charset="-122"/>
              </a:rPr>
              <a:pPr algn="ctr" eaLnBrk="1" hangingPunct="1">
                <a:spcBef>
                  <a:spcPct val="0"/>
                </a:spcBef>
              </a:pPr>
              <a:t>44</a:t>
            </a:fld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677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空间效率的比较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491915" y="956421"/>
            <a:ext cx="8976227" cy="55435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顺序表所占用的空间来自于申请的数组空间，数组大小是事先确定的，很明显，当表中的元素较少时，顺序表中的很多空间处于闲置状态，造成了空间的浪费；而链表所占用的空间是根据需要动态申请的，不存在空间浪费的问题，但是链表需要在每个结点上附加一个指针，从而产生一定的结构性开销。下面通过数据来比较二者的空间效率，设</a:t>
            </a:r>
          </a:p>
          <a:p>
            <a:pPr marL="0" indent="0" algn="just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——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：线性表的长度；</a:t>
            </a:r>
          </a:p>
          <a:p>
            <a:pPr marL="0" indent="0" algn="just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——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：顺序表可存储结点个数；</a:t>
            </a:r>
          </a:p>
          <a:p>
            <a:pPr marL="0" indent="0" algn="just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——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：存储结点数据域所占字节数；</a:t>
            </a:r>
          </a:p>
          <a:p>
            <a:pPr marL="0" indent="0" algn="just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——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：存储指针所需字节数；</a:t>
            </a:r>
          </a:p>
        </p:txBody>
      </p:sp>
    </p:spTree>
    <p:extLst>
      <p:ext uri="{BB962C8B-B14F-4D97-AF65-F5344CB8AC3E}">
        <p14:creationId xmlns:p14="http://schemas.microsoft.com/office/powerpoint/2010/main" val="407678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97899" y="1176042"/>
            <a:ext cx="9812313" cy="64452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顺序表的空间需求为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×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，链表的空间需求为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</a:p>
          <a:p>
            <a:pPr marL="820738" lvl="1">
              <a:lnSpc>
                <a:spcPct val="120000"/>
              </a:lnSpc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当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，即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/ (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时，二者空间效率相同；</a:t>
            </a:r>
          </a:p>
          <a:p>
            <a:pPr marL="820738" lvl="1">
              <a:lnSpc>
                <a:spcPct val="120000"/>
              </a:lnSpc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当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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，即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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/ (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时，顺序表的空间需求较小，从而空间效率较高；</a:t>
            </a:r>
          </a:p>
          <a:p>
            <a:pPr marL="820738" lvl="1">
              <a:lnSpc>
                <a:spcPct val="120000"/>
              </a:lnSpc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当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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，即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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/ (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时，链表的空间需求较小，从而空间效率较高。</a:t>
            </a:r>
          </a:p>
          <a:p>
            <a:pPr marL="0" indent="0">
              <a:lnSpc>
                <a:spcPct val="120000"/>
              </a:lnSpc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一般情况下，线性表长度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较大时，顺序表的空间效率较高，线性表长度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较小时，链表的空间效率较高。 </a:t>
            </a:r>
          </a:p>
        </p:txBody>
      </p:sp>
    </p:spTree>
    <p:extLst>
      <p:ext uri="{BB962C8B-B14F-4D97-AF65-F5344CB8AC3E}">
        <p14:creationId xmlns:p14="http://schemas.microsoft.com/office/powerpoint/2010/main" val="398976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时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间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效率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的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比较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283529" y="1132986"/>
            <a:ext cx="9558641" cy="58054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360"/>
              </a:lnSpc>
              <a:defRPr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线性表的基本操作是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存取、插入和删除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。对于顺序表，随机存取是非常容易的，但是每插入或者删除一个元素，都需要移动若干元素。对于链表，无法实现随机存取，必须要从表头开始遍历链表，直到找到要存取的元素，但是链表的插入和删除操作却非常简便，只需要修改一个或者两个指针值。</a:t>
            </a:r>
          </a:p>
          <a:p>
            <a:pPr>
              <a:lnSpc>
                <a:spcPts val="3360"/>
              </a:lnSpc>
              <a:defRPr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当线性表经常需要进行插入、删除操作时，链表的时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间效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率较高；当线性表经常需要存取，且存取操作比插入删除操作频繁的情况下，则是顺序表的时</a:t>
            </a:r>
            <a:r>
              <a:rPr lang="zh-CN" altLang="en-US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间效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率较高。</a:t>
            </a:r>
          </a:p>
        </p:txBody>
      </p:sp>
    </p:spTree>
    <p:extLst>
      <p:ext uri="{BB962C8B-B14F-4D97-AF65-F5344CB8AC3E}">
        <p14:creationId xmlns:p14="http://schemas.microsoft.com/office/powerpoint/2010/main" val="2009607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4069453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堆栈的定义与基本操作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283528" y="1057324"/>
            <a:ext cx="10280537" cy="6324600"/>
          </a:xfrm>
          <a:prstGeom prst="rect">
            <a:avLst/>
          </a:prstGeom>
        </p:spPr>
        <p:txBody>
          <a:bodyPr vert="horz" lIns="36000" tIns="36000" rIns="36000" bIns="360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>
              <a:lnSpc>
                <a:spcPts val="37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26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609600" indent="-1080000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zh-CN" b="1" dirty="0">
                <a:solidFill>
                  <a:schemeClr val="accent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堆栈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（简称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栈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）是一种操作受限的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线性表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它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只允许在表的同一端进行插入和删除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等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操作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，且这些操作是按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后进先出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的原则进行的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。将进行插入和删除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等操作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的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一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端称为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栈顶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其位置随插入、删除等操作而变化，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栈顶指针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指向栈顶元素；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称另一端为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栈底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当栈中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无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元素时称为</a:t>
            </a:r>
            <a:r>
              <a:rPr lang="zh-CN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空栈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  <a:p>
            <a:pPr marL="609600" indent="-609600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ts val="3300"/>
              </a:lnSpc>
              <a:spcBef>
                <a:spcPct val="0"/>
              </a:spcBef>
              <a:buClr>
                <a:schemeClr val="accent5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 插入操作也称为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进栈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或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入栈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</a:p>
          <a:p>
            <a:pPr>
              <a:lnSpc>
                <a:spcPts val="3300"/>
              </a:lnSpc>
              <a:spcBef>
                <a:spcPct val="0"/>
              </a:spcBef>
              <a:buClr>
                <a:schemeClr val="accent5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 删除操作也称为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出栈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、退栈或弹出堆栈。</a:t>
            </a:r>
          </a:p>
          <a:p>
            <a:pPr>
              <a:lnSpc>
                <a:spcPts val="3300"/>
              </a:lnSpc>
              <a:spcBef>
                <a:spcPct val="0"/>
              </a:spcBef>
              <a:buClr>
                <a:schemeClr val="accent5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 栈也称为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后进先出表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365388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60"/>
          <p:cNvGrpSpPr>
            <a:grpSpLocks/>
          </p:cNvGrpSpPr>
          <p:nvPr/>
        </p:nvGrpSpPr>
        <p:grpSpPr bwMode="auto">
          <a:xfrm>
            <a:off x="3951346" y="2362999"/>
            <a:ext cx="3376609" cy="3061818"/>
            <a:chOff x="5466475" y="3403371"/>
            <a:chExt cx="3376687" cy="3061861"/>
          </a:xfrm>
        </p:grpSpPr>
        <p:grpSp>
          <p:nvGrpSpPr>
            <p:cNvPr id="7" name="Group 4"/>
            <p:cNvGrpSpPr>
              <a:grpSpLocks/>
            </p:cNvGrpSpPr>
            <p:nvPr/>
          </p:nvGrpSpPr>
          <p:grpSpPr bwMode="auto">
            <a:xfrm>
              <a:off x="6413277" y="4007617"/>
              <a:ext cx="1472523" cy="2411273"/>
              <a:chOff x="2400" y="1968"/>
              <a:chExt cx="1680" cy="1680"/>
            </a:xfrm>
          </p:grpSpPr>
          <p:sp>
            <p:nvSpPr>
              <p:cNvPr id="24" name="Rectangle 5"/>
              <p:cNvSpPr>
                <a:spLocks noChangeArrowheads="1"/>
              </p:cNvSpPr>
              <p:nvPr/>
            </p:nvSpPr>
            <p:spPr bwMode="auto">
              <a:xfrm>
                <a:off x="2400" y="3360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5" name="Rectangle 6"/>
              <p:cNvSpPr>
                <a:spLocks noChangeArrowheads="1"/>
              </p:cNvSpPr>
              <p:nvPr/>
            </p:nvSpPr>
            <p:spPr bwMode="auto">
              <a:xfrm>
                <a:off x="2400" y="2784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6" name="Rectangle 7"/>
              <p:cNvSpPr>
                <a:spLocks noChangeArrowheads="1"/>
              </p:cNvSpPr>
              <p:nvPr/>
            </p:nvSpPr>
            <p:spPr bwMode="auto">
              <a:xfrm>
                <a:off x="2400" y="3072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" name="Rectangle 8"/>
              <p:cNvSpPr>
                <a:spLocks noChangeArrowheads="1"/>
              </p:cNvSpPr>
              <p:nvPr/>
            </p:nvSpPr>
            <p:spPr bwMode="auto">
              <a:xfrm>
                <a:off x="2400" y="2208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8" name="Rectangle 9"/>
              <p:cNvSpPr>
                <a:spLocks noChangeArrowheads="1"/>
              </p:cNvSpPr>
              <p:nvPr/>
            </p:nvSpPr>
            <p:spPr bwMode="auto">
              <a:xfrm>
                <a:off x="2400" y="2496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9" name="Line 10"/>
              <p:cNvSpPr>
                <a:spLocks noChangeShapeType="1"/>
              </p:cNvSpPr>
              <p:nvPr/>
            </p:nvSpPr>
            <p:spPr bwMode="auto">
              <a:xfrm flipV="1">
                <a:off x="408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0" name="Line 11"/>
              <p:cNvSpPr>
                <a:spLocks noChangeShapeType="1"/>
              </p:cNvSpPr>
              <p:nvPr/>
            </p:nvSpPr>
            <p:spPr bwMode="auto">
              <a:xfrm flipV="1">
                <a:off x="240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8" name="Text Box 12"/>
            <p:cNvSpPr txBox="1">
              <a:spLocks noChangeArrowheads="1"/>
            </p:cNvSpPr>
            <p:nvPr/>
          </p:nvSpPr>
          <p:spPr bwMode="auto">
            <a:xfrm>
              <a:off x="6412645" y="4235019"/>
              <a:ext cx="1473234" cy="506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 dirty="0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 dirty="0">
                  <a:latin typeface="Times New Roman" panose="02020603050405020304" pitchFamily="18" charset="0"/>
                </a:rPr>
                <a:t>5</a:t>
              </a:r>
              <a:endParaRPr kumimoji="1" lang="en-US" altLang="zh-CN" sz="3200" b="1" dirty="0">
                <a:latin typeface="Times New Roman" panose="02020603050405020304" pitchFamily="18" charset="0"/>
              </a:endParaRPr>
            </a:p>
          </p:txBody>
        </p:sp>
        <p:sp>
          <p:nvSpPr>
            <p:cNvPr id="9" name="Text Box 13"/>
            <p:cNvSpPr txBox="1">
              <a:spLocks noChangeArrowheads="1"/>
            </p:cNvSpPr>
            <p:nvPr/>
          </p:nvSpPr>
          <p:spPr bwMode="auto">
            <a:xfrm>
              <a:off x="6412645" y="5061906"/>
              <a:ext cx="1473234" cy="506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 dirty="0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 dirty="0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10" name="Text Box 14"/>
            <p:cNvSpPr txBox="1">
              <a:spLocks noChangeArrowheads="1"/>
            </p:cNvSpPr>
            <p:nvPr/>
          </p:nvSpPr>
          <p:spPr bwMode="auto">
            <a:xfrm>
              <a:off x="6412645" y="5476144"/>
              <a:ext cx="1473234" cy="506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 dirty="0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 dirty="0">
                  <a:latin typeface="Times New Roman" panose="02020603050405020304" pitchFamily="18" charset="0"/>
                </a:rPr>
                <a:t>2</a:t>
              </a:r>
              <a:endParaRPr kumimoji="1" lang="en-US" altLang="zh-CN" sz="3200" b="1" dirty="0">
                <a:latin typeface="Times New Roman" panose="02020603050405020304" pitchFamily="18" charset="0"/>
              </a:endParaRPr>
            </a:p>
          </p:txBody>
        </p:sp>
        <p:sp>
          <p:nvSpPr>
            <p:cNvPr id="11" name="Text Box 15"/>
            <p:cNvSpPr txBox="1">
              <a:spLocks noChangeArrowheads="1"/>
            </p:cNvSpPr>
            <p:nvPr/>
          </p:nvSpPr>
          <p:spPr bwMode="auto">
            <a:xfrm>
              <a:off x="6423645" y="5958942"/>
              <a:ext cx="1473234" cy="506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 dirty="0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 dirty="0">
                  <a:latin typeface="Times New Roman" panose="02020603050405020304" pitchFamily="18" charset="0"/>
                </a:rPr>
                <a:t>1</a:t>
              </a:r>
              <a:r>
                <a:rPr kumimoji="1" lang="en-US" altLang="zh-CN" sz="3200" b="1" dirty="0">
                  <a:latin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12" name="Text Box 16"/>
            <p:cNvSpPr txBox="1">
              <a:spLocks noChangeArrowheads="1"/>
            </p:cNvSpPr>
            <p:nvPr/>
          </p:nvSpPr>
          <p:spPr bwMode="auto">
            <a:xfrm>
              <a:off x="6412645" y="4649257"/>
              <a:ext cx="1473234" cy="506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 dirty="0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 dirty="0">
                  <a:latin typeface="Times New Roman" panose="02020603050405020304" pitchFamily="18" charset="0"/>
                </a:rPr>
                <a:t>4</a:t>
              </a:r>
              <a:endParaRPr kumimoji="1" lang="en-US" altLang="zh-CN" sz="3200" b="1" dirty="0">
                <a:latin typeface="Times New Roman" panose="02020603050405020304" pitchFamily="18" charset="0"/>
              </a:endParaRPr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5477585" y="3403371"/>
              <a:ext cx="774718" cy="418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zh-CN" altLang="en-US" sz="3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出栈</a:t>
              </a:r>
            </a:p>
          </p:txBody>
        </p:sp>
        <p:grpSp>
          <p:nvGrpSpPr>
            <p:cNvPr id="14" name="组合 46"/>
            <p:cNvGrpSpPr>
              <a:grpSpLocks/>
            </p:cNvGrpSpPr>
            <p:nvPr/>
          </p:nvGrpSpPr>
          <p:grpSpPr bwMode="auto">
            <a:xfrm>
              <a:off x="6242676" y="3594253"/>
              <a:ext cx="537677" cy="561919"/>
              <a:chOff x="5156208" y="3429000"/>
              <a:chExt cx="658823" cy="621514"/>
            </a:xfrm>
          </p:grpSpPr>
          <p:cxnSp>
            <p:nvCxnSpPr>
              <p:cNvPr id="22" name="直接箭头连接符 20"/>
              <p:cNvCxnSpPr>
                <a:cxnSpLocks noChangeShapeType="1"/>
              </p:cNvCxnSpPr>
              <p:nvPr/>
            </p:nvCxnSpPr>
            <p:spPr bwMode="auto">
              <a:xfrm rot="5400000">
                <a:off x="5504273" y="3739757"/>
                <a:ext cx="619927" cy="1588"/>
              </a:xfrm>
              <a:prstGeom prst="straightConnector1">
                <a:avLst/>
              </a:prstGeom>
              <a:noFill/>
              <a:ln w="31750" cap="sq" algn="ctr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" name="直接连接符 21"/>
              <p:cNvCxnSpPr>
                <a:cxnSpLocks noChangeShapeType="1"/>
              </p:cNvCxnSpPr>
              <p:nvPr/>
            </p:nvCxnSpPr>
            <p:spPr bwMode="auto">
              <a:xfrm rot="10800000">
                <a:off x="5156208" y="3429000"/>
                <a:ext cx="657234" cy="0"/>
              </a:xfrm>
              <a:prstGeom prst="line">
                <a:avLst/>
              </a:prstGeom>
              <a:noFill/>
              <a:ln w="31750" cap="sq" algn="ctr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5" name="直接连接符 13"/>
            <p:cNvCxnSpPr>
              <a:cxnSpLocks noChangeShapeType="1"/>
            </p:cNvCxnSpPr>
            <p:nvPr/>
          </p:nvCxnSpPr>
          <p:spPr bwMode="auto">
            <a:xfrm>
              <a:off x="7508781" y="3594254"/>
              <a:ext cx="532777" cy="0"/>
            </a:xfrm>
            <a:prstGeom prst="line">
              <a:avLst/>
            </a:prstGeom>
            <a:noFill/>
            <a:ln w="31750" cap="sq" algn="ctr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直接箭头连接符 14"/>
            <p:cNvCxnSpPr>
              <a:cxnSpLocks noChangeShapeType="1"/>
            </p:cNvCxnSpPr>
            <p:nvPr/>
          </p:nvCxnSpPr>
          <p:spPr bwMode="auto">
            <a:xfrm rot="5400000">
              <a:off x="7209282" y="3891790"/>
              <a:ext cx="593496" cy="1295"/>
            </a:xfrm>
            <a:prstGeom prst="straightConnector1">
              <a:avLst/>
            </a:prstGeom>
            <a:noFill/>
            <a:ln w="31750" cap="sq" algn="ctr">
              <a:solidFill>
                <a:schemeClr val="tx1"/>
              </a:solidFill>
              <a:round/>
              <a:headEnd type="none" w="sm" len="sm"/>
              <a:tailEnd type="stealth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7" name="Rectangle 26"/>
            <p:cNvSpPr>
              <a:spLocks noChangeArrowheads="1"/>
            </p:cNvSpPr>
            <p:nvPr/>
          </p:nvSpPr>
          <p:spPr bwMode="auto">
            <a:xfrm>
              <a:off x="8068444" y="3404959"/>
              <a:ext cx="774718" cy="418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zh-CN" altLang="en-US" sz="3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进栈</a:t>
              </a:r>
            </a:p>
          </p:txBody>
        </p:sp>
        <p:cxnSp>
          <p:nvCxnSpPr>
            <p:cNvPr id="18" name="直接箭头连接符 16"/>
            <p:cNvCxnSpPr>
              <a:cxnSpLocks noChangeShapeType="1"/>
            </p:cNvCxnSpPr>
            <p:nvPr/>
          </p:nvCxnSpPr>
          <p:spPr bwMode="auto">
            <a:xfrm>
              <a:off x="5811079" y="4553974"/>
              <a:ext cx="595752" cy="1436"/>
            </a:xfrm>
            <a:prstGeom prst="straightConnector1">
              <a:avLst/>
            </a:prstGeom>
            <a:noFill/>
            <a:ln w="31750" cap="sq" algn="ctr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" name="直接箭头连接符 17"/>
            <p:cNvCxnSpPr>
              <a:cxnSpLocks noChangeShapeType="1"/>
            </p:cNvCxnSpPr>
            <p:nvPr/>
          </p:nvCxnSpPr>
          <p:spPr bwMode="auto">
            <a:xfrm>
              <a:off x="5827893" y="6235208"/>
              <a:ext cx="595752" cy="1436"/>
            </a:xfrm>
            <a:prstGeom prst="straightConnector1">
              <a:avLst/>
            </a:prstGeom>
            <a:noFill/>
            <a:ln w="31750" cap="sq" algn="ctr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" name="Rectangle 26"/>
            <p:cNvSpPr>
              <a:spLocks noChangeArrowheads="1"/>
            </p:cNvSpPr>
            <p:nvPr/>
          </p:nvSpPr>
          <p:spPr bwMode="auto">
            <a:xfrm>
              <a:off x="5471237" y="4130272"/>
              <a:ext cx="815994" cy="418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zh-CN" altLang="en-US" sz="3000" b="1">
                  <a:latin typeface="黑体" panose="02010609060101010101" pitchFamily="49" charset="-122"/>
                  <a:ea typeface="黑体" panose="02010609060101010101" pitchFamily="49" charset="-122"/>
                </a:rPr>
                <a:t>栈顶</a:t>
              </a:r>
            </a:p>
          </p:txBody>
        </p:sp>
        <p:sp>
          <p:nvSpPr>
            <p:cNvPr id="21" name="Rectangle 26"/>
            <p:cNvSpPr>
              <a:spLocks noChangeArrowheads="1"/>
            </p:cNvSpPr>
            <p:nvPr/>
          </p:nvSpPr>
          <p:spPr bwMode="auto">
            <a:xfrm>
              <a:off x="5466475" y="5795155"/>
              <a:ext cx="809644" cy="418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zh-CN" altLang="en-US" sz="30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栈底</a:t>
              </a: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858791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</a:p>
        </p:txBody>
      </p:sp>
      <p:sp>
        <p:nvSpPr>
          <p:cNvPr id="3" name="Text Box 25"/>
          <p:cNvSpPr txBox="1">
            <a:spLocks noChangeArrowheads="1"/>
          </p:cNvSpPr>
          <p:nvPr/>
        </p:nvSpPr>
        <p:spPr bwMode="auto">
          <a:xfrm>
            <a:off x="1317733" y="1026241"/>
            <a:ext cx="7886700" cy="594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2000" tIns="72000" rIns="61200" bIns="72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5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与图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对应的线性表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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3296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线性表的操作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609761" y="1316444"/>
            <a:ext cx="10981806" cy="62880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 algn="ctr"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FF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endParaRPr lang="en-US" altLang="zh-CN" b="1" dirty="0">
              <a:solidFill>
                <a:srgbClr val="FFFF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09600" indent="-609600" algn="just">
              <a:lnSpc>
                <a:spcPts val="4000"/>
              </a:lnSpc>
              <a:spcBef>
                <a:spcPct val="0"/>
              </a:spcBef>
              <a:buFontTx/>
              <a:buAutoNum type="circleNumDbPlain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创建一个线性表。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09600" indent="-609600" algn="just">
              <a:lnSpc>
                <a:spcPts val="4000"/>
              </a:lnSpc>
              <a:spcBef>
                <a:spcPct val="0"/>
              </a:spcBef>
              <a:buFontTx/>
              <a:buAutoNum type="circleNumDbPlain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确定线性表的长度，确定其是否为空。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09600" indent="-609600" algn="just">
              <a:lnSpc>
                <a:spcPts val="4000"/>
              </a:lnSpc>
              <a:spcBef>
                <a:spcPct val="0"/>
              </a:spcBef>
              <a:buFontTx/>
              <a:buAutoNum type="circleNumDbPlain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在线性表中，存取下标为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的结点，返回该结点的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字段值或域值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。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09600" indent="-609600" algn="just">
              <a:lnSpc>
                <a:spcPts val="4000"/>
              </a:lnSpc>
              <a:spcBef>
                <a:spcPct val="0"/>
              </a:spcBef>
              <a:buFontTx/>
              <a:buAutoNum type="circleNumDbPlain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在下标为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k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的结点前（或后）插入一 个新结点。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09600" indent="-609600" algn="just">
              <a:lnSpc>
                <a:spcPts val="4000"/>
              </a:lnSpc>
              <a:spcBef>
                <a:spcPct val="0"/>
              </a:spcBef>
              <a:buFontTx/>
              <a:buAutoNum type="circleNumDbPlain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删除线性表中下标为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k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的结点。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09600" indent="-609600" algn="just">
              <a:lnSpc>
                <a:spcPts val="4000"/>
              </a:lnSpc>
              <a:spcBef>
                <a:spcPct val="0"/>
              </a:spcBef>
              <a:buFontTx/>
              <a:buAutoNum type="circleNumDbPlain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在线性表中，寻觅具有特定域值的结点。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09600" indent="-609600" algn="just">
              <a:lnSpc>
                <a:spcPts val="4000"/>
              </a:lnSpc>
              <a:spcBef>
                <a:spcPct val="0"/>
              </a:spcBef>
              <a:buFontTx/>
              <a:buAutoNum type="circleNumDbPlain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对线性表进行归并、分拆、复制、计数、排序。</a:t>
            </a:r>
          </a:p>
        </p:txBody>
      </p:sp>
    </p:spTree>
    <p:extLst>
      <p:ext uri="{BB962C8B-B14F-4D97-AF65-F5344CB8AC3E}">
        <p14:creationId xmlns:p14="http://schemas.microsoft.com/office/powerpoint/2010/main" val="2359325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进栈和出栈过程</a:t>
            </a:r>
          </a:p>
        </p:txBody>
      </p:sp>
      <p:sp>
        <p:nvSpPr>
          <p:cNvPr id="3" name="Line 2"/>
          <p:cNvSpPr>
            <a:spLocks noChangeShapeType="1"/>
          </p:cNvSpPr>
          <p:nvPr/>
        </p:nvSpPr>
        <p:spPr bwMode="auto">
          <a:xfrm flipH="1">
            <a:off x="2322286" y="3503009"/>
            <a:ext cx="7566025" cy="0"/>
          </a:xfrm>
          <a:prstGeom prst="line">
            <a:avLst/>
          </a:prstGeom>
          <a:noFill/>
          <a:ln w="38100" cap="sq">
            <a:solidFill>
              <a:schemeClr val="folHlink"/>
            </a:solidFill>
            <a:round/>
            <a:headEnd type="stealth" w="lg" len="lg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 flipH="1" flipV="1">
            <a:off x="2330224" y="6199102"/>
            <a:ext cx="7558087" cy="0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5" name="Group 7"/>
          <p:cNvGrpSpPr>
            <a:grpSpLocks/>
          </p:cNvGrpSpPr>
          <p:nvPr/>
        </p:nvGrpSpPr>
        <p:grpSpPr bwMode="auto">
          <a:xfrm>
            <a:off x="2344511" y="3827377"/>
            <a:ext cx="1108075" cy="2209800"/>
            <a:chOff x="2400" y="1968"/>
            <a:chExt cx="1680" cy="1680"/>
          </a:xfrm>
        </p:grpSpPr>
        <p:sp>
          <p:nvSpPr>
            <p:cNvPr id="6" name="Rectangle 8"/>
            <p:cNvSpPr>
              <a:spLocks noChangeArrowheads="1"/>
            </p:cNvSpPr>
            <p:nvPr/>
          </p:nvSpPr>
          <p:spPr bwMode="auto">
            <a:xfrm>
              <a:off x="2400" y="3360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2400" y="2784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2400" y="3072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>
              <a:off x="2400" y="2208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0" name="Rectangle 12"/>
            <p:cNvSpPr>
              <a:spLocks noChangeArrowheads="1"/>
            </p:cNvSpPr>
            <p:nvPr/>
          </p:nvSpPr>
          <p:spPr bwMode="auto">
            <a:xfrm>
              <a:off x="2400" y="2496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1" name="Line 13"/>
            <p:cNvSpPr>
              <a:spLocks noChangeShapeType="1"/>
            </p:cNvSpPr>
            <p:nvPr/>
          </p:nvSpPr>
          <p:spPr bwMode="auto">
            <a:xfrm flipV="1">
              <a:off x="408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2" name="Line 14"/>
            <p:cNvSpPr>
              <a:spLocks noChangeShapeType="1"/>
            </p:cNvSpPr>
            <p:nvPr/>
          </p:nvSpPr>
          <p:spPr bwMode="auto">
            <a:xfrm flipV="1">
              <a:off x="240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13" name="Text Box 15"/>
          <p:cNvSpPr txBox="1">
            <a:spLocks noChangeArrowheads="1"/>
          </p:cNvSpPr>
          <p:nvPr/>
        </p:nvSpPr>
        <p:spPr bwMode="auto">
          <a:xfrm>
            <a:off x="2344511" y="4078202"/>
            <a:ext cx="1108075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14" name="Text Box 16"/>
          <p:cNvSpPr txBox="1">
            <a:spLocks noChangeArrowheads="1"/>
          </p:cNvSpPr>
          <p:nvPr/>
        </p:nvSpPr>
        <p:spPr bwMode="auto">
          <a:xfrm>
            <a:off x="2344511" y="4837027"/>
            <a:ext cx="110807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 baseline="-25000">
              <a:latin typeface="Times New Roman" panose="02020603050405020304" pitchFamily="18" charset="0"/>
            </a:endParaRPr>
          </a:p>
        </p:txBody>
      </p:sp>
      <p:sp>
        <p:nvSpPr>
          <p:cNvPr id="15" name="Text Box 17"/>
          <p:cNvSpPr txBox="1">
            <a:spLocks noChangeArrowheads="1"/>
          </p:cNvSpPr>
          <p:nvPr/>
        </p:nvSpPr>
        <p:spPr bwMode="auto">
          <a:xfrm>
            <a:off x="2344511" y="5216440"/>
            <a:ext cx="1108075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16" name="Text Box 18"/>
          <p:cNvSpPr txBox="1">
            <a:spLocks noChangeArrowheads="1"/>
          </p:cNvSpPr>
          <p:nvPr/>
        </p:nvSpPr>
        <p:spPr bwMode="auto">
          <a:xfrm>
            <a:off x="2344511" y="5594265"/>
            <a:ext cx="1108075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17" name="Text Box 19"/>
          <p:cNvSpPr txBox="1">
            <a:spLocks noChangeArrowheads="1"/>
          </p:cNvSpPr>
          <p:nvPr/>
        </p:nvSpPr>
        <p:spPr bwMode="auto">
          <a:xfrm>
            <a:off x="2344511" y="4456027"/>
            <a:ext cx="1108075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grpSp>
        <p:nvGrpSpPr>
          <p:cNvPr id="18" name="Group 21"/>
          <p:cNvGrpSpPr>
            <a:grpSpLocks/>
          </p:cNvGrpSpPr>
          <p:nvPr/>
        </p:nvGrpSpPr>
        <p:grpSpPr bwMode="auto">
          <a:xfrm>
            <a:off x="3631974" y="3827377"/>
            <a:ext cx="1108075" cy="2209800"/>
            <a:chOff x="2400" y="1968"/>
            <a:chExt cx="1680" cy="1680"/>
          </a:xfrm>
        </p:grpSpPr>
        <p:sp>
          <p:nvSpPr>
            <p:cNvPr id="19" name="Rectangle 22"/>
            <p:cNvSpPr>
              <a:spLocks noChangeArrowheads="1"/>
            </p:cNvSpPr>
            <p:nvPr/>
          </p:nvSpPr>
          <p:spPr bwMode="auto">
            <a:xfrm>
              <a:off x="2400" y="3360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20" name="Rectangle 23"/>
            <p:cNvSpPr>
              <a:spLocks noChangeArrowheads="1"/>
            </p:cNvSpPr>
            <p:nvPr/>
          </p:nvSpPr>
          <p:spPr bwMode="auto">
            <a:xfrm>
              <a:off x="2400" y="2784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21" name="Rectangle 24"/>
            <p:cNvSpPr>
              <a:spLocks noChangeArrowheads="1"/>
            </p:cNvSpPr>
            <p:nvPr/>
          </p:nvSpPr>
          <p:spPr bwMode="auto">
            <a:xfrm>
              <a:off x="2400" y="3072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22" name="Rectangle 25"/>
            <p:cNvSpPr>
              <a:spLocks noChangeArrowheads="1"/>
            </p:cNvSpPr>
            <p:nvPr/>
          </p:nvSpPr>
          <p:spPr bwMode="auto">
            <a:xfrm>
              <a:off x="2400" y="2208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23" name="Rectangle 26"/>
            <p:cNvSpPr>
              <a:spLocks noChangeArrowheads="1"/>
            </p:cNvSpPr>
            <p:nvPr/>
          </p:nvSpPr>
          <p:spPr bwMode="auto">
            <a:xfrm>
              <a:off x="2400" y="2496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24" name="Line 27"/>
            <p:cNvSpPr>
              <a:spLocks noChangeShapeType="1"/>
            </p:cNvSpPr>
            <p:nvPr/>
          </p:nvSpPr>
          <p:spPr bwMode="auto">
            <a:xfrm flipV="1">
              <a:off x="408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5" name="Line 28"/>
            <p:cNvSpPr>
              <a:spLocks noChangeShapeType="1"/>
            </p:cNvSpPr>
            <p:nvPr/>
          </p:nvSpPr>
          <p:spPr bwMode="auto">
            <a:xfrm flipV="1">
              <a:off x="240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26" name="Text Box 29"/>
          <p:cNvSpPr txBox="1">
            <a:spLocks noChangeArrowheads="1"/>
          </p:cNvSpPr>
          <p:nvPr/>
        </p:nvSpPr>
        <p:spPr bwMode="auto">
          <a:xfrm>
            <a:off x="3631974" y="4078202"/>
            <a:ext cx="1108075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27" name="Text Box 30"/>
          <p:cNvSpPr txBox="1">
            <a:spLocks noChangeArrowheads="1"/>
          </p:cNvSpPr>
          <p:nvPr/>
        </p:nvSpPr>
        <p:spPr bwMode="auto">
          <a:xfrm>
            <a:off x="3631974" y="4835440"/>
            <a:ext cx="110807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 baseline="-25000">
              <a:latin typeface="Times New Roman" panose="02020603050405020304" pitchFamily="18" charset="0"/>
            </a:endParaRPr>
          </a:p>
        </p:txBody>
      </p:sp>
      <p:sp>
        <p:nvSpPr>
          <p:cNvPr id="28" name="Text Box 31"/>
          <p:cNvSpPr txBox="1">
            <a:spLocks noChangeArrowheads="1"/>
          </p:cNvSpPr>
          <p:nvPr/>
        </p:nvSpPr>
        <p:spPr bwMode="auto">
          <a:xfrm>
            <a:off x="3631974" y="5214852"/>
            <a:ext cx="1108075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29" name="Text Box 32"/>
          <p:cNvSpPr txBox="1">
            <a:spLocks noChangeArrowheads="1"/>
          </p:cNvSpPr>
          <p:nvPr/>
        </p:nvSpPr>
        <p:spPr bwMode="auto">
          <a:xfrm>
            <a:off x="3631974" y="5522827"/>
            <a:ext cx="11080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30" name="Text Box 33"/>
          <p:cNvSpPr txBox="1">
            <a:spLocks noChangeArrowheads="1"/>
          </p:cNvSpPr>
          <p:nvPr/>
        </p:nvSpPr>
        <p:spPr bwMode="auto">
          <a:xfrm>
            <a:off x="3631974" y="4456027"/>
            <a:ext cx="1108075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grpSp>
        <p:nvGrpSpPr>
          <p:cNvPr id="31" name="Group 35"/>
          <p:cNvGrpSpPr>
            <a:grpSpLocks/>
          </p:cNvGrpSpPr>
          <p:nvPr/>
        </p:nvGrpSpPr>
        <p:grpSpPr bwMode="auto">
          <a:xfrm>
            <a:off x="4917849" y="3827377"/>
            <a:ext cx="1108075" cy="2209800"/>
            <a:chOff x="2400" y="1968"/>
            <a:chExt cx="1680" cy="1680"/>
          </a:xfrm>
        </p:grpSpPr>
        <p:sp>
          <p:nvSpPr>
            <p:cNvPr id="32" name="Rectangle 36"/>
            <p:cNvSpPr>
              <a:spLocks noChangeArrowheads="1"/>
            </p:cNvSpPr>
            <p:nvPr/>
          </p:nvSpPr>
          <p:spPr bwMode="auto">
            <a:xfrm>
              <a:off x="2400" y="3360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33" name="Rectangle 37"/>
            <p:cNvSpPr>
              <a:spLocks noChangeArrowheads="1"/>
            </p:cNvSpPr>
            <p:nvPr/>
          </p:nvSpPr>
          <p:spPr bwMode="auto">
            <a:xfrm>
              <a:off x="2400" y="2784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34" name="Rectangle 38"/>
            <p:cNvSpPr>
              <a:spLocks noChangeArrowheads="1"/>
            </p:cNvSpPr>
            <p:nvPr/>
          </p:nvSpPr>
          <p:spPr bwMode="auto">
            <a:xfrm>
              <a:off x="2400" y="3072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35" name="Rectangle 39"/>
            <p:cNvSpPr>
              <a:spLocks noChangeArrowheads="1"/>
            </p:cNvSpPr>
            <p:nvPr/>
          </p:nvSpPr>
          <p:spPr bwMode="auto">
            <a:xfrm>
              <a:off x="2400" y="2208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36" name="Rectangle 40"/>
            <p:cNvSpPr>
              <a:spLocks noChangeArrowheads="1"/>
            </p:cNvSpPr>
            <p:nvPr/>
          </p:nvSpPr>
          <p:spPr bwMode="auto">
            <a:xfrm>
              <a:off x="2400" y="2496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37" name="Line 41"/>
            <p:cNvSpPr>
              <a:spLocks noChangeShapeType="1"/>
            </p:cNvSpPr>
            <p:nvPr/>
          </p:nvSpPr>
          <p:spPr bwMode="auto">
            <a:xfrm flipV="1">
              <a:off x="408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8" name="Line 42"/>
            <p:cNvSpPr>
              <a:spLocks noChangeShapeType="1"/>
            </p:cNvSpPr>
            <p:nvPr/>
          </p:nvSpPr>
          <p:spPr bwMode="auto">
            <a:xfrm flipV="1">
              <a:off x="240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39" name="Text Box 43"/>
          <p:cNvSpPr txBox="1">
            <a:spLocks noChangeArrowheads="1"/>
          </p:cNvSpPr>
          <p:nvPr/>
        </p:nvSpPr>
        <p:spPr bwMode="auto">
          <a:xfrm>
            <a:off x="4917849" y="4078202"/>
            <a:ext cx="1108075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40" name="Text Box 44"/>
          <p:cNvSpPr txBox="1">
            <a:spLocks noChangeArrowheads="1"/>
          </p:cNvSpPr>
          <p:nvPr/>
        </p:nvSpPr>
        <p:spPr bwMode="auto">
          <a:xfrm>
            <a:off x="4917849" y="4835440"/>
            <a:ext cx="110807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 baseline="-25000">
              <a:latin typeface="Times New Roman" panose="02020603050405020304" pitchFamily="18" charset="0"/>
            </a:endParaRPr>
          </a:p>
        </p:txBody>
      </p:sp>
      <p:sp>
        <p:nvSpPr>
          <p:cNvPr id="41" name="Text Box 45"/>
          <p:cNvSpPr txBox="1">
            <a:spLocks noChangeArrowheads="1"/>
          </p:cNvSpPr>
          <p:nvPr/>
        </p:nvSpPr>
        <p:spPr bwMode="auto">
          <a:xfrm>
            <a:off x="4917849" y="5135477"/>
            <a:ext cx="11080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2</a:t>
            </a:r>
            <a:endParaRPr kumimoji="1"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42" name="Text Box 46"/>
          <p:cNvSpPr txBox="1">
            <a:spLocks noChangeArrowheads="1"/>
          </p:cNvSpPr>
          <p:nvPr/>
        </p:nvSpPr>
        <p:spPr bwMode="auto">
          <a:xfrm>
            <a:off x="4917849" y="5514890"/>
            <a:ext cx="110807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43" name="Text Box 47"/>
          <p:cNvSpPr txBox="1">
            <a:spLocks noChangeArrowheads="1"/>
          </p:cNvSpPr>
          <p:nvPr/>
        </p:nvSpPr>
        <p:spPr bwMode="auto">
          <a:xfrm>
            <a:off x="4917849" y="4456027"/>
            <a:ext cx="1108075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grpSp>
        <p:nvGrpSpPr>
          <p:cNvPr id="44" name="Group 49"/>
          <p:cNvGrpSpPr>
            <a:grpSpLocks/>
          </p:cNvGrpSpPr>
          <p:nvPr/>
        </p:nvGrpSpPr>
        <p:grpSpPr bwMode="auto">
          <a:xfrm>
            <a:off x="6205311" y="3827377"/>
            <a:ext cx="1109663" cy="2209800"/>
            <a:chOff x="2400" y="1968"/>
            <a:chExt cx="1680" cy="1680"/>
          </a:xfrm>
        </p:grpSpPr>
        <p:sp>
          <p:nvSpPr>
            <p:cNvPr id="45" name="Rectangle 50"/>
            <p:cNvSpPr>
              <a:spLocks noChangeArrowheads="1"/>
            </p:cNvSpPr>
            <p:nvPr/>
          </p:nvSpPr>
          <p:spPr bwMode="auto">
            <a:xfrm>
              <a:off x="2400" y="3360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46" name="Rectangle 51"/>
            <p:cNvSpPr>
              <a:spLocks noChangeArrowheads="1"/>
            </p:cNvSpPr>
            <p:nvPr/>
          </p:nvSpPr>
          <p:spPr bwMode="auto">
            <a:xfrm>
              <a:off x="2400" y="2784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47" name="Rectangle 52"/>
            <p:cNvSpPr>
              <a:spLocks noChangeArrowheads="1"/>
            </p:cNvSpPr>
            <p:nvPr/>
          </p:nvSpPr>
          <p:spPr bwMode="auto">
            <a:xfrm>
              <a:off x="2400" y="3072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48" name="Rectangle 53"/>
            <p:cNvSpPr>
              <a:spLocks noChangeArrowheads="1"/>
            </p:cNvSpPr>
            <p:nvPr/>
          </p:nvSpPr>
          <p:spPr bwMode="auto">
            <a:xfrm>
              <a:off x="2400" y="2208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49" name="Rectangle 54"/>
            <p:cNvSpPr>
              <a:spLocks noChangeArrowheads="1"/>
            </p:cNvSpPr>
            <p:nvPr/>
          </p:nvSpPr>
          <p:spPr bwMode="auto">
            <a:xfrm>
              <a:off x="2400" y="2496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50" name="Line 55"/>
            <p:cNvSpPr>
              <a:spLocks noChangeShapeType="1"/>
            </p:cNvSpPr>
            <p:nvPr/>
          </p:nvSpPr>
          <p:spPr bwMode="auto">
            <a:xfrm flipV="1">
              <a:off x="408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1" name="Line 56"/>
            <p:cNvSpPr>
              <a:spLocks noChangeShapeType="1"/>
            </p:cNvSpPr>
            <p:nvPr/>
          </p:nvSpPr>
          <p:spPr bwMode="auto">
            <a:xfrm flipV="1">
              <a:off x="240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52" name="Text Box 57"/>
          <p:cNvSpPr txBox="1">
            <a:spLocks noChangeArrowheads="1"/>
          </p:cNvSpPr>
          <p:nvPr/>
        </p:nvSpPr>
        <p:spPr bwMode="auto">
          <a:xfrm>
            <a:off x="6205311" y="4078202"/>
            <a:ext cx="1109663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53" name="Text Box 58"/>
          <p:cNvSpPr txBox="1">
            <a:spLocks noChangeArrowheads="1"/>
          </p:cNvSpPr>
          <p:nvPr/>
        </p:nvSpPr>
        <p:spPr bwMode="auto">
          <a:xfrm>
            <a:off x="6205311" y="4756065"/>
            <a:ext cx="1109663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54" name="Text Box 59"/>
          <p:cNvSpPr txBox="1">
            <a:spLocks noChangeArrowheads="1"/>
          </p:cNvSpPr>
          <p:nvPr/>
        </p:nvSpPr>
        <p:spPr bwMode="auto">
          <a:xfrm>
            <a:off x="6205311" y="5135477"/>
            <a:ext cx="1109663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2</a:t>
            </a:r>
            <a:endParaRPr kumimoji="1"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55" name="Text Box 60"/>
          <p:cNvSpPr txBox="1">
            <a:spLocks noChangeArrowheads="1"/>
          </p:cNvSpPr>
          <p:nvPr/>
        </p:nvSpPr>
        <p:spPr bwMode="auto">
          <a:xfrm>
            <a:off x="6205311" y="5514890"/>
            <a:ext cx="1109663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56" name="Text Box 61"/>
          <p:cNvSpPr txBox="1">
            <a:spLocks noChangeArrowheads="1"/>
          </p:cNvSpPr>
          <p:nvPr/>
        </p:nvSpPr>
        <p:spPr bwMode="auto">
          <a:xfrm>
            <a:off x="6205311" y="4457615"/>
            <a:ext cx="1109663" cy="47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grpSp>
        <p:nvGrpSpPr>
          <p:cNvPr id="57" name="Group 63"/>
          <p:cNvGrpSpPr>
            <a:grpSpLocks/>
          </p:cNvGrpSpPr>
          <p:nvPr/>
        </p:nvGrpSpPr>
        <p:grpSpPr bwMode="auto">
          <a:xfrm>
            <a:off x="7492774" y="3827377"/>
            <a:ext cx="1108075" cy="2209800"/>
            <a:chOff x="2400" y="1968"/>
            <a:chExt cx="1680" cy="1680"/>
          </a:xfrm>
        </p:grpSpPr>
        <p:sp>
          <p:nvSpPr>
            <p:cNvPr id="58" name="Rectangle 64"/>
            <p:cNvSpPr>
              <a:spLocks noChangeArrowheads="1"/>
            </p:cNvSpPr>
            <p:nvPr/>
          </p:nvSpPr>
          <p:spPr bwMode="auto">
            <a:xfrm>
              <a:off x="2400" y="3360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59" name="Rectangle 65"/>
            <p:cNvSpPr>
              <a:spLocks noChangeArrowheads="1"/>
            </p:cNvSpPr>
            <p:nvPr/>
          </p:nvSpPr>
          <p:spPr bwMode="auto">
            <a:xfrm>
              <a:off x="2400" y="2784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60" name="Rectangle 66"/>
            <p:cNvSpPr>
              <a:spLocks noChangeArrowheads="1"/>
            </p:cNvSpPr>
            <p:nvPr/>
          </p:nvSpPr>
          <p:spPr bwMode="auto">
            <a:xfrm>
              <a:off x="2400" y="3072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61" name="Rectangle 67"/>
            <p:cNvSpPr>
              <a:spLocks noChangeArrowheads="1"/>
            </p:cNvSpPr>
            <p:nvPr/>
          </p:nvSpPr>
          <p:spPr bwMode="auto">
            <a:xfrm>
              <a:off x="2400" y="2208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62" name="Rectangle 68"/>
            <p:cNvSpPr>
              <a:spLocks noChangeArrowheads="1"/>
            </p:cNvSpPr>
            <p:nvPr/>
          </p:nvSpPr>
          <p:spPr bwMode="auto">
            <a:xfrm>
              <a:off x="2400" y="2496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63" name="Line 69"/>
            <p:cNvSpPr>
              <a:spLocks noChangeShapeType="1"/>
            </p:cNvSpPr>
            <p:nvPr/>
          </p:nvSpPr>
          <p:spPr bwMode="auto">
            <a:xfrm flipV="1">
              <a:off x="408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4" name="Line 70"/>
            <p:cNvSpPr>
              <a:spLocks noChangeShapeType="1"/>
            </p:cNvSpPr>
            <p:nvPr/>
          </p:nvSpPr>
          <p:spPr bwMode="auto">
            <a:xfrm flipV="1">
              <a:off x="240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65" name="Text Box 71"/>
          <p:cNvSpPr txBox="1">
            <a:spLocks noChangeArrowheads="1"/>
          </p:cNvSpPr>
          <p:nvPr/>
        </p:nvSpPr>
        <p:spPr bwMode="auto">
          <a:xfrm>
            <a:off x="7492774" y="4078202"/>
            <a:ext cx="1108075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66" name="Text Box 72"/>
          <p:cNvSpPr txBox="1">
            <a:spLocks noChangeArrowheads="1"/>
          </p:cNvSpPr>
          <p:nvPr/>
        </p:nvSpPr>
        <p:spPr bwMode="auto">
          <a:xfrm>
            <a:off x="7492774" y="4764002"/>
            <a:ext cx="11080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67" name="Text Box 73"/>
          <p:cNvSpPr txBox="1">
            <a:spLocks noChangeArrowheads="1"/>
          </p:cNvSpPr>
          <p:nvPr/>
        </p:nvSpPr>
        <p:spPr bwMode="auto">
          <a:xfrm>
            <a:off x="7492774" y="5143415"/>
            <a:ext cx="110807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2</a:t>
            </a:r>
            <a:endParaRPr kumimoji="1"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68" name="Text Box 74"/>
          <p:cNvSpPr txBox="1">
            <a:spLocks noChangeArrowheads="1"/>
          </p:cNvSpPr>
          <p:nvPr/>
        </p:nvSpPr>
        <p:spPr bwMode="auto">
          <a:xfrm>
            <a:off x="7492774" y="5548227"/>
            <a:ext cx="11080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69" name="Text Box 75"/>
          <p:cNvSpPr txBox="1">
            <a:spLocks noChangeArrowheads="1"/>
          </p:cNvSpPr>
          <p:nvPr/>
        </p:nvSpPr>
        <p:spPr bwMode="auto">
          <a:xfrm>
            <a:off x="7492774" y="4386177"/>
            <a:ext cx="11080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4</a:t>
            </a:r>
          </a:p>
        </p:txBody>
      </p:sp>
      <p:grpSp>
        <p:nvGrpSpPr>
          <p:cNvPr id="70" name="Group 77"/>
          <p:cNvGrpSpPr>
            <a:grpSpLocks/>
          </p:cNvGrpSpPr>
          <p:nvPr/>
        </p:nvGrpSpPr>
        <p:grpSpPr bwMode="auto">
          <a:xfrm>
            <a:off x="8778649" y="3779752"/>
            <a:ext cx="1109662" cy="2209800"/>
            <a:chOff x="2400" y="1968"/>
            <a:chExt cx="1680" cy="1680"/>
          </a:xfrm>
        </p:grpSpPr>
        <p:sp>
          <p:nvSpPr>
            <p:cNvPr id="71" name="Rectangle 78"/>
            <p:cNvSpPr>
              <a:spLocks noChangeArrowheads="1"/>
            </p:cNvSpPr>
            <p:nvPr/>
          </p:nvSpPr>
          <p:spPr bwMode="auto">
            <a:xfrm>
              <a:off x="2400" y="3360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72" name="Rectangle 79"/>
            <p:cNvSpPr>
              <a:spLocks noChangeArrowheads="1"/>
            </p:cNvSpPr>
            <p:nvPr/>
          </p:nvSpPr>
          <p:spPr bwMode="auto">
            <a:xfrm>
              <a:off x="2400" y="2784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73" name="Rectangle 80"/>
            <p:cNvSpPr>
              <a:spLocks noChangeArrowheads="1"/>
            </p:cNvSpPr>
            <p:nvPr/>
          </p:nvSpPr>
          <p:spPr bwMode="auto">
            <a:xfrm>
              <a:off x="2400" y="3072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74" name="Rectangle 81"/>
            <p:cNvSpPr>
              <a:spLocks noChangeArrowheads="1"/>
            </p:cNvSpPr>
            <p:nvPr/>
          </p:nvSpPr>
          <p:spPr bwMode="auto">
            <a:xfrm>
              <a:off x="2400" y="2208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75" name="Rectangle 82"/>
            <p:cNvSpPr>
              <a:spLocks noChangeArrowheads="1"/>
            </p:cNvSpPr>
            <p:nvPr/>
          </p:nvSpPr>
          <p:spPr bwMode="auto">
            <a:xfrm>
              <a:off x="2400" y="2496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76" name="Line 83"/>
            <p:cNvSpPr>
              <a:spLocks noChangeShapeType="1"/>
            </p:cNvSpPr>
            <p:nvPr/>
          </p:nvSpPr>
          <p:spPr bwMode="auto">
            <a:xfrm flipV="1">
              <a:off x="408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7" name="Line 84"/>
            <p:cNvSpPr>
              <a:spLocks noChangeShapeType="1"/>
            </p:cNvSpPr>
            <p:nvPr/>
          </p:nvSpPr>
          <p:spPr bwMode="auto">
            <a:xfrm flipV="1">
              <a:off x="240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78" name="Text Box 85"/>
          <p:cNvSpPr txBox="1">
            <a:spLocks noChangeArrowheads="1"/>
          </p:cNvSpPr>
          <p:nvPr/>
        </p:nvSpPr>
        <p:spPr bwMode="auto">
          <a:xfrm>
            <a:off x="8778649" y="3967077"/>
            <a:ext cx="1109662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5</a:t>
            </a:r>
          </a:p>
        </p:txBody>
      </p:sp>
      <p:sp>
        <p:nvSpPr>
          <p:cNvPr id="79" name="Text Box 86"/>
          <p:cNvSpPr txBox="1">
            <a:spLocks noChangeArrowheads="1"/>
          </p:cNvSpPr>
          <p:nvPr/>
        </p:nvSpPr>
        <p:spPr bwMode="auto">
          <a:xfrm>
            <a:off x="8778649" y="4717965"/>
            <a:ext cx="1109662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80" name="Text Box 87"/>
          <p:cNvSpPr txBox="1">
            <a:spLocks noChangeArrowheads="1"/>
          </p:cNvSpPr>
          <p:nvPr/>
        </p:nvSpPr>
        <p:spPr bwMode="auto">
          <a:xfrm>
            <a:off x="8778649" y="5089440"/>
            <a:ext cx="1109662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2</a:t>
            </a:r>
            <a:endParaRPr kumimoji="1"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81" name="Text Box 88"/>
          <p:cNvSpPr txBox="1">
            <a:spLocks noChangeArrowheads="1"/>
          </p:cNvSpPr>
          <p:nvPr/>
        </p:nvSpPr>
        <p:spPr bwMode="auto">
          <a:xfrm>
            <a:off x="8778649" y="5467265"/>
            <a:ext cx="1109662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82" name="Text Box 89"/>
          <p:cNvSpPr txBox="1">
            <a:spLocks noChangeArrowheads="1"/>
          </p:cNvSpPr>
          <p:nvPr/>
        </p:nvSpPr>
        <p:spPr bwMode="auto">
          <a:xfrm>
            <a:off x="8778649" y="4338552"/>
            <a:ext cx="1109662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4</a:t>
            </a:r>
          </a:p>
        </p:txBody>
      </p:sp>
      <p:grpSp>
        <p:nvGrpSpPr>
          <p:cNvPr id="83" name="Group 91"/>
          <p:cNvGrpSpPr>
            <a:grpSpLocks/>
          </p:cNvGrpSpPr>
          <p:nvPr/>
        </p:nvGrpSpPr>
        <p:grpSpPr bwMode="auto">
          <a:xfrm>
            <a:off x="2322286" y="1105884"/>
            <a:ext cx="1108075" cy="2238375"/>
            <a:chOff x="1435" y="1104"/>
            <a:chExt cx="879" cy="1702"/>
          </a:xfrm>
        </p:grpSpPr>
        <p:grpSp>
          <p:nvGrpSpPr>
            <p:cNvPr id="84" name="Group 92"/>
            <p:cNvGrpSpPr>
              <a:grpSpLocks/>
            </p:cNvGrpSpPr>
            <p:nvPr/>
          </p:nvGrpSpPr>
          <p:grpSpPr bwMode="auto">
            <a:xfrm>
              <a:off x="1435" y="1104"/>
              <a:ext cx="879" cy="1680"/>
              <a:chOff x="2400" y="1968"/>
              <a:chExt cx="1680" cy="1680"/>
            </a:xfrm>
          </p:grpSpPr>
          <p:sp>
            <p:nvSpPr>
              <p:cNvPr id="90" name="Rectangle 93"/>
              <p:cNvSpPr>
                <a:spLocks noChangeArrowheads="1"/>
              </p:cNvSpPr>
              <p:nvPr/>
            </p:nvSpPr>
            <p:spPr bwMode="auto">
              <a:xfrm>
                <a:off x="2400" y="3360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1" name="Rectangle 94"/>
              <p:cNvSpPr>
                <a:spLocks noChangeArrowheads="1"/>
              </p:cNvSpPr>
              <p:nvPr/>
            </p:nvSpPr>
            <p:spPr bwMode="auto">
              <a:xfrm>
                <a:off x="2400" y="2784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2" name="Rectangle 95"/>
              <p:cNvSpPr>
                <a:spLocks noChangeArrowheads="1"/>
              </p:cNvSpPr>
              <p:nvPr/>
            </p:nvSpPr>
            <p:spPr bwMode="auto">
              <a:xfrm>
                <a:off x="2400" y="3072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3" name="Rectangle 96"/>
              <p:cNvSpPr>
                <a:spLocks noChangeArrowheads="1"/>
              </p:cNvSpPr>
              <p:nvPr/>
            </p:nvSpPr>
            <p:spPr bwMode="auto">
              <a:xfrm>
                <a:off x="2400" y="2208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4" name="Rectangle 97"/>
              <p:cNvSpPr>
                <a:spLocks noChangeArrowheads="1"/>
              </p:cNvSpPr>
              <p:nvPr/>
            </p:nvSpPr>
            <p:spPr bwMode="auto">
              <a:xfrm>
                <a:off x="2400" y="2496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5" name="Line 98"/>
              <p:cNvSpPr>
                <a:spLocks noChangeShapeType="1"/>
              </p:cNvSpPr>
              <p:nvPr/>
            </p:nvSpPr>
            <p:spPr bwMode="auto">
              <a:xfrm flipV="1">
                <a:off x="408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96" name="Line 99"/>
              <p:cNvSpPr>
                <a:spLocks noChangeShapeType="1"/>
              </p:cNvSpPr>
              <p:nvPr/>
            </p:nvSpPr>
            <p:spPr bwMode="auto">
              <a:xfrm flipV="1">
                <a:off x="240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85" name="Text Box 100"/>
            <p:cNvSpPr txBox="1">
              <a:spLocks noChangeArrowheads="1"/>
            </p:cNvSpPr>
            <p:nvPr/>
          </p:nvSpPr>
          <p:spPr bwMode="auto">
            <a:xfrm>
              <a:off x="1435" y="1295"/>
              <a:ext cx="879" cy="3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86" name="Text Box 101"/>
            <p:cNvSpPr txBox="1">
              <a:spLocks noChangeArrowheads="1"/>
            </p:cNvSpPr>
            <p:nvPr/>
          </p:nvSpPr>
          <p:spPr bwMode="auto">
            <a:xfrm>
              <a:off x="1435" y="1873"/>
              <a:ext cx="879" cy="2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endParaRPr kumimoji="1" lang="zh-CN" altLang="zh-CN" sz="3200" b="1" baseline="-25000">
                <a:latin typeface="Times New Roman" panose="02020603050405020304" pitchFamily="18" charset="0"/>
              </a:endParaRPr>
            </a:p>
          </p:txBody>
        </p:sp>
        <p:sp>
          <p:nvSpPr>
            <p:cNvPr id="87" name="Text Box 102"/>
            <p:cNvSpPr txBox="1">
              <a:spLocks noChangeArrowheads="1"/>
            </p:cNvSpPr>
            <p:nvPr/>
          </p:nvSpPr>
          <p:spPr bwMode="auto">
            <a:xfrm>
              <a:off x="1435" y="2160"/>
              <a:ext cx="879" cy="3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88" name="Text Box 103"/>
            <p:cNvSpPr txBox="1">
              <a:spLocks noChangeArrowheads="1"/>
            </p:cNvSpPr>
            <p:nvPr/>
          </p:nvSpPr>
          <p:spPr bwMode="auto">
            <a:xfrm>
              <a:off x="1435" y="2448"/>
              <a:ext cx="879" cy="3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89" name="Text Box 104"/>
            <p:cNvSpPr txBox="1">
              <a:spLocks noChangeArrowheads="1"/>
            </p:cNvSpPr>
            <p:nvPr/>
          </p:nvSpPr>
          <p:spPr bwMode="auto">
            <a:xfrm>
              <a:off x="1435" y="1582"/>
              <a:ext cx="879" cy="3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97" name="Group 106"/>
          <p:cNvGrpSpPr>
            <a:grpSpLocks/>
          </p:cNvGrpSpPr>
          <p:nvPr/>
        </p:nvGrpSpPr>
        <p:grpSpPr bwMode="auto">
          <a:xfrm>
            <a:off x="3609749" y="1105884"/>
            <a:ext cx="1108075" cy="2208212"/>
            <a:chOff x="2400" y="1968"/>
            <a:chExt cx="1680" cy="1680"/>
          </a:xfrm>
        </p:grpSpPr>
        <p:sp>
          <p:nvSpPr>
            <p:cNvPr id="98" name="Rectangle 107"/>
            <p:cNvSpPr>
              <a:spLocks noChangeArrowheads="1"/>
            </p:cNvSpPr>
            <p:nvPr/>
          </p:nvSpPr>
          <p:spPr bwMode="auto">
            <a:xfrm>
              <a:off x="2400" y="3360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99" name="Rectangle 108"/>
            <p:cNvSpPr>
              <a:spLocks noChangeArrowheads="1"/>
            </p:cNvSpPr>
            <p:nvPr/>
          </p:nvSpPr>
          <p:spPr bwMode="auto">
            <a:xfrm>
              <a:off x="2400" y="2784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00" name="Rectangle 109"/>
            <p:cNvSpPr>
              <a:spLocks noChangeArrowheads="1"/>
            </p:cNvSpPr>
            <p:nvPr/>
          </p:nvSpPr>
          <p:spPr bwMode="auto">
            <a:xfrm>
              <a:off x="2400" y="3072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01" name="Rectangle 110"/>
            <p:cNvSpPr>
              <a:spLocks noChangeArrowheads="1"/>
            </p:cNvSpPr>
            <p:nvPr/>
          </p:nvSpPr>
          <p:spPr bwMode="auto">
            <a:xfrm>
              <a:off x="2400" y="2208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02" name="Rectangle 111"/>
            <p:cNvSpPr>
              <a:spLocks noChangeArrowheads="1"/>
            </p:cNvSpPr>
            <p:nvPr/>
          </p:nvSpPr>
          <p:spPr bwMode="auto">
            <a:xfrm>
              <a:off x="2400" y="2496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03" name="Line 112"/>
            <p:cNvSpPr>
              <a:spLocks noChangeShapeType="1"/>
            </p:cNvSpPr>
            <p:nvPr/>
          </p:nvSpPr>
          <p:spPr bwMode="auto">
            <a:xfrm flipV="1">
              <a:off x="408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4" name="Line 113"/>
            <p:cNvSpPr>
              <a:spLocks noChangeShapeType="1"/>
            </p:cNvSpPr>
            <p:nvPr/>
          </p:nvSpPr>
          <p:spPr bwMode="auto">
            <a:xfrm flipV="1">
              <a:off x="240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105" name="Text Box 114"/>
          <p:cNvSpPr txBox="1">
            <a:spLocks noChangeArrowheads="1"/>
          </p:cNvSpPr>
          <p:nvPr/>
        </p:nvSpPr>
        <p:spPr bwMode="auto">
          <a:xfrm>
            <a:off x="3609749" y="1356709"/>
            <a:ext cx="1108075" cy="47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106" name="Text Box 115"/>
          <p:cNvSpPr txBox="1">
            <a:spLocks noChangeArrowheads="1"/>
          </p:cNvSpPr>
          <p:nvPr/>
        </p:nvSpPr>
        <p:spPr bwMode="auto">
          <a:xfrm>
            <a:off x="3609749" y="2117121"/>
            <a:ext cx="110807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 baseline="-25000">
              <a:latin typeface="Times New Roman" panose="02020603050405020304" pitchFamily="18" charset="0"/>
            </a:endParaRPr>
          </a:p>
        </p:txBody>
      </p:sp>
      <p:sp>
        <p:nvSpPr>
          <p:cNvPr id="107" name="Text Box 116"/>
          <p:cNvSpPr txBox="1">
            <a:spLocks noChangeArrowheads="1"/>
          </p:cNvSpPr>
          <p:nvPr/>
        </p:nvSpPr>
        <p:spPr bwMode="auto">
          <a:xfrm>
            <a:off x="3609749" y="2494946"/>
            <a:ext cx="1108075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108" name="Text Box 117"/>
          <p:cNvSpPr txBox="1">
            <a:spLocks noChangeArrowheads="1"/>
          </p:cNvSpPr>
          <p:nvPr/>
        </p:nvSpPr>
        <p:spPr bwMode="auto">
          <a:xfrm>
            <a:off x="3609749" y="2809271"/>
            <a:ext cx="11080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09" name="Text Box 118"/>
          <p:cNvSpPr txBox="1">
            <a:spLocks noChangeArrowheads="1"/>
          </p:cNvSpPr>
          <p:nvPr/>
        </p:nvSpPr>
        <p:spPr bwMode="auto">
          <a:xfrm>
            <a:off x="3609749" y="1734534"/>
            <a:ext cx="1108075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grpSp>
        <p:nvGrpSpPr>
          <p:cNvPr id="110" name="Group 120"/>
          <p:cNvGrpSpPr>
            <a:grpSpLocks/>
          </p:cNvGrpSpPr>
          <p:nvPr/>
        </p:nvGrpSpPr>
        <p:grpSpPr bwMode="auto">
          <a:xfrm>
            <a:off x="4895624" y="1105884"/>
            <a:ext cx="1108075" cy="2208212"/>
            <a:chOff x="2400" y="1968"/>
            <a:chExt cx="1680" cy="1680"/>
          </a:xfrm>
        </p:grpSpPr>
        <p:sp>
          <p:nvSpPr>
            <p:cNvPr id="111" name="Rectangle 121"/>
            <p:cNvSpPr>
              <a:spLocks noChangeArrowheads="1"/>
            </p:cNvSpPr>
            <p:nvPr/>
          </p:nvSpPr>
          <p:spPr bwMode="auto">
            <a:xfrm>
              <a:off x="2400" y="3360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12" name="Rectangle 122"/>
            <p:cNvSpPr>
              <a:spLocks noChangeArrowheads="1"/>
            </p:cNvSpPr>
            <p:nvPr/>
          </p:nvSpPr>
          <p:spPr bwMode="auto">
            <a:xfrm>
              <a:off x="2400" y="2784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13" name="Rectangle 123"/>
            <p:cNvSpPr>
              <a:spLocks noChangeArrowheads="1"/>
            </p:cNvSpPr>
            <p:nvPr/>
          </p:nvSpPr>
          <p:spPr bwMode="auto">
            <a:xfrm>
              <a:off x="2400" y="3072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14" name="Rectangle 124"/>
            <p:cNvSpPr>
              <a:spLocks noChangeArrowheads="1"/>
            </p:cNvSpPr>
            <p:nvPr/>
          </p:nvSpPr>
          <p:spPr bwMode="auto">
            <a:xfrm>
              <a:off x="2400" y="2208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15" name="Rectangle 125"/>
            <p:cNvSpPr>
              <a:spLocks noChangeArrowheads="1"/>
            </p:cNvSpPr>
            <p:nvPr/>
          </p:nvSpPr>
          <p:spPr bwMode="auto">
            <a:xfrm>
              <a:off x="2400" y="2496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16" name="Line 126"/>
            <p:cNvSpPr>
              <a:spLocks noChangeShapeType="1"/>
            </p:cNvSpPr>
            <p:nvPr/>
          </p:nvSpPr>
          <p:spPr bwMode="auto">
            <a:xfrm flipV="1">
              <a:off x="408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17" name="Line 127"/>
            <p:cNvSpPr>
              <a:spLocks noChangeShapeType="1"/>
            </p:cNvSpPr>
            <p:nvPr/>
          </p:nvSpPr>
          <p:spPr bwMode="auto">
            <a:xfrm flipV="1">
              <a:off x="240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118" name="Text Box 128"/>
          <p:cNvSpPr txBox="1">
            <a:spLocks noChangeArrowheads="1"/>
          </p:cNvSpPr>
          <p:nvPr/>
        </p:nvSpPr>
        <p:spPr bwMode="auto">
          <a:xfrm>
            <a:off x="4895624" y="1356709"/>
            <a:ext cx="1108075" cy="47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119" name="Text Box 129"/>
          <p:cNvSpPr txBox="1">
            <a:spLocks noChangeArrowheads="1"/>
          </p:cNvSpPr>
          <p:nvPr/>
        </p:nvSpPr>
        <p:spPr bwMode="auto">
          <a:xfrm>
            <a:off x="4895624" y="2117121"/>
            <a:ext cx="110807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 baseline="-25000">
              <a:latin typeface="Times New Roman" panose="02020603050405020304" pitchFamily="18" charset="0"/>
            </a:endParaRPr>
          </a:p>
        </p:txBody>
      </p:sp>
      <p:sp>
        <p:nvSpPr>
          <p:cNvPr id="120" name="Text Box 130"/>
          <p:cNvSpPr txBox="1">
            <a:spLocks noChangeArrowheads="1"/>
          </p:cNvSpPr>
          <p:nvPr/>
        </p:nvSpPr>
        <p:spPr bwMode="auto">
          <a:xfrm>
            <a:off x="4895624" y="2423509"/>
            <a:ext cx="110807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2</a:t>
            </a:r>
            <a:endParaRPr kumimoji="1"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121" name="Text Box 131"/>
          <p:cNvSpPr txBox="1">
            <a:spLocks noChangeArrowheads="1"/>
          </p:cNvSpPr>
          <p:nvPr/>
        </p:nvSpPr>
        <p:spPr bwMode="auto">
          <a:xfrm>
            <a:off x="4895624" y="2801334"/>
            <a:ext cx="110807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22" name="Text Box 132"/>
          <p:cNvSpPr txBox="1">
            <a:spLocks noChangeArrowheads="1"/>
          </p:cNvSpPr>
          <p:nvPr/>
        </p:nvSpPr>
        <p:spPr bwMode="auto">
          <a:xfrm>
            <a:off x="4895624" y="1734534"/>
            <a:ext cx="1108075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grpSp>
        <p:nvGrpSpPr>
          <p:cNvPr id="123" name="Group 134"/>
          <p:cNvGrpSpPr>
            <a:grpSpLocks/>
          </p:cNvGrpSpPr>
          <p:nvPr/>
        </p:nvGrpSpPr>
        <p:grpSpPr bwMode="auto">
          <a:xfrm>
            <a:off x="6183086" y="1105884"/>
            <a:ext cx="1109663" cy="2208212"/>
            <a:chOff x="2400" y="1968"/>
            <a:chExt cx="1680" cy="1680"/>
          </a:xfrm>
        </p:grpSpPr>
        <p:sp>
          <p:nvSpPr>
            <p:cNvPr id="124" name="Rectangle 135"/>
            <p:cNvSpPr>
              <a:spLocks noChangeArrowheads="1"/>
            </p:cNvSpPr>
            <p:nvPr/>
          </p:nvSpPr>
          <p:spPr bwMode="auto">
            <a:xfrm>
              <a:off x="2400" y="3360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25" name="Rectangle 136"/>
            <p:cNvSpPr>
              <a:spLocks noChangeArrowheads="1"/>
            </p:cNvSpPr>
            <p:nvPr/>
          </p:nvSpPr>
          <p:spPr bwMode="auto">
            <a:xfrm>
              <a:off x="2400" y="2784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26" name="Rectangle 137"/>
            <p:cNvSpPr>
              <a:spLocks noChangeArrowheads="1"/>
            </p:cNvSpPr>
            <p:nvPr/>
          </p:nvSpPr>
          <p:spPr bwMode="auto">
            <a:xfrm>
              <a:off x="2400" y="3072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27" name="Rectangle 138"/>
            <p:cNvSpPr>
              <a:spLocks noChangeArrowheads="1"/>
            </p:cNvSpPr>
            <p:nvPr/>
          </p:nvSpPr>
          <p:spPr bwMode="auto">
            <a:xfrm>
              <a:off x="2400" y="2208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28" name="Rectangle 139"/>
            <p:cNvSpPr>
              <a:spLocks noChangeArrowheads="1"/>
            </p:cNvSpPr>
            <p:nvPr/>
          </p:nvSpPr>
          <p:spPr bwMode="auto">
            <a:xfrm>
              <a:off x="2400" y="2496"/>
              <a:ext cx="1680" cy="288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29" name="Line 140"/>
            <p:cNvSpPr>
              <a:spLocks noChangeShapeType="1"/>
            </p:cNvSpPr>
            <p:nvPr/>
          </p:nvSpPr>
          <p:spPr bwMode="auto">
            <a:xfrm flipV="1">
              <a:off x="408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30" name="Line 141"/>
            <p:cNvSpPr>
              <a:spLocks noChangeShapeType="1"/>
            </p:cNvSpPr>
            <p:nvPr/>
          </p:nvSpPr>
          <p:spPr bwMode="auto">
            <a:xfrm flipV="1">
              <a:off x="2400" y="1968"/>
              <a:ext cx="0" cy="24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131" name="Text Box 142"/>
          <p:cNvSpPr txBox="1">
            <a:spLocks noChangeArrowheads="1"/>
          </p:cNvSpPr>
          <p:nvPr/>
        </p:nvSpPr>
        <p:spPr bwMode="auto">
          <a:xfrm>
            <a:off x="6183086" y="1356709"/>
            <a:ext cx="1109663" cy="47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132" name="Text Box 143"/>
          <p:cNvSpPr txBox="1">
            <a:spLocks noChangeArrowheads="1"/>
          </p:cNvSpPr>
          <p:nvPr/>
        </p:nvSpPr>
        <p:spPr bwMode="auto">
          <a:xfrm>
            <a:off x="6183086" y="2077434"/>
            <a:ext cx="1109663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000"/>
              </a:lnSpc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3</a:t>
            </a:r>
          </a:p>
        </p:txBody>
      </p:sp>
      <p:sp>
        <p:nvSpPr>
          <p:cNvPr id="133" name="Text Box 144"/>
          <p:cNvSpPr txBox="1">
            <a:spLocks noChangeArrowheads="1"/>
          </p:cNvSpPr>
          <p:nvPr/>
        </p:nvSpPr>
        <p:spPr bwMode="auto">
          <a:xfrm>
            <a:off x="6183086" y="2423509"/>
            <a:ext cx="1109663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2</a:t>
            </a:r>
            <a:endParaRPr kumimoji="1" lang="en-US" altLang="zh-CN" sz="3200" b="1">
              <a:latin typeface="Times New Roman" panose="02020603050405020304" pitchFamily="18" charset="0"/>
            </a:endParaRPr>
          </a:p>
        </p:txBody>
      </p:sp>
      <p:sp>
        <p:nvSpPr>
          <p:cNvPr id="134" name="Text Box 145"/>
          <p:cNvSpPr txBox="1">
            <a:spLocks noChangeArrowheads="1"/>
          </p:cNvSpPr>
          <p:nvPr/>
        </p:nvSpPr>
        <p:spPr bwMode="auto">
          <a:xfrm>
            <a:off x="6183086" y="2801334"/>
            <a:ext cx="1109663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r>
              <a:rPr kumimoji="1" lang="en-US" altLang="zh-CN" sz="3200" b="1" i="1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35" name="Text Box 146"/>
          <p:cNvSpPr txBox="1">
            <a:spLocks noChangeArrowheads="1"/>
          </p:cNvSpPr>
          <p:nvPr/>
        </p:nvSpPr>
        <p:spPr bwMode="auto">
          <a:xfrm>
            <a:off x="6183086" y="1736121"/>
            <a:ext cx="11096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85000"/>
              </a:lnSpc>
              <a:spcBef>
                <a:spcPct val="50000"/>
              </a:spcBef>
            </a:pPr>
            <a:endParaRPr kumimoji="1" lang="zh-CN" altLang="zh-CN" sz="3200" b="1">
              <a:latin typeface="Times New Roman" panose="02020603050405020304" pitchFamily="18" charset="0"/>
            </a:endParaRPr>
          </a:p>
        </p:txBody>
      </p:sp>
      <p:grpSp>
        <p:nvGrpSpPr>
          <p:cNvPr id="136" name="Group 147"/>
          <p:cNvGrpSpPr>
            <a:grpSpLocks/>
          </p:cNvGrpSpPr>
          <p:nvPr/>
        </p:nvGrpSpPr>
        <p:grpSpPr bwMode="auto">
          <a:xfrm>
            <a:off x="7470549" y="1105884"/>
            <a:ext cx="1108075" cy="2209800"/>
            <a:chOff x="1435" y="1104"/>
            <a:chExt cx="879" cy="1680"/>
          </a:xfrm>
        </p:grpSpPr>
        <p:grpSp>
          <p:nvGrpSpPr>
            <p:cNvPr id="137" name="Group 148"/>
            <p:cNvGrpSpPr>
              <a:grpSpLocks/>
            </p:cNvGrpSpPr>
            <p:nvPr/>
          </p:nvGrpSpPr>
          <p:grpSpPr bwMode="auto">
            <a:xfrm>
              <a:off x="1435" y="1104"/>
              <a:ext cx="879" cy="1680"/>
              <a:chOff x="2400" y="1968"/>
              <a:chExt cx="1680" cy="1680"/>
            </a:xfrm>
          </p:grpSpPr>
          <p:sp>
            <p:nvSpPr>
              <p:cNvPr id="143" name="Rectangle 149"/>
              <p:cNvSpPr>
                <a:spLocks noChangeArrowheads="1"/>
              </p:cNvSpPr>
              <p:nvPr/>
            </p:nvSpPr>
            <p:spPr bwMode="auto">
              <a:xfrm>
                <a:off x="2400" y="3360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4" name="Rectangle 150"/>
              <p:cNvSpPr>
                <a:spLocks noChangeArrowheads="1"/>
              </p:cNvSpPr>
              <p:nvPr/>
            </p:nvSpPr>
            <p:spPr bwMode="auto">
              <a:xfrm>
                <a:off x="2400" y="2784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5" name="Rectangle 151"/>
              <p:cNvSpPr>
                <a:spLocks noChangeArrowheads="1"/>
              </p:cNvSpPr>
              <p:nvPr/>
            </p:nvSpPr>
            <p:spPr bwMode="auto">
              <a:xfrm>
                <a:off x="2400" y="3072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6" name="Rectangle 152"/>
              <p:cNvSpPr>
                <a:spLocks noChangeArrowheads="1"/>
              </p:cNvSpPr>
              <p:nvPr/>
            </p:nvSpPr>
            <p:spPr bwMode="auto">
              <a:xfrm>
                <a:off x="2400" y="2208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7" name="Rectangle 153"/>
              <p:cNvSpPr>
                <a:spLocks noChangeArrowheads="1"/>
              </p:cNvSpPr>
              <p:nvPr/>
            </p:nvSpPr>
            <p:spPr bwMode="auto">
              <a:xfrm>
                <a:off x="2400" y="2496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8" name="Line 154"/>
              <p:cNvSpPr>
                <a:spLocks noChangeShapeType="1"/>
              </p:cNvSpPr>
              <p:nvPr/>
            </p:nvSpPr>
            <p:spPr bwMode="auto">
              <a:xfrm flipV="1">
                <a:off x="408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49" name="Line 155"/>
              <p:cNvSpPr>
                <a:spLocks noChangeShapeType="1"/>
              </p:cNvSpPr>
              <p:nvPr/>
            </p:nvSpPr>
            <p:spPr bwMode="auto">
              <a:xfrm flipV="1">
                <a:off x="240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138" name="Text Box 156"/>
            <p:cNvSpPr txBox="1">
              <a:spLocks noChangeArrowheads="1"/>
            </p:cNvSpPr>
            <p:nvPr/>
          </p:nvSpPr>
          <p:spPr bwMode="auto">
            <a:xfrm>
              <a:off x="1435" y="1295"/>
              <a:ext cx="879" cy="3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39" name="Text Box 157"/>
            <p:cNvSpPr txBox="1">
              <a:spLocks noChangeArrowheads="1"/>
            </p:cNvSpPr>
            <p:nvPr/>
          </p:nvSpPr>
          <p:spPr bwMode="auto">
            <a:xfrm>
              <a:off x="1435" y="1825"/>
              <a:ext cx="879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140" name="Text Box 158"/>
            <p:cNvSpPr txBox="1">
              <a:spLocks noChangeArrowheads="1"/>
            </p:cNvSpPr>
            <p:nvPr/>
          </p:nvSpPr>
          <p:spPr bwMode="auto">
            <a:xfrm>
              <a:off x="1435" y="2112"/>
              <a:ext cx="879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i="1" baseline="-25000">
                  <a:latin typeface="Times New Roman" panose="02020603050405020304" pitchFamily="18" charset="0"/>
                </a:rPr>
                <a:t>2</a:t>
              </a:r>
              <a:endParaRPr kumimoji="1" lang="en-US" altLang="zh-CN" sz="3200" b="1" i="1">
                <a:latin typeface="Times New Roman" panose="02020603050405020304" pitchFamily="18" charset="0"/>
              </a:endParaRPr>
            </a:p>
          </p:txBody>
        </p:sp>
        <p:sp>
          <p:nvSpPr>
            <p:cNvPr id="141" name="Text Box 159"/>
            <p:cNvSpPr txBox="1">
              <a:spLocks noChangeArrowheads="1"/>
            </p:cNvSpPr>
            <p:nvPr/>
          </p:nvSpPr>
          <p:spPr bwMode="auto">
            <a:xfrm>
              <a:off x="1435" y="2399"/>
              <a:ext cx="879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1</a:t>
              </a:r>
              <a:r>
                <a:rPr kumimoji="1" lang="en-US" altLang="zh-CN" sz="3200" b="1">
                  <a:latin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142" name="Text Box 160"/>
            <p:cNvSpPr txBox="1">
              <a:spLocks noChangeArrowheads="1"/>
            </p:cNvSpPr>
            <p:nvPr/>
          </p:nvSpPr>
          <p:spPr bwMode="auto">
            <a:xfrm>
              <a:off x="1435" y="1534"/>
              <a:ext cx="879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4</a:t>
              </a:r>
            </a:p>
          </p:txBody>
        </p:sp>
      </p:grpSp>
      <p:grpSp>
        <p:nvGrpSpPr>
          <p:cNvPr id="150" name="Group 161"/>
          <p:cNvGrpSpPr>
            <a:grpSpLocks/>
          </p:cNvGrpSpPr>
          <p:nvPr/>
        </p:nvGrpSpPr>
        <p:grpSpPr bwMode="auto">
          <a:xfrm>
            <a:off x="8756424" y="1058259"/>
            <a:ext cx="1109662" cy="2233612"/>
            <a:chOff x="1435" y="1104"/>
            <a:chExt cx="879" cy="1698"/>
          </a:xfrm>
        </p:grpSpPr>
        <p:grpSp>
          <p:nvGrpSpPr>
            <p:cNvPr id="151" name="Group 162"/>
            <p:cNvGrpSpPr>
              <a:grpSpLocks/>
            </p:cNvGrpSpPr>
            <p:nvPr/>
          </p:nvGrpSpPr>
          <p:grpSpPr bwMode="auto">
            <a:xfrm>
              <a:off x="1435" y="1104"/>
              <a:ext cx="879" cy="1680"/>
              <a:chOff x="2400" y="1968"/>
              <a:chExt cx="1680" cy="1680"/>
            </a:xfrm>
          </p:grpSpPr>
          <p:sp>
            <p:nvSpPr>
              <p:cNvPr id="157" name="Rectangle 163"/>
              <p:cNvSpPr>
                <a:spLocks noChangeArrowheads="1"/>
              </p:cNvSpPr>
              <p:nvPr/>
            </p:nvSpPr>
            <p:spPr bwMode="auto">
              <a:xfrm>
                <a:off x="2400" y="3360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58" name="Rectangle 164"/>
              <p:cNvSpPr>
                <a:spLocks noChangeArrowheads="1"/>
              </p:cNvSpPr>
              <p:nvPr/>
            </p:nvSpPr>
            <p:spPr bwMode="auto">
              <a:xfrm>
                <a:off x="2400" y="2784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59" name="Rectangle 165"/>
              <p:cNvSpPr>
                <a:spLocks noChangeArrowheads="1"/>
              </p:cNvSpPr>
              <p:nvPr/>
            </p:nvSpPr>
            <p:spPr bwMode="auto">
              <a:xfrm>
                <a:off x="2400" y="3072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60" name="Rectangle 166"/>
              <p:cNvSpPr>
                <a:spLocks noChangeArrowheads="1"/>
              </p:cNvSpPr>
              <p:nvPr/>
            </p:nvSpPr>
            <p:spPr bwMode="auto">
              <a:xfrm>
                <a:off x="2400" y="2208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61" name="Rectangle 167"/>
              <p:cNvSpPr>
                <a:spLocks noChangeArrowheads="1"/>
              </p:cNvSpPr>
              <p:nvPr/>
            </p:nvSpPr>
            <p:spPr bwMode="auto">
              <a:xfrm>
                <a:off x="2400" y="2496"/>
                <a:ext cx="1680" cy="288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62" name="Line 168"/>
              <p:cNvSpPr>
                <a:spLocks noChangeShapeType="1"/>
              </p:cNvSpPr>
              <p:nvPr/>
            </p:nvSpPr>
            <p:spPr bwMode="auto">
              <a:xfrm flipV="1">
                <a:off x="408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63" name="Line 169"/>
              <p:cNvSpPr>
                <a:spLocks noChangeShapeType="1"/>
              </p:cNvSpPr>
              <p:nvPr/>
            </p:nvSpPr>
            <p:spPr bwMode="auto">
              <a:xfrm flipV="1">
                <a:off x="240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152" name="Text Box 170"/>
            <p:cNvSpPr txBox="1">
              <a:spLocks noChangeArrowheads="1"/>
            </p:cNvSpPr>
            <p:nvPr/>
          </p:nvSpPr>
          <p:spPr bwMode="auto">
            <a:xfrm>
              <a:off x="1617" y="1306"/>
              <a:ext cx="492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5</a:t>
              </a:r>
            </a:p>
          </p:txBody>
        </p:sp>
        <p:sp>
          <p:nvSpPr>
            <p:cNvPr id="153" name="Text Box 172"/>
            <p:cNvSpPr txBox="1">
              <a:spLocks noChangeArrowheads="1"/>
            </p:cNvSpPr>
            <p:nvPr/>
          </p:nvSpPr>
          <p:spPr bwMode="auto">
            <a:xfrm>
              <a:off x="1435" y="2100"/>
              <a:ext cx="879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2</a:t>
              </a:r>
              <a:endParaRPr kumimoji="1" lang="en-US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54" name="Text Box 173"/>
            <p:cNvSpPr txBox="1">
              <a:spLocks noChangeArrowheads="1"/>
            </p:cNvSpPr>
            <p:nvPr/>
          </p:nvSpPr>
          <p:spPr bwMode="auto">
            <a:xfrm>
              <a:off x="1435" y="2417"/>
              <a:ext cx="879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1</a:t>
              </a:r>
              <a:r>
                <a:rPr kumimoji="1" lang="en-US" altLang="zh-CN" sz="3200" b="1">
                  <a:latin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155" name="Text Box 170"/>
            <p:cNvSpPr txBox="1">
              <a:spLocks noChangeArrowheads="1"/>
            </p:cNvSpPr>
            <p:nvPr/>
          </p:nvSpPr>
          <p:spPr bwMode="auto">
            <a:xfrm>
              <a:off x="1612" y="1629"/>
              <a:ext cx="492" cy="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4</a:t>
              </a:r>
            </a:p>
          </p:txBody>
        </p:sp>
        <p:sp>
          <p:nvSpPr>
            <p:cNvPr id="156" name="Text Box 170"/>
            <p:cNvSpPr txBox="1">
              <a:spLocks noChangeArrowheads="1"/>
            </p:cNvSpPr>
            <p:nvPr/>
          </p:nvSpPr>
          <p:spPr bwMode="auto">
            <a:xfrm>
              <a:off x="1614" y="1870"/>
              <a:ext cx="491" cy="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654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/>
      <p:bldP spid="14" grpId="0"/>
      <p:bldP spid="15" grpId="0"/>
      <p:bldP spid="16" grpId="0"/>
      <p:bldP spid="17" grpId="0"/>
      <p:bldP spid="26" grpId="0"/>
      <p:bldP spid="27" grpId="0"/>
      <p:bldP spid="28" grpId="0"/>
      <p:bldP spid="29" grpId="0"/>
      <p:bldP spid="30" grpId="0"/>
      <p:bldP spid="39" grpId="0"/>
      <p:bldP spid="40" grpId="0"/>
      <p:bldP spid="41" grpId="0"/>
      <p:bldP spid="42" grpId="0"/>
      <p:bldP spid="43" grpId="0"/>
      <p:bldP spid="52" grpId="0"/>
      <p:bldP spid="53" grpId="0"/>
      <p:bldP spid="54" grpId="0"/>
      <p:bldP spid="55" grpId="0"/>
      <p:bldP spid="56" grpId="0"/>
      <p:bldP spid="65" grpId="0"/>
      <p:bldP spid="66" grpId="0"/>
      <p:bldP spid="67" grpId="0"/>
      <p:bldP spid="68" grpId="0"/>
      <p:bldP spid="69" grpId="0"/>
      <p:bldP spid="78" grpId="0"/>
      <p:bldP spid="79" grpId="0"/>
      <p:bldP spid="80" grpId="0"/>
      <p:bldP spid="81" grpId="0"/>
      <p:bldP spid="8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栈的特点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16584" y="694021"/>
            <a:ext cx="5380038" cy="6357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4000" tIns="46038" rIns="54000" bIns="46038"/>
          <a:lstStyle>
            <a:lvl1pPr marL="609600" indent="-609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ts val="4000"/>
              </a:lnSpc>
              <a:buClr>
                <a:schemeClr val="tx2"/>
              </a:buClr>
            </a:pPr>
            <a:endParaRPr kumimoji="1" lang="zh-CN" altLang="en-US" sz="3200" b="1" dirty="0">
              <a:solidFill>
                <a:srgbClr val="FFFF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ts val="4000"/>
              </a:lnSpc>
              <a:buClr>
                <a:schemeClr val="tx1"/>
              </a:buClr>
              <a:buFont typeface="Calibri" panose="020F0502020204030204" pitchFamily="34" charset="0"/>
              <a:buAutoNum type="arabicPeriod"/>
            </a:pPr>
            <a:r>
              <a:rPr kumimoji="1"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后进先出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/>
            </a:r>
            <a:b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栈可以将序列反序</a:t>
            </a:r>
            <a:b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入栈序列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0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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200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200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b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出栈序列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200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3200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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kumimoji="1"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0</a:t>
            </a:r>
          </a:p>
          <a:p>
            <a:pPr eaLnBrk="1" hangingPunct="1">
              <a:lnSpc>
                <a:spcPts val="4000"/>
              </a:lnSpc>
              <a:buFont typeface="Tahoma" panose="020B0604030504040204" pitchFamily="34" charset="0"/>
              <a:buAutoNum type="arabicPeriod"/>
            </a:pPr>
            <a:endParaRPr kumimoji="1"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 eaLnBrk="1" hangingPunct="1">
              <a:lnSpc>
                <a:spcPts val="4000"/>
              </a:lnSpc>
              <a:buFont typeface="Tahoma" panose="020B0604030504040204" pitchFamily="34" charset="0"/>
              <a:buAutoNum type="arabicPeriod"/>
            </a:pPr>
            <a:r>
              <a:rPr kumimoji="1" lang="zh-CN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插入和删除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都</a:t>
            </a:r>
            <a:r>
              <a:rPr kumimoji="1" lang="zh-CN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只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能</a:t>
            </a:r>
            <a:r>
              <a:rPr kumimoji="1" lang="zh-CN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在</a:t>
            </a:r>
            <a:r>
              <a:rPr kumimoji="1"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栈顶</a:t>
            </a:r>
            <a:r>
              <a:rPr kumimoji="1" lang="zh-CN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进行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,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就是说除栈顶元素外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,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其它元素均不能被改变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,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故栈的封闭性好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,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使用安全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.	</a:t>
            </a:r>
          </a:p>
        </p:txBody>
      </p:sp>
      <p:grpSp>
        <p:nvGrpSpPr>
          <p:cNvPr id="5" name="组合 53"/>
          <p:cNvGrpSpPr>
            <a:grpSpLocks/>
          </p:cNvGrpSpPr>
          <p:nvPr/>
        </p:nvGrpSpPr>
        <p:grpSpPr bwMode="auto">
          <a:xfrm>
            <a:off x="6756508" y="1902827"/>
            <a:ext cx="2874962" cy="3370391"/>
            <a:chOff x="5789897" y="2403394"/>
            <a:chExt cx="2874492" cy="3370834"/>
          </a:xfrm>
        </p:grpSpPr>
        <p:grpSp>
          <p:nvGrpSpPr>
            <p:cNvPr id="7" name="Group 4"/>
            <p:cNvGrpSpPr>
              <a:grpSpLocks/>
            </p:cNvGrpSpPr>
            <p:nvPr/>
          </p:nvGrpSpPr>
          <p:grpSpPr bwMode="auto">
            <a:xfrm>
              <a:off x="6736702" y="3285807"/>
              <a:ext cx="1472524" cy="2488421"/>
              <a:chOff x="2400" y="1968"/>
              <a:chExt cx="1680" cy="1680"/>
            </a:xfrm>
          </p:grpSpPr>
          <p:sp>
            <p:nvSpPr>
              <p:cNvPr id="24" name="Rectangle 5"/>
              <p:cNvSpPr>
                <a:spLocks noChangeArrowheads="1"/>
              </p:cNvSpPr>
              <p:nvPr/>
            </p:nvSpPr>
            <p:spPr bwMode="auto">
              <a:xfrm>
                <a:off x="2400" y="3360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5" name="Rectangle 6"/>
              <p:cNvSpPr>
                <a:spLocks noChangeArrowheads="1"/>
              </p:cNvSpPr>
              <p:nvPr/>
            </p:nvSpPr>
            <p:spPr bwMode="auto">
              <a:xfrm>
                <a:off x="2400" y="2784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6" name="Rectangle 7"/>
              <p:cNvSpPr>
                <a:spLocks noChangeArrowheads="1"/>
              </p:cNvSpPr>
              <p:nvPr/>
            </p:nvSpPr>
            <p:spPr bwMode="auto">
              <a:xfrm>
                <a:off x="2400" y="3072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" name="Rectangle 8"/>
              <p:cNvSpPr>
                <a:spLocks noChangeArrowheads="1"/>
              </p:cNvSpPr>
              <p:nvPr/>
            </p:nvSpPr>
            <p:spPr bwMode="auto">
              <a:xfrm>
                <a:off x="2400" y="2208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8" name="Rectangle 9"/>
              <p:cNvSpPr>
                <a:spLocks noChangeArrowheads="1"/>
              </p:cNvSpPr>
              <p:nvPr/>
            </p:nvSpPr>
            <p:spPr bwMode="auto">
              <a:xfrm>
                <a:off x="2400" y="2496"/>
                <a:ext cx="1680" cy="288"/>
              </a:xfrm>
              <a:prstGeom prst="rect">
                <a:avLst/>
              </a:prstGeom>
              <a:solidFill>
                <a:schemeClr val="bg1"/>
              </a:solidFill>
              <a:ln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9" name="Line 10"/>
              <p:cNvSpPr>
                <a:spLocks noChangeShapeType="1"/>
              </p:cNvSpPr>
              <p:nvPr/>
            </p:nvSpPr>
            <p:spPr bwMode="auto">
              <a:xfrm flipV="1">
                <a:off x="408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0" name="Line 11"/>
              <p:cNvSpPr>
                <a:spLocks noChangeShapeType="1"/>
              </p:cNvSpPr>
              <p:nvPr/>
            </p:nvSpPr>
            <p:spPr bwMode="auto">
              <a:xfrm flipV="1">
                <a:off x="2400" y="1968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8" name="Text Box 12"/>
            <p:cNvSpPr txBox="1">
              <a:spLocks noChangeArrowheads="1"/>
            </p:cNvSpPr>
            <p:nvPr/>
          </p:nvSpPr>
          <p:spPr bwMode="auto">
            <a:xfrm>
              <a:off x="6737479" y="3521184"/>
              <a:ext cx="1471372" cy="506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i="1" baseline="-25000">
                  <a:latin typeface="Times New Roman" panose="02020603050405020304" pitchFamily="18" charset="0"/>
                </a:rPr>
                <a:t>n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sym typeface="Symbol" panose="05050102010706020507" pitchFamily="18" charset="2"/>
                </a:rPr>
                <a:t>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1</a:t>
              </a:r>
              <a:endParaRPr kumimoji="1" lang="en-US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9" name="Text Box 13"/>
            <p:cNvSpPr txBox="1">
              <a:spLocks noChangeArrowheads="1"/>
            </p:cNvSpPr>
            <p:nvPr/>
          </p:nvSpPr>
          <p:spPr bwMode="auto">
            <a:xfrm>
              <a:off x="6737479" y="4373816"/>
              <a:ext cx="1471372" cy="506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sym typeface="Symbol" panose="05050102010706020507" pitchFamily="18" charset="2"/>
                </a:rPr>
                <a:t></a:t>
              </a:r>
            </a:p>
          </p:txBody>
        </p:sp>
        <p:sp>
          <p:nvSpPr>
            <p:cNvPr id="10" name="Text Box 14"/>
            <p:cNvSpPr txBox="1">
              <a:spLocks noChangeArrowheads="1"/>
            </p:cNvSpPr>
            <p:nvPr/>
          </p:nvSpPr>
          <p:spPr bwMode="auto">
            <a:xfrm>
              <a:off x="6753352" y="4800925"/>
              <a:ext cx="1471371" cy="5064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1</a:t>
              </a:r>
              <a:endParaRPr kumimoji="1" lang="en-US" altLang="zh-CN" sz="3200" b="1">
                <a:latin typeface="Times New Roman" panose="02020603050405020304" pitchFamily="18" charset="0"/>
              </a:endParaRPr>
            </a:p>
          </p:txBody>
        </p:sp>
        <p:sp>
          <p:nvSpPr>
            <p:cNvPr id="11" name="Text Box 15"/>
            <p:cNvSpPr txBox="1">
              <a:spLocks noChangeArrowheads="1"/>
            </p:cNvSpPr>
            <p:nvPr/>
          </p:nvSpPr>
          <p:spPr bwMode="auto">
            <a:xfrm>
              <a:off x="7045404" y="5302661"/>
              <a:ext cx="912663" cy="414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</a:rPr>
                <a:t>0</a:t>
              </a:r>
              <a:r>
                <a:rPr kumimoji="1" lang="en-US" altLang="zh-CN" sz="3200" b="1">
                  <a:latin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12" name="Text Box 16"/>
            <p:cNvSpPr txBox="1">
              <a:spLocks noChangeArrowheads="1"/>
            </p:cNvSpPr>
            <p:nvPr/>
          </p:nvSpPr>
          <p:spPr bwMode="auto">
            <a:xfrm>
              <a:off x="6737479" y="3948293"/>
              <a:ext cx="1471372" cy="5064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50000"/>
                </a:spcBef>
              </a:pPr>
              <a:r>
                <a:rPr kumimoji="1" lang="en-US" altLang="zh-CN" sz="3200" b="1" i="1" dirty="0">
                  <a:latin typeface="Times New Roman" panose="02020603050405020304" pitchFamily="18" charset="0"/>
                </a:rPr>
                <a:t>a</a:t>
              </a:r>
              <a:r>
                <a:rPr kumimoji="1" lang="en-US" altLang="zh-CN" sz="3200" b="1" i="1" baseline="-25000" dirty="0">
                  <a:latin typeface="Times New Roman" panose="02020603050405020304" pitchFamily="18" charset="0"/>
                </a:rPr>
                <a:t>n</a:t>
              </a:r>
              <a:r>
                <a:rPr kumimoji="1" lang="en-US" altLang="zh-CN" sz="3200" b="1" baseline="-250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2</a:t>
              </a:r>
              <a:endParaRPr kumimoji="1" lang="en-US" altLang="zh-CN" sz="3200" b="1" dirty="0">
                <a:latin typeface="Times New Roman" panose="02020603050405020304" pitchFamily="18" charset="0"/>
              </a:endParaRPr>
            </a:p>
          </p:txBody>
        </p:sp>
        <p:sp>
          <p:nvSpPr>
            <p:cNvPr id="13" name="Rectangle 26"/>
            <p:cNvSpPr>
              <a:spLocks noChangeArrowheads="1"/>
            </p:cNvSpPr>
            <p:nvPr/>
          </p:nvSpPr>
          <p:spPr bwMode="auto">
            <a:xfrm>
              <a:off x="6348477" y="2403394"/>
              <a:ext cx="774478" cy="4232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zh-CN" altLang="en-US" sz="3000" b="1">
                  <a:latin typeface="黑体" panose="02010609060101010101" pitchFamily="49" charset="-122"/>
                  <a:ea typeface="黑体" panose="02010609060101010101" pitchFamily="49" charset="-122"/>
                </a:rPr>
                <a:t>出栈</a:t>
              </a:r>
            </a:p>
          </p:txBody>
        </p:sp>
        <p:grpSp>
          <p:nvGrpSpPr>
            <p:cNvPr id="14" name="组合 46"/>
            <p:cNvGrpSpPr>
              <a:grpSpLocks/>
            </p:cNvGrpSpPr>
            <p:nvPr/>
          </p:nvGrpSpPr>
          <p:grpSpPr bwMode="auto">
            <a:xfrm>
              <a:off x="6566109" y="2859218"/>
              <a:ext cx="537679" cy="579897"/>
              <a:chOff x="5156208" y="3429000"/>
              <a:chExt cx="658823" cy="621514"/>
            </a:xfrm>
          </p:grpSpPr>
          <p:cxnSp>
            <p:nvCxnSpPr>
              <p:cNvPr id="22" name="直接箭头连接符 42"/>
              <p:cNvCxnSpPr>
                <a:cxnSpLocks noChangeShapeType="1"/>
              </p:cNvCxnSpPr>
              <p:nvPr/>
            </p:nvCxnSpPr>
            <p:spPr bwMode="auto">
              <a:xfrm rot="5400000">
                <a:off x="5504273" y="3739757"/>
                <a:ext cx="619927" cy="1588"/>
              </a:xfrm>
              <a:prstGeom prst="straightConnector1">
                <a:avLst/>
              </a:prstGeom>
              <a:noFill/>
              <a:ln w="31750" cap="sq" algn="ctr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" name="直接连接符 43"/>
              <p:cNvCxnSpPr>
                <a:cxnSpLocks noChangeShapeType="1"/>
              </p:cNvCxnSpPr>
              <p:nvPr/>
            </p:nvCxnSpPr>
            <p:spPr bwMode="auto">
              <a:xfrm rot="10800000">
                <a:off x="5156208" y="3429000"/>
                <a:ext cx="657234" cy="0"/>
              </a:xfrm>
              <a:prstGeom prst="line">
                <a:avLst/>
              </a:prstGeom>
              <a:noFill/>
              <a:ln w="31750" cap="sq" algn="ctr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5" name="直接连接符 35"/>
            <p:cNvCxnSpPr>
              <a:cxnSpLocks noChangeShapeType="1"/>
            </p:cNvCxnSpPr>
            <p:nvPr/>
          </p:nvCxnSpPr>
          <p:spPr bwMode="auto">
            <a:xfrm>
              <a:off x="7832207" y="2859218"/>
              <a:ext cx="532778" cy="0"/>
            </a:xfrm>
            <a:prstGeom prst="line">
              <a:avLst/>
            </a:prstGeom>
            <a:noFill/>
            <a:ln w="31750" cap="sq" algn="ctr">
              <a:solidFill>
                <a:schemeClr val="tx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直接箭头连接符 36"/>
            <p:cNvCxnSpPr>
              <a:cxnSpLocks noChangeShapeType="1"/>
            </p:cNvCxnSpPr>
            <p:nvPr/>
          </p:nvCxnSpPr>
          <p:spPr bwMode="auto">
            <a:xfrm rot="5400000">
              <a:off x="7523214" y="3166295"/>
              <a:ext cx="612485" cy="1295"/>
            </a:xfrm>
            <a:prstGeom prst="straightConnector1">
              <a:avLst/>
            </a:prstGeom>
            <a:noFill/>
            <a:ln w="31750" cap="sq" algn="ctr">
              <a:solidFill>
                <a:schemeClr val="tx1"/>
              </a:solidFill>
              <a:round/>
              <a:headEnd type="none" w="sm" len="sm"/>
              <a:tailEnd type="stealth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7" name="Rectangle 26"/>
            <p:cNvSpPr>
              <a:spLocks noChangeArrowheads="1"/>
            </p:cNvSpPr>
            <p:nvPr/>
          </p:nvSpPr>
          <p:spPr bwMode="auto">
            <a:xfrm>
              <a:off x="7678538" y="2405785"/>
              <a:ext cx="985851" cy="423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zh-CN" altLang="en-US" sz="3000" b="1">
                  <a:latin typeface="黑体" panose="02010609060101010101" pitchFamily="49" charset="-122"/>
                  <a:ea typeface="黑体" panose="02010609060101010101" pitchFamily="49" charset="-122"/>
                </a:rPr>
                <a:t>进栈</a:t>
              </a:r>
            </a:p>
          </p:txBody>
        </p:sp>
        <p:cxnSp>
          <p:nvCxnSpPr>
            <p:cNvPr id="18" name="直接箭头连接符 38"/>
            <p:cNvCxnSpPr>
              <a:cxnSpLocks noChangeShapeType="1"/>
            </p:cNvCxnSpPr>
            <p:nvPr/>
          </p:nvCxnSpPr>
          <p:spPr bwMode="auto">
            <a:xfrm>
              <a:off x="6134505" y="3849643"/>
              <a:ext cx="595752" cy="1482"/>
            </a:xfrm>
            <a:prstGeom prst="straightConnector1">
              <a:avLst/>
            </a:prstGeom>
            <a:noFill/>
            <a:ln w="31750" cap="sq" algn="ctr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" name="直接箭头连接符 39"/>
            <p:cNvCxnSpPr>
              <a:cxnSpLocks noChangeShapeType="1"/>
            </p:cNvCxnSpPr>
            <p:nvPr/>
          </p:nvCxnSpPr>
          <p:spPr bwMode="auto">
            <a:xfrm>
              <a:off x="6151319" y="5584667"/>
              <a:ext cx="595752" cy="1482"/>
            </a:xfrm>
            <a:prstGeom prst="straightConnector1">
              <a:avLst/>
            </a:prstGeom>
            <a:noFill/>
            <a:ln w="31750" cap="sq" algn="ctr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" name="Rectangle 26"/>
            <p:cNvSpPr>
              <a:spLocks noChangeArrowheads="1"/>
            </p:cNvSpPr>
            <p:nvPr/>
          </p:nvSpPr>
          <p:spPr bwMode="auto">
            <a:xfrm>
              <a:off x="5794120" y="3412825"/>
              <a:ext cx="816254" cy="4367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zh-CN" altLang="en-US" sz="3000" b="1">
                  <a:latin typeface="黑体" panose="02010609060101010101" pitchFamily="49" charset="-122"/>
                  <a:ea typeface="黑体" panose="02010609060101010101" pitchFamily="49" charset="-122"/>
                </a:rPr>
                <a:t>栈顶</a:t>
              </a:r>
            </a:p>
          </p:txBody>
        </p:sp>
        <p:sp>
          <p:nvSpPr>
            <p:cNvPr id="21" name="Rectangle 26"/>
            <p:cNvSpPr>
              <a:spLocks noChangeArrowheads="1"/>
            </p:cNvSpPr>
            <p:nvPr/>
          </p:nvSpPr>
          <p:spPr bwMode="auto">
            <a:xfrm>
              <a:off x="5789897" y="5130704"/>
              <a:ext cx="809284" cy="4367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zh-CN" altLang="en-US" sz="3000" b="1">
                  <a:latin typeface="黑体" panose="02010609060101010101" pitchFamily="49" charset="-122"/>
                  <a:ea typeface="黑体" panose="02010609060101010101" pitchFamily="49" charset="-122"/>
                </a:rPr>
                <a:t>栈底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014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堆栈的基本操作</a:t>
            </a:r>
          </a:p>
        </p:txBody>
      </p:sp>
      <p:sp>
        <p:nvSpPr>
          <p:cNvPr id="3" name="矩形 1"/>
          <p:cNvSpPr>
            <a:spLocks noChangeArrowheads="1"/>
          </p:cNvSpPr>
          <p:nvPr/>
        </p:nvSpPr>
        <p:spPr bwMode="auto">
          <a:xfrm>
            <a:off x="1835055" y="941839"/>
            <a:ext cx="7923213" cy="4721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endParaRPr kumimoji="1" lang="zh-CN" altLang="en-US" sz="3200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）栈初始化		</a:t>
            </a:r>
          </a:p>
          <a:p>
            <a:pPr algn="just"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）进栈  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Push			</a:t>
            </a:r>
          </a:p>
          <a:p>
            <a:pPr algn="just"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）出栈  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Pop</a:t>
            </a:r>
          </a:p>
          <a:p>
            <a:pPr algn="just"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）读取栈顶元素 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Peek</a:t>
            </a:r>
          </a:p>
          <a:p>
            <a:pPr algn="just"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）判断栈空 </a:t>
            </a:r>
            <a:r>
              <a:rPr kumimoji="1" lang="en-US" altLang="zh-CN" sz="3200" b="1" dirty="0" err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StackEmpty</a:t>
            </a:r>
            <a:endParaRPr kumimoji="1" lang="en-US" altLang="zh-CN" sz="3200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6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）判断栈满 </a:t>
            </a:r>
            <a:r>
              <a:rPr kumimoji="1" lang="en-US" altLang="zh-CN" sz="3200" b="1" dirty="0" err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StackFull</a:t>
            </a:r>
            <a:endParaRPr kumimoji="1" lang="en-US" altLang="zh-CN" sz="3200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7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）置空栈</a:t>
            </a:r>
          </a:p>
        </p:txBody>
      </p:sp>
    </p:spTree>
    <p:extLst>
      <p:ext uri="{BB962C8B-B14F-4D97-AF65-F5344CB8AC3E}">
        <p14:creationId xmlns:p14="http://schemas.microsoft.com/office/powerpoint/2010/main" val="267493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堆栈的顺序存储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36022" y="0"/>
            <a:ext cx="10452417" cy="61396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Monotype Sorts" pitchFamily="2" charset="2"/>
              <a:buNone/>
            </a:pPr>
            <a:r>
              <a:rPr lang="zh-CN" altLang="en-US" sz="1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</a:p>
          <a:p>
            <a:pPr marL="0" indent="0">
              <a:lnSpc>
                <a:spcPct val="120000"/>
              </a:lnSpc>
              <a:buFont typeface="Monotype Sorts" pitchFamily="2" charset="2"/>
              <a:buNone/>
            </a:pPr>
            <a:endParaRPr lang="en-US" altLang="zh-CN" b="1" dirty="0">
              <a:solidFill>
                <a:srgbClr val="FF330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solidFill>
                  <a:srgbClr val="FF33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顺序栈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：按顺序存储方式，用数组存储的栈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。</a:t>
            </a:r>
            <a:endParaRPr lang="zh-CN" altLang="en-US" sz="24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0" indent="0" algn="just">
              <a:lnSpc>
                <a:spcPts val="3500"/>
              </a:lnSpc>
              <a:spcBef>
                <a:spcPct val="0"/>
              </a:spcBef>
              <a:spcAft>
                <a:spcPts val="1200"/>
              </a:spcAft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栈的最大长度：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指栈最多能容纳的元素数。</a:t>
            </a:r>
            <a:endParaRPr lang="zh-CN" altLang="en-US" sz="26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0" indent="0" algn="just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6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使用数组存放栈元素，</a:t>
            </a:r>
            <a:r>
              <a:rPr lang="zh-CN" altLang="en-US" sz="2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栈的规模必须小于或等于数组的规模</a:t>
            </a:r>
            <a:r>
              <a:rPr lang="zh-CN" altLang="en-US" sz="26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，当栈的规模等于数组的规模时，就不能再向栈中插入元素。</a:t>
            </a:r>
            <a:endParaRPr lang="en-US" altLang="zh-CN" sz="26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0" indent="0"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26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0" indent="0">
              <a:buFont typeface="Monotype Sorts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存放堆栈元素的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数组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</a:t>
            </a:r>
          </a:p>
          <a:p>
            <a:pPr marL="0" indent="0">
              <a:buFont typeface="Monotype Sorts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   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  </a:t>
            </a:r>
            <a:r>
              <a:rPr lang="en-US" altLang="zh-CN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StackList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[</a:t>
            </a:r>
            <a:r>
              <a:rPr lang="en-US" altLang="zh-CN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MaxSize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];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栈顶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所在数组元素的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下标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</a:t>
            </a:r>
          </a:p>
          <a:p>
            <a:pPr marL="0" indent="0">
              <a:buFont typeface="Monotype Sorts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     </a:t>
            </a:r>
            <a:r>
              <a:rPr lang="en-US" altLang="zh-CN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int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zh-CN" sz="2400" b="1" dirty="0">
                <a:solidFill>
                  <a:srgbClr val="FFFF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堆栈空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 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  <a:p>
            <a:pPr marL="0" indent="0">
              <a:spcBef>
                <a:spcPct val="50000"/>
              </a:spcBef>
              <a:buFont typeface="Monotype Sorts" pitchFamily="2" charset="2"/>
              <a:buNone/>
            </a:pP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堆栈满</a:t>
            </a: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 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MaxSize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1871068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压入和弹出过程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4517052" y="1232080"/>
            <a:ext cx="5875337" cy="1828800"/>
          </a:xfrm>
          <a:prstGeom prst="rect">
            <a:avLst/>
          </a:prstGeom>
        </p:spPr>
        <p:txBody>
          <a:bodyPr vert="horz" lIns="0" tIns="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6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6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、蓝色箭头表示压入堆栈的过程</a:t>
            </a:r>
          </a:p>
          <a:p>
            <a:pPr algn="just"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6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6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、红色箭头表示弹出堆栈的过程</a:t>
            </a:r>
            <a:endParaRPr lang="zh-CN" altLang="en-US" b="1" dirty="0">
              <a:solidFill>
                <a:srgbClr val="0033C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4" name="组合 93"/>
          <p:cNvGrpSpPr>
            <a:grpSpLocks/>
          </p:cNvGrpSpPr>
          <p:nvPr/>
        </p:nvGrpSpPr>
        <p:grpSpPr bwMode="auto">
          <a:xfrm>
            <a:off x="7454721" y="3477788"/>
            <a:ext cx="2238375" cy="2014538"/>
            <a:chOff x="1590559" y="3815130"/>
            <a:chExt cx="2470052" cy="2054644"/>
          </a:xfrm>
        </p:grpSpPr>
        <p:grpSp>
          <p:nvGrpSpPr>
            <p:cNvPr id="5" name="Group 21"/>
            <p:cNvGrpSpPr>
              <a:grpSpLocks/>
            </p:cNvGrpSpPr>
            <p:nvPr/>
          </p:nvGrpSpPr>
          <p:grpSpPr bwMode="auto">
            <a:xfrm>
              <a:off x="3270475" y="3815130"/>
              <a:ext cx="790055" cy="1996130"/>
              <a:chOff x="-3570" y="3467"/>
              <a:chExt cx="780" cy="1501"/>
            </a:xfrm>
          </p:grpSpPr>
          <p:sp>
            <p:nvSpPr>
              <p:cNvPr id="16" name="Line 22"/>
              <p:cNvSpPr>
                <a:spLocks noChangeShapeType="1"/>
              </p:cNvSpPr>
              <p:nvPr/>
            </p:nvSpPr>
            <p:spPr bwMode="auto">
              <a:xfrm>
                <a:off x="-3569" y="3467"/>
                <a:ext cx="0" cy="1488"/>
              </a:xfrm>
              <a:prstGeom prst="line">
                <a:avLst/>
              </a:prstGeom>
              <a:noFill/>
              <a:ln w="31750" cap="sq">
                <a:solidFill>
                  <a:srgbClr val="3E6B37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254021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7" name="Line 23"/>
              <p:cNvSpPr>
                <a:spLocks noChangeShapeType="1"/>
              </p:cNvSpPr>
              <p:nvPr/>
            </p:nvSpPr>
            <p:spPr bwMode="auto">
              <a:xfrm>
                <a:off x="-2801" y="3467"/>
                <a:ext cx="0" cy="1488"/>
              </a:xfrm>
              <a:prstGeom prst="line">
                <a:avLst/>
              </a:prstGeom>
              <a:noFill/>
              <a:ln w="31750" cap="sq">
                <a:solidFill>
                  <a:srgbClr val="3E6B37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254021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8" name="Line 24"/>
              <p:cNvSpPr>
                <a:spLocks noChangeShapeType="1"/>
              </p:cNvSpPr>
              <p:nvPr/>
            </p:nvSpPr>
            <p:spPr bwMode="auto">
              <a:xfrm>
                <a:off x="-3570" y="4968"/>
                <a:ext cx="768" cy="0"/>
              </a:xfrm>
              <a:prstGeom prst="line">
                <a:avLst/>
              </a:prstGeom>
              <a:noFill/>
              <a:ln w="31750" cap="sq">
                <a:solidFill>
                  <a:srgbClr val="3E6B37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254021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9" name="Line 25"/>
              <p:cNvSpPr>
                <a:spLocks noChangeShapeType="1"/>
              </p:cNvSpPr>
              <p:nvPr/>
            </p:nvSpPr>
            <p:spPr bwMode="auto">
              <a:xfrm>
                <a:off x="-3558" y="4680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0" name="Line 26"/>
              <p:cNvSpPr>
                <a:spLocks noChangeShapeType="1"/>
              </p:cNvSpPr>
              <p:nvPr/>
            </p:nvSpPr>
            <p:spPr bwMode="auto">
              <a:xfrm>
                <a:off x="-3569" y="3803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1" name="Line 27"/>
              <p:cNvSpPr>
                <a:spLocks noChangeShapeType="1"/>
              </p:cNvSpPr>
              <p:nvPr/>
            </p:nvSpPr>
            <p:spPr bwMode="auto">
              <a:xfrm>
                <a:off x="-3558" y="4104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2" name="Line 28"/>
              <p:cNvSpPr>
                <a:spLocks noChangeShapeType="1"/>
              </p:cNvSpPr>
              <p:nvPr/>
            </p:nvSpPr>
            <p:spPr bwMode="auto">
              <a:xfrm>
                <a:off x="-3558" y="4392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6" name="Text Box 30"/>
            <p:cNvSpPr txBox="1">
              <a:spLocks noChangeArrowheads="1"/>
            </p:cNvSpPr>
            <p:nvPr/>
          </p:nvSpPr>
          <p:spPr bwMode="auto">
            <a:xfrm>
              <a:off x="1590559" y="4602015"/>
              <a:ext cx="656929" cy="5440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top</a:t>
              </a:r>
            </a:p>
          </p:txBody>
        </p:sp>
        <p:sp>
          <p:nvSpPr>
            <p:cNvPr id="7" name="Line 31"/>
            <p:cNvSpPr>
              <a:spLocks noChangeShapeType="1"/>
            </p:cNvSpPr>
            <p:nvPr/>
          </p:nvSpPr>
          <p:spPr bwMode="auto">
            <a:xfrm>
              <a:off x="2304948" y="4885507"/>
              <a:ext cx="496577" cy="0"/>
            </a:xfrm>
            <a:prstGeom prst="line">
              <a:avLst/>
            </a:prstGeom>
            <a:noFill/>
            <a:ln w="57150" cap="sq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0" tIns="0" rIns="0"/>
            <a:lstStyle/>
            <a:p>
              <a:endParaRPr lang="zh-CN" altLang="en-US"/>
            </a:p>
          </p:txBody>
        </p:sp>
        <p:sp>
          <p:nvSpPr>
            <p:cNvPr id="8" name="Text Box 32"/>
            <p:cNvSpPr txBox="1">
              <a:spLocks noChangeArrowheads="1"/>
            </p:cNvSpPr>
            <p:nvPr/>
          </p:nvSpPr>
          <p:spPr bwMode="auto">
            <a:xfrm>
              <a:off x="2792415" y="4986022"/>
              <a:ext cx="359031" cy="444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9" name="Text Box 33"/>
            <p:cNvSpPr txBox="1">
              <a:spLocks noChangeArrowheads="1"/>
            </p:cNvSpPr>
            <p:nvPr/>
          </p:nvSpPr>
          <p:spPr bwMode="auto">
            <a:xfrm>
              <a:off x="2792415" y="4564588"/>
              <a:ext cx="359031" cy="485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10" name="Text Box 34"/>
            <p:cNvSpPr txBox="1">
              <a:spLocks noChangeArrowheads="1"/>
            </p:cNvSpPr>
            <p:nvPr/>
          </p:nvSpPr>
          <p:spPr bwMode="auto">
            <a:xfrm>
              <a:off x="2792415" y="4156185"/>
              <a:ext cx="359031" cy="485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 dirty="0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11" name="Text Box 35"/>
            <p:cNvSpPr txBox="1">
              <a:spLocks noChangeArrowheads="1"/>
            </p:cNvSpPr>
            <p:nvPr/>
          </p:nvSpPr>
          <p:spPr bwMode="auto">
            <a:xfrm>
              <a:off x="2792415" y="5343623"/>
              <a:ext cx="359031" cy="485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0</a:t>
              </a:r>
            </a:p>
          </p:txBody>
        </p:sp>
        <p:grpSp>
          <p:nvGrpSpPr>
            <p:cNvPr id="12" name="Group 36"/>
            <p:cNvGrpSpPr>
              <a:grpSpLocks/>
            </p:cNvGrpSpPr>
            <p:nvPr/>
          </p:nvGrpSpPr>
          <p:grpSpPr bwMode="auto">
            <a:xfrm>
              <a:off x="3331330" y="4644967"/>
              <a:ext cx="729281" cy="1224807"/>
              <a:chOff x="-2705" y="5099"/>
              <a:chExt cx="720" cy="921"/>
            </a:xfrm>
          </p:grpSpPr>
          <p:sp>
            <p:nvSpPr>
              <p:cNvPr id="13" name="Text Box 37"/>
              <p:cNvSpPr txBox="1">
                <a:spLocks noChangeArrowheads="1"/>
              </p:cNvSpPr>
              <p:nvPr/>
            </p:nvSpPr>
            <p:spPr bwMode="auto">
              <a:xfrm>
                <a:off x="-2705" y="5675"/>
                <a:ext cx="720" cy="3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2900" b="1">
                    <a:latin typeface="Times New Roman" panose="02020603050405020304" pitchFamily="18" charset="0"/>
                  </a:rPr>
                  <a:t>A</a:t>
                </a:r>
              </a:p>
            </p:txBody>
          </p:sp>
          <p:sp>
            <p:nvSpPr>
              <p:cNvPr id="14" name="Text Box 38"/>
              <p:cNvSpPr txBox="1">
                <a:spLocks noChangeArrowheads="1"/>
              </p:cNvSpPr>
              <p:nvPr/>
            </p:nvSpPr>
            <p:spPr bwMode="auto">
              <a:xfrm>
                <a:off x="-2705" y="5099"/>
                <a:ext cx="720" cy="3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2900" b="1" dirty="0">
                    <a:latin typeface="Times New Roman" panose="02020603050405020304" pitchFamily="18" charset="0"/>
                  </a:rPr>
                  <a:t>C</a:t>
                </a:r>
              </a:p>
            </p:txBody>
          </p:sp>
          <p:sp>
            <p:nvSpPr>
              <p:cNvPr id="15" name="Text Box 39"/>
              <p:cNvSpPr txBox="1">
                <a:spLocks noChangeArrowheads="1"/>
              </p:cNvSpPr>
              <p:nvPr/>
            </p:nvSpPr>
            <p:spPr bwMode="auto">
              <a:xfrm>
                <a:off x="-2705" y="5387"/>
                <a:ext cx="720" cy="3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2900" b="1" dirty="0">
                    <a:latin typeface="Times New Roman" panose="02020603050405020304" pitchFamily="18" charset="0"/>
                  </a:rPr>
                  <a:t>B</a:t>
                </a:r>
              </a:p>
            </p:txBody>
          </p:sp>
        </p:grpSp>
      </p:grpSp>
      <p:grpSp>
        <p:nvGrpSpPr>
          <p:cNvPr id="23" name="组合 99"/>
          <p:cNvGrpSpPr>
            <a:grpSpLocks/>
          </p:cNvGrpSpPr>
          <p:nvPr/>
        </p:nvGrpSpPr>
        <p:grpSpPr bwMode="auto">
          <a:xfrm>
            <a:off x="4860746" y="3352376"/>
            <a:ext cx="2205038" cy="2098675"/>
            <a:chOff x="4909120" y="1063609"/>
            <a:chExt cx="2205446" cy="2141483"/>
          </a:xfrm>
        </p:grpSpPr>
        <p:grpSp>
          <p:nvGrpSpPr>
            <p:cNvPr id="24" name="Group 41"/>
            <p:cNvGrpSpPr>
              <a:grpSpLocks/>
            </p:cNvGrpSpPr>
            <p:nvPr/>
          </p:nvGrpSpPr>
          <p:grpSpPr bwMode="auto">
            <a:xfrm>
              <a:off x="6234854" y="1063609"/>
              <a:ext cx="879712" cy="2127730"/>
              <a:chOff x="4486" y="-756"/>
              <a:chExt cx="798" cy="1494"/>
            </a:xfrm>
          </p:grpSpPr>
          <p:sp>
            <p:nvSpPr>
              <p:cNvPr id="33" name="Line 42"/>
              <p:cNvSpPr>
                <a:spLocks noChangeShapeType="1"/>
              </p:cNvSpPr>
              <p:nvPr/>
            </p:nvSpPr>
            <p:spPr bwMode="auto">
              <a:xfrm>
                <a:off x="4492" y="-756"/>
                <a:ext cx="0" cy="1488"/>
              </a:xfrm>
              <a:prstGeom prst="line">
                <a:avLst/>
              </a:prstGeom>
              <a:noFill/>
              <a:ln w="31750" cap="sq">
                <a:solidFill>
                  <a:srgbClr val="3E6B37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254021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4" name="Line 43"/>
              <p:cNvSpPr>
                <a:spLocks noChangeShapeType="1"/>
              </p:cNvSpPr>
              <p:nvPr/>
            </p:nvSpPr>
            <p:spPr bwMode="auto">
              <a:xfrm>
                <a:off x="5260" y="-756"/>
                <a:ext cx="0" cy="1488"/>
              </a:xfrm>
              <a:prstGeom prst="line">
                <a:avLst/>
              </a:prstGeom>
              <a:noFill/>
              <a:ln w="31750" cap="sq">
                <a:solidFill>
                  <a:srgbClr val="3E6B37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254021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5" name="Line 44"/>
              <p:cNvSpPr>
                <a:spLocks noChangeShapeType="1"/>
              </p:cNvSpPr>
              <p:nvPr/>
            </p:nvSpPr>
            <p:spPr bwMode="auto">
              <a:xfrm>
                <a:off x="4486" y="738"/>
                <a:ext cx="768" cy="0"/>
              </a:xfrm>
              <a:prstGeom prst="line">
                <a:avLst/>
              </a:prstGeom>
              <a:noFill/>
              <a:ln w="31750" cap="sq">
                <a:solidFill>
                  <a:srgbClr val="3E6B37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254021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6" name="Line 45"/>
              <p:cNvSpPr>
                <a:spLocks noChangeShapeType="1"/>
              </p:cNvSpPr>
              <p:nvPr/>
            </p:nvSpPr>
            <p:spPr bwMode="auto">
              <a:xfrm>
                <a:off x="4516" y="458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7" name="Line 46"/>
              <p:cNvSpPr>
                <a:spLocks noChangeShapeType="1"/>
              </p:cNvSpPr>
              <p:nvPr/>
            </p:nvSpPr>
            <p:spPr bwMode="auto">
              <a:xfrm>
                <a:off x="4492" y="-420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8" name="Line 47"/>
              <p:cNvSpPr>
                <a:spLocks noChangeShapeType="1"/>
              </p:cNvSpPr>
              <p:nvPr/>
            </p:nvSpPr>
            <p:spPr bwMode="auto">
              <a:xfrm>
                <a:off x="4492" y="-132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9" name="Line 48"/>
              <p:cNvSpPr>
                <a:spLocks noChangeShapeType="1"/>
              </p:cNvSpPr>
              <p:nvPr/>
            </p:nvSpPr>
            <p:spPr bwMode="auto">
              <a:xfrm>
                <a:off x="4503" y="167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25" name="Text Box 50"/>
            <p:cNvSpPr txBox="1">
              <a:spLocks noChangeArrowheads="1"/>
            </p:cNvSpPr>
            <p:nvPr/>
          </p:nvSpPr>
          <p:spPr bwMode="auto">
            <a:xfrm>
              <a:off x="4909120" y="2336836"/>
              <a:ext cx="624003" cy="544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top</a:t>
              </a:r>
            </a:p>
          </p:txBody>
        </p:sp>
        <p:sp>
          <p:nvSpPr>
            <p:cNvPr id="26" name="Line 51"/>
            <p:cNvSpPr>
              <a:spLocks noChangeShapeType="1"/>
            </p:cNvSpPr>
            <p:nvPr/>
          </p:nvSpPr>
          <p:spPr bwMode="auto">
            <a:xfrm>
              <a:off x="5554410" y="2604201"/>
              <a:ext cx="325631" cy="0"/>
            </a:xfrm>
            <a:prstGeom prst="line">
              <a:avLst/>
            </a:prstGeom>
            <a:noFill/>
            <a:ln w="57150" cap="sq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7" name="Text Box 52"/>
            <p:cNvSpPr txBox="1">
              <a:spLocks noChangeArrowheads="1"/>
            </p:cNvSpPr>
            <p:nvPr/>
          </p:nvSpPr>
          <p:spPr bwMode="auto">
            <a:xfrm>
              <a:off x="5833472" y="2325902"/>
              <a:ext cx="390757" cy="475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28" name="Text Box 53"/>
            <p:cNvSpPr txBox="1">
              <a:spLocks noChangeArrowheads="1"/>
            </p:cNvSpPr>
            <p:nvPr/>
          </p:nvSpPr>
          <p:spPr bwMode="auto">
            <a:xfrm>
              <a:off x="5833472" y="1847378"/>
              <a:ext cx="390757" cy="5198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29" name="Text Box 54"/>
            <p:cNvSpPr txBox="1">
              <a:spLocks noChangeArrowheads="1"/>
            </p:cNvSpPr>
            <p:nvPr/>
          </p:nvSpPr>
          <p:spPr bwMode="auto">
            <a:xfrm>
              <a:off x="5833471" y="1437212"/>
              <a:ext cx="390757" cy="5198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30" name="Text Box 55"/>
            <p:cNvSpPr txBox="1">
              <a:spLocks noChangeArrowheads="1"/>
            </p:cNvSpPr>
            <p:nvPr/>
          </p:nvSpPr>
          <p:spPr bwMode="auto">
            <a:xfrm>
              <a:off x="5833472" y="2685265"/>
              <a:ext cx="390757" cy="5198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31" name="Text Box 56"/>
            <p:cNvSpPr txBox="1">
              <a:spLocks noChangeArrowheads="1"/>
            </p:cNvSpPr>
            <p:nvPr/>
          </p:nvSpPr>
          <p:spPr bwMode="auto">
            <a:xfrm>
              <a:off x="6478048" y="2810929"/>
              <a:ext cx="354762" cy="37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2900"/>
                </a:lnSpc>
              </a:pPr>
              <a:r>
                <a:rPr kumimoji="1" lang="en-US" altLang="zh-CN" sz="2900" b="1"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32" name="Text Box 56"/>
            <p:cNvSpPr txBox="1">
              <a:spLocks noChangeArrowheads="1"/>
            </p:cNvSpPr>
            <p:nvPr/>
          </p:nvSpPr>
          <p:spPr bwMode="auto">
            <a:xfrm>
              <a:off x="6482318" y="2409575"/>
              <a:ext cx="354762" cy="37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2900"/>
                </a:lnSpc>
              </a:pPr>
              <a:r>
                <a:rPr kumimoji="1" lang="en-US" altLang="zh-CN" sz="2900" b="1">
                  <a:latin typeface="Times New Roman" panose="02020603050405020304" pitchFamily="18" charset="0"/>
                </a:rPr>
                <a:t>B</a:t>
              </a:r>
            </a:p>
          </p:txBody>
        </p:sp>
      </p:grpSp>
      <p:grpSp>
        <p:nvGrpSpPr>
          <p:cNvPr id="43" name="组合 3"/>
          <p:cNvGrpSpPr>
            <a:grpSpLocks/>
          </p:cNvGrpSpPr>
          <p:nvPr/>
        </p:nvGrpSpPr>
        <p:grpSpPr bwMode="auto">
          <a:xfrm>
            <a:off x="1644471" y="3398413"/>
            <a:ext cx="2428875" cy="2095500"/>
            <a:chOff x="734552" y="3884783"/>
            <a:chExt cx="2428507" cy="2095285"/>
          </a:xfrm>
        </p:grpSpPr>
        <p:sp>
          <p:nvSpPr>
            <p:cNvPr id="44" name="Text Box 70"/>
            <p:cNvSpPr txBox="1">
              <a:spLocks noChangeArrowheads="1"/>
            </p:cNvSpPr>
            <p:nvPr/>
          </p:nvSpPr>
          <p:spPr bwMode="auto">
            <a:xfrm>
              <a:off x="1913217" y="4352345"/>
              <a:ext cx="301150" cy="4210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</a:pPr>
              <a:r>
                <a:rPr kumimoji="1"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45" name="Line 59"/>
            <p:cNvSpPr>
              <a:spLocks noChangeShapeType="1"/>
            </p:cNvSpPr>
            <p:nvPr/>
          </p:nvSpPr>
          <p:spPr bwMode="auto">
            <a:xfrm>
              <a:off x="2279867" y="3884783"/>
              <a:ext cx="0" cy="2034325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" name="Line 60"/>
            <p:cNvSpPr>
              <a:spLocks noChangeShapeType="1"/>
            </p:cNvSpPr>
            <p:nvPr/>
          </p:nvSpPr>
          <p:spPr bwMode="auto">
            <a:xfrm>
              <a:off x="3163059" y="3884783"/>
              <a:ext cx="0" cy="2034325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" name="Line 61"/>
            <p:cNvSpPr>
              <a:spLocks noChangeShapeType="1"/>
            </p:cNvSpPr>
            <p:nvPr/>
          </p:nvSpPr>
          <p:spPr bwMode="auto">
            <a:xfrm>
              <a:off x="2279867" y="5919109"/>
              <a:ext cx="883190" cy="0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8" name="Line 62"/>
            <p:cNvSpPr>
              <a:spLocks noChangeShapeType="1"/>
            </p:cNvSpPr>
            <p:nvPr/>
          </p:nvSpPr>
          <p:spPr bwMode="auto">
            <a:xfrm>
              <a:off x="2279867" y="5525368"/>
              <a:ext cx="88319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9" name="Line 63"/>
            <p:cNvSpPr>
              <a:spLocks noChangeShapeType="1"/>
            </p:cNvSpPr>
            <p:nvPr/>
          </p:nvSpPr>
          <p:spPr bwMode="auto">
            <a:xfrm>
              <a:off x="2279867" y="4344148"/>
              <a:ext cx="88319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0" name="Line 64"/>
            <p:cNvSpPr>
              <a:spLocks noChangeShapeType="1"/>
            </p:cNvSpPr>
            <p:nvPr/>
          </p:nvSpPr>
          <p:spPr bwMode="auto">
            <a:xfrm>
              <a:off x="2279867" y="4737888"/>
              <a:ext cx="88319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1" name="Line 65"/>
            <p:cNvSpPr>
              <a:spLocks noChangeShapeType="1"/>
            </p:cNvSpPr>
            <p:nvPr/>
          </p:nvSpPr>
          <p:spPr bwMode="auto">
            <a:xfrm>
              <a:off x="2279867" y="5131628"/>
              <a:ext cx="88319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2" name="Text Box 69"/>
            <p:cNvSpPr txBox="1">
              <a:spLocks noChangeArrowheads="1"/>
            </p:cNvSpPr>
            <p:nvPr/>
          </p:nvSpPr>
          <p:spPr bwMode="auto">
            <a:xfrm>
              <a:off x="1942019" y="5545019"/>
              <a:ext cx="284185" cy="4210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</a:pPr>
              <a:r>
                <a:rPr kumimoji="1"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53" name="Text Box 13"/>
            <p:cNvSpPr txBox="1">
              <a:spLocks noChangeArrowheads="1"/>
            </p:cNvSpPr>
            <p:nvPr/>
          </p:nvSpPr>
          <p:spPr bwMode="auto">
            <a:xfrm>
              <a:off x="734552" y="5534026"/>
              <a:ext cx="776170" cy="4269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</a:pPr>
              <a:r>
                <a:rPr kumimoji="1" lang="en-US" altLang="zh-CN" sz="3200" b="1" i="1">
                  <a:latin typeface="Times New Roman" panose="02020603050405020304" pitchFamily="18" charset="0"/>
                </a:rPr>
                <a:t>top</a:t>
              </a:r>
            </a:p>
          </p:txBody>
        </p:sp>
        <p:sp>
          <p:nvSpPr>
            <p:cNvPr id="54" name="Line 14"/>
            <p:cNvSpPr>
              <a:spLocks noChangeShapeType="1"/>
            </p:cNvSpPr>
            <p:nvPr/>
          </p:nvSpPr>
          <p:spPr bwMode="auto">
            <a:xfrm>
              <a:off x="1484789" y="5737105"/>
              <a:ext cx="409003" cy="0"/>
            </a:xfrm>
            <a:prstGeom prst="line">
              <a:avLst/>
            </a:prstGeom>
            <a:noFill/>
            <a:ln w="57150" cap="sq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5" name="Text Box 69"/>
            <p:cNvSpPr txBox="1">
              <a:spLocks noChangeArrowheads="1"/>
            </p:cNvSpPr>
            <p:nvPr/>
          </p:nvSpPr>
          <p:spPr bwMode="auto">
            <a:xfrm>
              <a:off x="1931859" y="4723050"/>
              <a:ext cx="284185" cy="4210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</a:pPr>
              <a:r>
                <a:rPr kumimoji="1"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56" name="Text Box 69"/>
            <p:cNvSpPr txBox="1">
              <a:spLocks noChangeArrowheads="1"/>
            </p:cNvSpPr>
            <p:nvPr/>
          </p:nvSpPr>
          <p:spPr bwMode="auto">
            <a:xfrm>
              <a:off x="1931859" y="5118733"/>
              <a:ext cx="284185" cy="4210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</a:pPr>
              <a:r>
                <a:rPr kumimoji="1"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57" name="Text Box 72"/>
            <p:cNvSpPr txBox="1">
              <a:spLocks noChangeArrowheads="1"/>
            </p:cNvSpPr>
            <p:nvPr/>
          </p:nvSpPr>
          <p:spPr bwMode="auto">
            <a:xfrm>
              <a:off x="2541628" y="5549762"/>
              <a:ext cx="359668" cy="430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000"/>
                </a:lnSpc>
              </a:pPr>
              <a:r>
                <a:rPr kumimoji="1"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</p:grpSp>
      <p:cxnSp>
        <p:nvCxnSpPr>
          <p:cNvPr id="58" name="直接箭头连接符 57"/>
          <p:cNvCxnSpPr/>
          <p:nvPr/>
        </p:nvCxnSpPr>
        <p:spPr>
          <a:xfrm>
            <a:off x="1795284" y="5747913"/>
            <a:ext cx="8137525" cy="0"/>
          </a:xfrm>
          <a:prstGeom prst="straightConnector1">
            <a:avLst/>
          </a:prstGeom>
          <a:ln w="44450">
            <a:solidFill>
              <a:srgbClr val="0000CC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/>
          <p:nvPr/>
        </p:nvCxnSpPr>
        <p:spPr>
          <a:xfrm>
            <a:off x="1795283" y="6055411"/>
            <a:ext cx="8137525" cy="0"/>
          </a:xfrm>
          <a:prstGeom prst="straightConnector1">
            <a:avLst/>
          </a:prstGeom>
          <a:ln w="44450">
            <a:solidFill>
              <a:srgbClr val="FF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12"/>
          <p:cNvGrpSpPr>
            <a:grpSpLocks/>
          </p:cNvGrpSpPr>
          <p:nvPr/>
        </p:nvGrpSpPr>
        <p:grpSpPr bwMode="auto">
          <a:xfrm>
            <a:off x="1571446" y="1035134"/>
            <a:ext cx="2157412" cy="1951037"/>
            <a:chOff x="347663" y="265896"/>
            <a:chExt cx="2156981" cy="1949526"/>
          </a:xfrm>
        </p:grpSpPr>
        <p:grpSp>
          <p:nvGrpSpPr>
            <p:cNvPr id="61" name="Group 4"/>
            <p:cNvGrpSpPr>
              <a:grpSpLocks/>
            </p:cNvGrpSpPr>
            <p:nvPr/>
          </p:nvGrpSpPr>
          <p:grpSpPr bwMode="auto">
            <a:xfrm>
              <a:off x="1730651" y="265896"/>
              <a:ext cx="773993" cy="1596221"/>
              <a:chOff x="768" y="1392"/>
              <a:chExt cx="768" cy="1488"/>
            </a:xfrm>
          </p:grpSpPr>
          <p:sp>
            <p:nvSpPr>
              <p:cNvPr id="70" name="Line 5"/>
              <p:cNvSpPr>
                <a:spLocks noChangeShapeType="1"/>
              </p:cNvSpPr>
              <p:nvPr/>
            </p:nvSpPr>
            <p:spPr bwMode="auto">
              <a:xfrm>
                <a:off x="768" y="1392"/>
                <a:ext cx="0" cy="1488"/>
              </a:xfrm>
              <a:prstGeom prst="line">
                <a:avLst/>
              </a:prstGeom>
              <a:noFill/>
              <a:ln w="31750" cap="sq">
                <a:solidFill>
                  <a:srgbClr val="3E6B37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254021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1" name="Line 6"/>
              <p:cNvSpPr>
                <a:spLocks noChangeShapeType="1"/>
              </p:cNvSpPr>
              <p:nvPr/>
            </p:nvSpPr>
            <p:spPr bwMode="auto">
              <a:xfrm>
                <a:off x="1536" y="1392"/>
                <a:ext cx="0" cy="1488"/>
              </a:xfrm>
              <a:prstGeom prst="line">
                <a:avLst/>
              </a:prstGeom>
              <a:noFill/>
              <a:ln w="31750" cap="sq">
                <a:solidFill>
                  <a:srgbClr val="3E6B37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254021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2" name="Line 7"/>
              <p:cNvSpPr>
                <a:spLocks noChangeShapeType="1"/>
              </p:cNvSpPr>
              <p:nvPr/>
            </p:nvSpPr>
            <p:spPr bwMode="auto">
              <a:xfrm>
                <a:off x="768" y="2880"/>
                <a:ext cx="768" cy="0"/>
              </a:xfrm>
              <a:prstGeom prst="line">
                <a:avLst/>
              </a:prstGeom>
              <a:noFill/>
              <a:ln w="31750" cap="sq">
                <a:solidFill>
                  <a:srgbClr val="3E6B37"/>
                </a:solidFill>
                <a:round/>
                <a:headEnd type="none" w="sm" len="sm"/>
                <a:tailEnd type="none" w="med" len="lg"/>
              </a:ln>
              <a:effectLst>
                <a:prstShdw prst="shdw17" dist="17961" dir="2700000">
                  <a:srgbClr val="254021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3" name="Line 8"/>
              <p:cNvSpPr>
                <a:spLocks noChangeShapeType="1"/>
              </p:cNvSpPr>
              <p:nvPr/>
            </p:nvSpPr>
            <p:spPr bwMode="auto">
              <a:xfrm>
                <a:off x="768" y="2592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4" name="Line 9"/>
              <p:cNvSpPr>
                <a:spLocks noChangeShapeType="1"/>
              </p:cNvSpPr>
              <p:nvPr/>
            </p:nvSpPr>
            <p:spPr bwMode="auto">
              <a:xfrm>
                <a:off x="768" y="1728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5" name="Line 10"/>
              <p:cNvSpPr>
                <a:spLocks noChangeShapeType="1"/>
              </p:cNvSpPr>
              <p:nvPr/>
            </p:nvSpPr>
            <p:spPr bwMode="auto">
              <a:xfrm>
                <a:off x="768" y="2016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76" name="Line 11"/>
              <p:cNvSpPr>
                <a:spLocks noChangeShapeType="1"/>
              </p:cNvSpPr>
              <p:nvPr/>
            </p:nvSpPr>
            <p:spPr bwMode="auto">
              <a:xfrm>
                <a:off x="768" y="2304"/>
                <a:ext cx="768" cy="0"/>
              </a:xfrm>
              <a:prstGeom prst="line">
                <a:avLst/>
              </a:prstGeom>
              <a:noFill/>
              <a:ln w="28575">
                <a:solidFill>
                  <a:srgbClr val="3E6B37"/>
                </a:solidFill>
                <a:prstDash val="lgDash"/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62" name="Text Box 13"/>
            <p:cNvSpPr txBox="1">
              <a:spLocks noChangeArrowheads="1"/>
            </p:cNvSpPr>
            <p:nvPr/>
          </p:nvSpPr>
          <p:spPr bwMode="auto">
            <a:xfrm>
              <a:off x="347663" y="1887064"/>
              <a:ext cx="569799" cy="3172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2500"/>
                </a:lnSpc>
              </a:pPr>
              <a:r>
                <a:rPr kumimoji="1" lang="en-US" altLang="zh-CN" sz="2500" b="1" i="1">
                  <a:latin typeface="Times New Roman" panose="02020603050405020304" pitchFamily="18" charset="0"/>
                </a:rPr>
                <a:t>top</a:t>
              </a:r>
            </a:p>
          </p:txBody>
        </p:sp>
        <p:sp>
          <p:nvSpPr>
            <p:cNvPr id="63" name="Line 14"/>
            <p:cNvSpPr>
              <a:spLocks noChangeShapeType="1"/>
            </p:cNvSpPr>
            <p:nvPr/>
          </p:nvSpPr>
          <p:spPr bwMode="auto">
            <a:xfrm>
              <a:off x="898395" y="2051979"/>
              <a:ext cx="419283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4" name="Text Box 17"/>
            <p:cNvSpPr txBox="1">
              <a:spLocks noChangeArrowheads="1"/>
            </p:cNvSpPr>
            <p:nvPr/>
          </p:nvSpPr>
          <p:spPr bwMode="auto">
            <a:xfrm>
              <a:off x="1477868" y="600788"/>
              <a:ext cx="240483" cy="356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2500"/>
                </a:lnSpc>
              </a:pPr>
              <a:r>
                <a:rPr kumimoji="1" lang="en-US" altLang="zh-CN" sz="2500" b="1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65" name="Text Box 17"/>
            <p:cNvSpPr txBox="1">
              <a:spLocks noChangeArrowheads="1"/>
            </p:cNvSpPr>
            <p:nvPr/>
          </p:nvSpPr>
          <p:spPr bwMode="auto">
            <a:xfrm>
              <a:off x="1363974" y="1858470"/>
              <a:ext cx="364390" cy="356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2500"/>
                </a:lnSpc>
              </a:pPr>
              <a:r>
                <a:rPr kumimoji="1" lang="en-US" altLang="zh-CN" sz="2500" b="1">
                  <a:latin typeface="Times New Roman" panose="02020603050405020304" pitchFamily="18" charset="0"/>
                  <a:sym typeface="Symbol" panose="05050102010706020507" pitchFamily="18" charset="2"/>
                </a:rPr>
                <a:t></a:t>
              </a:r>
              <a:r>
                <a:rPr kumimoji="1" lang="en-US" altLang="zh-CN" sz="2500" b="1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66" name="Text Box 17"/>
            <p:cNvSpPr txBox="1">
              <a:spLocks noChangeArrowheads="1"/>
            </p:cNvSpPr>
            <p:nvPr/>
          </p:nvSpPr>
          <p:spPr bwMode="auto">
            <a:xfrm>
              <a:off x="1494979" y="922602"/>
              <a:ext cx="240483" cy="356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2500"/>
                </a:lnSpc>
              </a:pPr>
              <a:r>
                <a:rPr kumimoji="1" lang="en-US" altLang="zh-CN" sz="2500" b="1"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67" name="Text Box 17"/>
            <p:cNvSpPr txBox="1">
              <a:spLocks noChangeArrowheads="1"/>
            </p:cNvSpPr>
            <p:nvPr/>
          </p:nvSpPr>
          <p:spPr bwMode="auto">
            <a:xfrm>
              <a:off x="1482840" y="1226699"/>
              <a:ext cx="240483" cy="356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2500"/>
                </a:lnSpc>
              </a:pPr>
              <a:r>
                <a:rPr kumimoji="1" lang="en-US" altLang="zh-CN" sz="2500" b="1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68" name="Text Box 17"/>
            <p:cNvSpPr txBox="1">
              <a:spLocks noChangeArrowheads="1"/>
            </p:cNvSpPr>
            <p:nvPr/>
          </p:nvSpPr>
          <p:spPr bwMode="auto">
            <a:xfrm>
              <a:off x="1493000" y="1535688"/>
              <a:ext cx="240483" cy="356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2500"/>
                </a:lnSpc>
              </a:pPr>
              <a:r>
                <a:rPr kumimoji="1" lang="en-US" altLang="zh-CN" sz="2500" b="1"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69" name="TextBox 11"/>
            <p:cNvSpPr txBox="1"/>
            <p:nvPr/>
          </p:nvSpPr>
          <p:spPr>
            <a:xfrm>
              <a:off x="420673" y="481629"/>
              <a:ext cx="853904" cy="105328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hangingPunct="1">
                <a:lnSpc>
                  <a:spcPts val="2500"/>
                </a:lnSpc>
                <a:defRPr/>
              </a:pPr>
              <a:r>
                <a:rPr kumimoji="1" lang="zh-CN" altLang="en-US" sz="25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最初堆栈为空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50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顺序栈的实现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858080" y="1183129"/>
            <a:ext cx="8196262" cy="49495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建栈算法</a:t>
            </a:r>
            <a:r>
              <a:rPr lang="en-US" altLang="zh-CN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</a:rPr>
              <a:t>CreatS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</a:rPr>
              <a:t>MaxSize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StackList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, </a:t>
            </a:r>
            <a:r>
              <a:rPr lang="en-US" altLang="zh-CN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top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 //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创建栈实例，指定栈最大长度</a:t>
            </a:r>
            <a:r>
              <a:rPr lang="en-US" altLang="zh-CN" b="1" dirty="0" err="1">
                <a:ea typeface="楷体" panose="02010609060101010101" pitchFamily="49" charset="-122"/>
                <a:cs typeface="Times New Roman" panose="02020603050405020304" pitchFamily="18" charset="0"/>
              </a:rPr>
              <a:t>Maxsize</a:t>
            </a:r>
            <a:endParaRPr lang="en-US" altLang="zh-CN" b="1" dirty="0"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CS1. [</a:t>
            </a:r>
            <a:r>
              <a:rPr lang="zh-CN" altLang="en-US" b="1" dirty="0">
                <a:solidFill>
                  <a:srgbClr val="00B0F0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申请空间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//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申请顺序表所需存储空间</a:t>
            </a:r>
            <a:endParaRPr lang="zh-CN" altLang="en-US" b="1" dirty="0"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      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StackList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 new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int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[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</a:rPr>
              <a:t>MaxSize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]; 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CS2. [</a:t>
            </a:r>
            <a:r>
              <a:rPr lang="en-US" altLang="zh-CN" b="1" dirty="0" err="1">
                <a:solidFill>
                  <a:srgbClr val="00B0F0"/>
                </a:solidFill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StackList</a:t>
            </a:r>
            <a:r>
              <a:rPr lang="en-US" altLang="zh-CN" b="1" dirty="0">
                <a:solidFill>
                  <a:srgbClr val="00B0F0"/>
                </a:solidFill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 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] //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若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new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命令失败，则终止运行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       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IF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StackList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 NULL  THEN RETURN.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CS3. [</a:t>
            </a:r>
            <a:r>
              <a:rPr lang="zh-CN" altLang="en-US" b="1" dirty="0">
                <a:solidFill>
                  <a:srgbClr val="00B0F0"/>
                </a:solidFill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初始化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] //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栈指针初始化 ，栈为空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      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top  1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. 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▌</a:t>
            </a:r>
            <a:r>
              <a:rPr lang="en-US" altLang="zh-CN" b="1" dirty="0">
                <a:solidFill>
                  <a:srgbClr val="660033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97366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73090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从栈顶压入一个元素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765610" y="1117697"/>
            <a:ext cx="8264525" cy="6013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  <a:spcBef>
                <a:spcPts val="240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进栈算法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Push(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</a:p>
          <a:p>
            <a:pPr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/*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向顺序栈中入栈一个元素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item */</a:t>
            </a:r>
          </a:p>
          <a:p>
            <a:pPr algn="just">
              <a:lnSpc>
                <a:spcPts val="3500"/>
              </a:lnSpc>
              <a:spcBef>
                <a:spcPts val="180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P1. [</a:t>
            </a:r>
            <a:r>
              <a:rPr lang="zh-CN" altLang="en-US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栈满</a:t>
            </a:r>
            <a:r>
              <a:rPr lang="en-US" altLang="zh-CN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?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IF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MaxSize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 THEN 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 PRINT “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overflow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”. RETURN. ).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//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overflow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，上溢</a:t>
            </a:r>
            <a:endParaRPr lang="zh-CN" altLang="en-US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P2 [</a:t>
            </a:r>
            <a:r>
              <a:rPr lang="zh-CN" altLang="en-US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进栈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 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1.  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StackList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[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]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▌</a:t>
            </a:r>
          </a:p>
        </p:txBody>
      </p:sp>
    </p:spTree>
    <p:extLst>
      <p:ext uri="{BB962C8B-B14F-4D97-AF65-F5344CB8AC3E}">
        <p14:creationId xmlns:p14="http://schemas.microsoft.com/office/powerpoint/2010/main" val="368257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6063761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依序将元素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A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B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C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压入堆栈的过程</a:t>
            </a:r>
          </a:p>
        </p:txBody>
      </p:sp>
      <p:grpSp>
        <p:nvGrpSpPr>
          <p:cNvPr id="3" name="组合 1"/>
          <p:cNvGrpSpPr>
            <a:grpSpLocks/>
          </p:cNvGrpSpPr>
          <p:nvPr/>
        </p:nvGrpSpPr>
        <p:grpSpPr bwMode="auto">
          <a:xfrm>
            <a:off x="1783107" y="1240135"/>
            <a:ext cx="6962131" cy="4713778"/>
            <a:chOff x="1229754" y="1712888"/>
            <a:chExt cx="6136251" cy="4577330"/>
          </a:xfrm>
        </p:grpSpPr>
        <p:sp>
          <p:nvSpPr>
            <p:cNvPr id="4" name="Line 5"/>
            <p:cNvSpPr>
              <a:spLocks noChangeShapeType="1"/>
            </p:cNvSpPr>
            <p:nvPr/>
          </p:nvSpPr>
          <p:spPr bwMode="auto">
            <a:xfrm>
              <a:off x="2870205" y="1712888"/>
              <a:ext cx="0" cy="1961712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" name="Line 6"/>
            <p:cNvSpPr>
              <a:spLocks noChangeShapeType="1"/>
            </p:cNvSpPr>
            <p:nvPr/>
          </p:nvSpPr>
          <p:spPr bwMode="auto">
            <a:xfrm>
              <a:off x="3860805" y="1712888"/>
              <a:ext cx="0" cy="1961712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" name="Line 7"/>
            <p:cNvSpPr>
              <a:spLocks noChangeShapeType="1"/>
            </p:cNvSpPr>
            <p:nvPr/>
          </p:nvSpPr>
          <p:spPr bwMode="auto">
            <a:xfrm>
              <a:off x="2870205" y="3674600"/>
              <a:ext cx="990600" cy="0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" name="Line 8"/>
            <p:cNvSpPr>
              <a:spLocks noChangeShapeType="1"/>
            </p:cNvSpPr>
            <p:nvPr/>
          </p:nvSpPr>
          <p:spPr bwMode="auto">
            <a:xfrm>
              <a:off x="2870205" y="3294914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8" name="Line 9"/>
            <p:cNvSpPr>
              <a:spLocks noChangeShapeType="1"/>
            </p:cNvSpPr>
            <p:nvPr/>
          </p:nvSpPr>
          <p:spPr bwMode="auto">
            <a:xfrm>
              <a:off x="2870205" y="2155855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9" name="Line 10"/>
            <p:cNvSpPr>
              <a:spLocks noChangeShapeType="1"/>
            </p:cNvSpPr>
            <p:nvPr/>
          </p:nvSpPr>
          <p:spPr bwMode="auto">
            <a:xfrm>
              <a:off x="2870205" y="2535541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" name="Line 11"/>
            <p:cNvSpPr>
              <a:spLocks noChangeShapeType="1"/>
            </p:cNvSpPr>
            <p:nvPr/>
          </p:nvSpPr>
          <p:spPr bwMode="auto">
            <a:xfrm>
              <a:off x="2870205" y="2915228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grpSp>
          <p:nvGrpSpPr>
            <p:cNvPr id="11" name="组合 77"/>
            <p:cNvGrpSpPr>
              <a:grpSpLocks/>
            </p:cNvGrpSpPr>
            <p:nvPr/>
          </p:nvGrpSpPr>
          <p:grpSpPr bwMode="auto">
            <a:xfrm>
              <a:off x="1229754" y="3778781"/>
              <a:ext cx="1090126" cy="381487"/>
              <a:chOff x="1619236" y="3778781"/>
              <a:chExt cx="1090126" cy="381487"/>
            </a:xfrm>
          </p:grpSpPr>
          <p:sp>
            <p:nvSpPr>
              <p:cNvPr id="68" name="Text Box 13"/>
              <p:cNvSpPr txBox="1">
                <a:spLocks noChangeArrowheads="1"/>
              </p:cNvSpPr>
              <p:nvPr/>
            </p:nvSpPr>
            <p:spPr bwMode="auto">
              <a:xfrm>
                <a:off x="1619236" y="3778781"/>
                <a:ext cx="729924" cy="3814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3000"/>
                  </a:lnSpc>
                </a:pPr>
                <a:r>
                  <a:rPr kumimoji="1" lang="en-US" altLang="zh-CN" sz="3200" b="1" i="1">
                    <a:latin typeface="Times New Roman" panose="02020603050405020304" pitchFamily="18" charset="0"/>
                  </a:rPr>
                  <a:t>top</a:t>
                </a:r>
              </a:p>
            </p:txBody>
          </p:sp>
          <p:sp>
            <p:nvSpPr>
              <p:cNvPr id="69" name="Line 14"/>
              <p:cNvSpPr>
                <a:spLocks noChangeShapeType="1"/>
              </p:cNvSpPr>
              <p:nvPr/>
            </p:nvSpPr>
            <p:spPr bwMode="auto">
              <a:xfrm>
                <a:off x="2328362" y="3940496"/>
                <a:ext cx="381000" cy="0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sp>
          <p:nvSpPr>
            <p:cNvPr id="12" name="Text Box 15"/>
            <p:cNvSpPr txBox="1">
              <a:spLocks noChangeArrowheads="1"/>
            </p:cNvSpPr>
            <p:nvPr/>
          </p:nvSpPr>
          <p:spPr bwMode="auto">
            <a:xfrm>
              <a:off x="2472280" y="2894133"/>
              <a:ext cx="457200" cy="440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3" name="Text Box 16"/>
            <p:cNvSpPr txBox="1">
              <a:spLocks noChangeArrowheads="1"/>
            </p:cNvSpPr>
            <p:nvPr/>
          </p:nvSpPr>
          <p:spPr bwMode="auto">
            <a:xfrm>
              <a:off x="2472280" y="2479292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14" name="Text Box 17"/>
            <p:cNvSpPr txBox="1">
              <a:spLocks noChangeArrowheads="1"/>
            </p:cNvSpPr>
            <p:nvPr/>
          </p:nvSpPr>
          <p:spPr bwMode="auto">
            <a:xfrm>
              <a:off x="2472280" y="2106637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15" name="Text Box 18"/>
            <p:cNvSpPr txBox="1">
              <a:spLocks noChangeArrowheads="1"/>
            </p:cNvSpPr>
            <p:nvPr/>
          </p:nvSpPr>
          <p:spPr bwMode="auto">
            <a:xfrm>
              <a:off x="2472280" y="3252725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16" name="Text Box 19"/>
            <p:cNvSpPr txBox="1">
              <a:spLocks noChangeArrowheads="1"/>
            </p:cNvSpPr>
            <p:nvPr/>
          </p:nvSpPr>
          <p:spPr bwMode="auto">
            <a:xfrm>
              <a:off x="2277545" y="3695692"/>
              <a:ext cx="582585" cy="406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sym typeface="Symbol" panose="05050102010706020507" pitchFamily="18" charset="2"/>
                </a:rPr>
                <a:t></a:t>
              </a:r>
              <a:r>
                <a:rPr kumimoji="1" lang="en-US" altLang="zh-CN" sz="3200" b="1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7" name="Line 22"/>
            <p:cNvSpPr>
              <a:spLocks noChangeShapeType="1"/>
            </p:cNvSpPr>
            <p:nvPr/>
          </p:nvSpPr>
          <p:spPr bwMode="auto">
            <a:xfrm>
              <a:off x="2855918" y="4307411"/>
              <a:ext cx="0" cy="1961713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8" name="Line 23"/>
            <p:cNvSpPr>
              <a:spLocks noChangeShapeType="1"/>
            </p:cNvSpPr>
            <p:nvPr/>
          </p:nvSpPr>
          <p:spPr bwMode="auto">
            <a:xfrm>
              <a:off x="3846518" y="4307411"/>
              <a:ext cx="0" cy="1961713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9" name="Line 24"/>
            <p:cNvSpPr>
              <a:spLocks noChangeShapeType="1"/>
            </p:cNvSpPr>
            <p:nvPr/>
          </p:nvSpPr>
          <p:spPr bwMode="auto">
            <a:xfrm>
              <a:off x="2855918" y="6269124"/>
              <a:ext cx="990600" cy="0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0" name="Line 25"/>
            <p:cNvSpPr>
              <a:spLocks noChangeShapeType="1"/>
            </p:cNvSpPr>
            <p:nvPr/>
          </p:nvSpPr>
          <p:spPr bwMode="auto">
            <a:xfrm>
              <a:off x="2855918" y="5889438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1" name="Line 26"/>
            <p:cNvSpPr>
              <a:spLocks noChangeShapeType="1"/>
            </p:cNvSpPr>
            <p:nvPr/>
          </p:nvSpPr>
          <p:spPr bwMode="auto">
            <a:xfrm>
              <a:off x="2855918" y="4750378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2" name="Line 27"/>
            <p:cNvSpPr>
              <a:spLocks noChangeShapeType="1"/>
            </p:cNvSpPr>
            <p:nvPr/>
          </p:nvSpPr>
          <p:spPr bwMode="auto">
            <a:xfrm>
              <a:off x="2855918" y="5130065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3" name="Line 28"/>
            <p:cNvSpPr>
              <a:spLocks noChangeShapeType="1"/>
            </p:cNvSpPr>
            <p:nvPr/>
          </p:nvSpPr>
          <p:spPr bwMode="auto">
            <a:xfrm>
              <a:off x="2855918" y="5509751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4" name="Text Box 32"/>
            <p:cNvSpPr txBox="1">
              <a:spLocks noChangeArrowheads="1"/>
            </p:cNvSpPr>
            <p:nvPr/>
          </p:nvSpPr>
          <p:spPr bwMode="auto">
            <a:xfrm>
              <a:off x="2483394" y="5433548"/>
              <a:ext cx="457200" cy="440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25" name="Text Box 33"/>
            <p:cNvSpPr txBox="1">
              <a:spLocks noChangeArrowheads="1"/>
            </p:cNvSpPr>
            <p:nvPr/>
          </p:nvSpPr>
          <p:spPr bwMode="auto">
            <a:xfrm>
              <a:off x="2483394" y="5015982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26" name="Text Box 34"/>
            <p:cNvSpPr txBox="1">
              <a:spLocks noChangeArrowheads="1"/>
            </p:cNvSpPr>
            <p:nvPr/>
          </p:nvSpPr>
          <p:spPr bwMode="auto">
            <a:xfrm>
              <a:off x="2483394" y="4636295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27" name="Text Box 35"/>
            <p:cNvSpPr txBox="1">
              <a:spLocks noChangeArrowheads="1"/>
            </p:cNvSpPr>
            <p:nvPr/>
          </p:nvSpPr>
          <p:spPr bwMode="auto">
            <a:xfrm>
              <a:off x="2483394" y="5770899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0</a:t>
              </a:r>
            </a:p>
          </p:txBody>
        </p:sp>
        <p:grpSp>
          <p:nvGrpSpPr>
            <p:cNvPr id="28" name="Group 36"/>
            <p:cNvGrpSpPr>
              <a:grpSpLocks/>
            </p:cNvGrpSpPr>
            <p:nvPr/>
          </p:nvGrpSpPr>
          <p:grpSpPr bwMode="auto">
            <a:xfrm>
              <a:off x="2932118" y="5130065"/>
              <a:ext cx="928687" cy="1160153"/>
              <a:chOff x="1632" y="3024"/>
              <a:chExt cx="720" cy="880"/>
            </a:xfrm>
          </p:grpSpPr>
          <p:sp>
            <p:nvSpPr>
              <p:cNvPr id="65" name="Text Box 37"/>
              <p:cNvSpPr txBox="1">
                <a:spLocks noChangeArrowheads="1"/>
              </p:cNvSpPr>
              <p:nvPr/>
            </p:nvSpPr>
            <p:spPr bwMode="auto">
              <a:xfrm>
                <a:off x="1632" y="3600"/>
                <a:ext cx="720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A</a:t>
                </a:r>
              </a:p>
            </p:txBody>
          </p:sp>
          <p:sp>
            <p:nvSpPr>
              <p:cNvPr id="66" name="Text Box 38"/>
              <p:cNvSpPr txBox="1">
                <a:spLocks noChangeArrowheads="1"/>
              </p:cNvSpPr>
              <p:nvPr/>
            </p:nvSpPr>
            <p:spPr bwMode="auto">
              <a:xfrm>
                <a:off x="1632" y="3024"/>
                <a:ext cx="720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endParaRPr kumimoji="1" lang="zh-CN" altLang="zh-CN" sz="3200" b="1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67" name="Text Box 39"/>
              <p:cNvSpPr txBox="1">
                <a:spLocks noChangeArrowheads="1"/>
              </p:cNvSpPr>
              <p:nvPr/>
            </p:nvSpPr>
            <p:spPr bwMode="auto">
              <a:xfrm>
                <a:off x="1632" y="3312"/>
                <a:ext cx="720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B</a:t>
                </a:r>
              </a:p>
            </p:txBody>
          </p:sp>
        </p:grpSp>
        <p:sp>
          <p:nvSpPr>
            <p:cNvPr id="29" name="Line 41"/>
            <p:cNvSpPr>
              <a:spLocks noChangeShapeType="1"/>
            </p:cNvSpPr>
            <p:nvPr/>
          </p:nvSpPr>
          <p:spPr bwMode="auto">
            <a:xfrm>
              <a:off x="6361118" y="1712888"/>
              <a:ext cx="0" cy="1961713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0" name="Line 42"/>
            <p:cNvSpPr>
              <a:spLocks noChangeShapeType="1"/>
            </p:cNvSpPr>
            <p:nvPr/>
          </p:nvSpPr>
          <p:spPr bwMode="auto">
            <a:xfrm>
              <a:off x="7351718" y="1712888"/>
              <a:ext cx="0" cy="1961713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" name="Line 43"/>
            <p:cNvSpPr>
              <a:spLocks noChangeShapeType="1"/>
            </p:cNvSpPr>
            <p:nvPr/>
          </p:nvSpPr>
          <p:spPr bwMode="auto">
            <a:xfrm>
              <a:off x="6361118" y="3674601"/>
              <a:ext cx="990600" cy="0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2" name="Line 44"/>
            <p:cNvSpPr>
              <a:spLocks noChangeShapeType="1"/>
            </p:cNvSpPr>
            <p:nvPr/>
          </p:nvSpPr>
          <p:spPr bwMode="auto">
            <a:xfrm>
              <a:off x="6361118" y="3294914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3" name="Line 45"/>
            <p:cNvSpPr>
              <a:spLocks noChangeShapeType="1"/>
            </p:cNvSpPr>
            <p:nvPr/>
          </p:nvSpPr>
          <p:spPr bwMode="auto">
            <a:xfrm>
              <a:off x="6361118" y="2155855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4" name="Line 46"/>
            <p:cNvSpPr>
              <a:spLocks noChangeShapeType="1"/>
            </p:cNvSpPr>
            <p:nvPr/>
          </p:nvSpPr>
          <p:spPr bwMode="auto">
            <a:xfrm>
              <a:off x="6361118" y="2535542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5" name="Line 47"/>
            <p:cNvSpPr>
              <a:spLocks noChangeShapeType="1"/>
            </p:cNvSpPr>
            <p:nvPr/>
          </p:nvSpPr>
          <p:spPr bwMode="auto">
            <a:xfrm>
              <a:off x="6361118" y="2915228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6" name="Text Box 50"/>
            <p:cNvSpPr txBox="1">
              <a:spLocks noChangeArrowheads="1"/>
            </p:cNvSpPr>
            <p:nvPr/>
          </p:nvSpPr>
          <p:spPr bwMode="auto">
            <a:xfrm>
              <a:off x="5954726" y="2839025"/>
              <a:ext cx="457200" cy="440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37" name="Text Box 51"/>
            <p:cNvSpPr txBox="1">
              <a:spLocks noChangeArrowheads="1"/>
            </p:cNvSpPr>
            <p:nvPr/>
          </p:nvSpPr>
          <p:spPr bwMode="auto">
            <a:xfrm>
              <a:off x="5954726" y="2404525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38" name="Text Box 52"/>
            <p:cNvSpPr txBox="1">
              <a:spLocks noChangeArrowheads="1"/>
            </p:cNvSpPr>
            <p:nvPr/>
          </p:nvSpPr>
          <p:spPr bwMode="auto">
            <a:xfrm>
              <a:off x="5954726" y="2024838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39" name="Text Box 53"/>
            <p:cNvSpPr txBox="1">
              <a:spLocks noChangeArrowheads="1"/>
            </p:cNvSpPr>
            <p:nvPr/>
          </p:nvSpPr>
          <p:spPr bwMode="auto">
            <a:xfrm>
              <a:off x="5954726" y="3176376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40" name="Text Box 54"/>
            <p:cNvSpPr txBox="1">
              <a:spLocks noChangeArrowheads="1"/>
            </p:cNvSpPr>
            <p:nvPr/>
          </p:nvSpPr>
          <p:spPr bwMode="auto">
            <a:xfrm>
              <a:off x="6437318" y="3294914"/>
              <a:ext cx="928687" cy="400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80000"/>
                </a:lnSpc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41" name="Line 58"/>
            <p:cNvSpPr>
              <a:spLocks noChangeShapeType="1"/>
            </p:cNvSpPr>
            <p:nvPr/>
          </p:nvSpPr>
          <p:spPr bwMode="auto">
            <a:xfrm>
              <a:off x="6361118" y="4307411"/>
              <a:ext cx="0" cy="1961713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2" name="Line 59"/>
            <p:cNvSpPr>
              <a:spLocks noChangeShapeType="1"/>
            </p:cNvSpPr>
            <p:nvPr/>
          </p:nvSpPr>
          <p:spPr bwMode="auto">
            <a:xfrm>
              <a:off x="7351718" y="4307411"/>
              <a:ext cx="0" cy="1961713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3" name="Line 60"/>
            <p:cNvSpPr>
              <a:spLocks noChangeShapeType="1"/>
            </p:cNvSpPr>
            <p:nvPr/>
          </p:nvSpPr>
          <p:spPr bwMode="auto">
            <a:xfrm>
              <a:off x="6361118" y="6269124"/>
              <a:ext cx="990600" cy="0"/>
            </a:xfrm>
            <a:prstGeom prst="line">
              <a:avLst/>
            </a:prstGeom>
            <a:noFill/>
            <a:ln w="31750" cap="sq">
              <a:solidFill>
                <a:srgbClr val="3E6B37"/>
              </a:solidFill>
              <a:round/>
              <a:headEnd type="none" w="sm" len="sm"/>
              <a:tailEnd type="none" w="med" len="lg"/>
            </a:ln>
            <a:effectLst>
              <a:prstShdw prst="shdw17" dist="17961" dir="2700000">
                <a:srgbClr val="254021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4" name="Line 61"/>
            <p:cNvSpPr>
              <a:spLocks noChangeShapeType="1"/>
            </p:cNvSpPr>
            <p:nvPr/>
          </p:nvSpPr>
          <p:spPr bwMode="auto">
            <a:xfrm>
              <a:off x="6361118" y="5889438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5" name="Line 62"/>
            <p:cNvSpPr>
              <a:spLocks noChangeShapeType="1"/>
            </p:cNvSpPr>
            <p:nvPr/>
          </p:nvSpPr>
          <p:spPr bwMode="auto">
            <a:xfrm>
              <a:off x="6361118" y="4750378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" name="Line 63"/>
            <p:cNvSpPr>
              <a:spLocks noChangeShapeType="1"/>
            </p:cNvSpPr>
            <p:nvPr/>
          </p:nvSpPr>
          <p:spPr bwMode="auto">
            <a:xfrm>
              <a:off x="6361118" y="5130065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" name="Line 64"/>
            <p:cNvSpPr>
              <a:spLocks noChangeShapeType="1"/>
            </p:cNvSpPr>
            <p:nvPr/>
          </p:nvSpPr>
          <p:spPr bwMode="auto">
            <a:xfrm>
              <a:off x="6361118" y="5509751"/>
              <a:ext cx="990600" cy="0"/>
            </a:xfrm>
            <a:prstGeom prst="line">
              <a:avLst/>
            </a:prstGeom>
            <a:noFill/>
            <a:ln w="28575">
              <a:solidFill>
                <a:srgbClr val="3E6B37"/>
              </a:solidFill>
              <a:prstDash val="lgDash"/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8" name="Text Box 68"/>
            <p:cNvSpPr txBox="1">
              <a:spLocks noChangeArrowheads="1"/>
            </p:cNvSpPr>
            <p:nvPr/>
          </p:nvSpPr>
          <p:spPr bwMode="auto">
            <a:xfrm>
              <a:off x="5988594" y="5433548"/>
              <a:ext cx="457200" cy="440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49" name="Text Box 69"/>
            <p:cNvSpPr txBox="1">
              <a:spLocks noChangeArrowheads="1"/>
            </p:cNvSpPr>
            <p:nvPr/>
          </p:nvSpPr>
          <p:spPr bwMode="auto">
            <a:xfrm>
              <a:off x="5988594" y="5015982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50" name="Text Box 70"/>
            <p:cNvSpPr txBox="1">
              <a:spLocks noChangeArrowheads="1"/>
            </p:cNvSpPr>
            <p:nvPr/>
          </p:nvSpPr>
          <p:spPr bwMode="auto">
            <a:xfrm>
              <a:off x="5988594" y="4636295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51" name="Text Box 71"/>
            <p:cNvSpPr txBox="1">
              <a:spLocks noChangeArrowheads="1"/>
            </p:cNvSpPr>
            <p:nvPr/>
          </p:nvSpPr>
          <p:spPr bwMode="auto">
            <a:xfrm>
              <a:off x="5988594" y="5770899"/>
              <a:ext cx="457200" cy="4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</a:rPr>
                <a:t>0</a:t>
              </a:r>
            </a:p>
          </p:txBody>
        </p:sp>
        <p:grpSp>
          <p:nvGrpSpPr>
            <p:cNvPr id="52" name="Group 72"/>
            <p:cNvGrpSpPr>
              <a:grpSpLocks/>
            </p:cNvGrpSpPr>
            <p:nvPr/>
          </p:nvGrpSpPr>
          <p:grpSpPr bwMode="auto">
            <a:xfrm>
              <a:off x="6437318" y="5130065"/>
              <a:ext cx="928687" cy="1160153"/>
              <a:chOff x="1632" y="3024"/>
              <a:chExt cx="720" cy="880"/>
            </a:xfrm>
          </p:grpSpPr>
          <p:sp>
            <p:nvSpPr>
              <p:cNvPr id="62" name="Text Box 73"/>
              <p:cNvSpPr txBox="1">
                <a:spLocks noChangeArrowheads="1"/>
              </p:cNvSpPr>
              <p:nvPr/>
            </p:nvSpPr>
            <p:spPr bwMode="auto">
              <a:xfrm>
                <a:off x="1632" y="3600"/>
                <a:ext cx="720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A</a:t>
                </a:r>
              </a:p>
            </p:txBody>
          </p:sp>
          <p:sp>
            <p:nvSpPr>
              <p:cNvPr id="63" name="Text Box 74"/>
              <p:cNvSpPr txBox="1">
                <a:spLocks noChangeArrowheads="1"/>
              </p:cNvSpPr>
              <p:nvPr/>
            </p:nvSpPr>
            <p:spPr bwMode="auto">
              <a:xfrm>
                <a:off x="1632" y="3024"/>
                <a:ext cx="720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C</a:t>
                </a:r>
              </a:p>
            </p:txBody>
          </p:sp>
          <p:sp>
            <p:nvSpPr>
              <p:cNvPr id="64" name="Text Box 75"/>
              <p:cNvSpPr txBox="1">
                <a:spLocks noChangeArrowheads="1"/>
              </p:cNvSpPr>
              <p:nvPr/>
            </p:nvSpPr>
            <p:spPr bwMode="auto">
              <a:xfrm>
                <a:off x="1632" y="3312"/>
                <a:ext cx="720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B</a:t>
                </a:r>
              </a:p>
            </p:txBody>
          </p:sp>
        </p:grpSp>
        <p:grpSp>
          <p:nvGrpSpPr>
            <p:cNvPr id="53" name="组合 78"/>
            <p:cNvGrpSpPr>
              <a:grpSpLocks/>
            </p:cNvGrpSpPr>
            <p:nvPr/>
          </p:nvGrpSpPr>
          <p:grpSpPr bwMode="auto">
            <a:xfrm>
              <a:off x="1504376" y="5554689"/>
              <a:ext cx="1090126" cy="381487"/>
              <a:chOff x="1619236" y="3778781"/>
              <a:chExt cx="1090126" cy="381487"/>
            </a:xfrm>
          </p:grpSpPr>
          <p:sp>
            <p:nvSpPr>
              <p:cNvPr id="60" name="Text Box 13"/>
              <p:cNvSpPr txBox="1">
                <a:spLocks noChangeArrowheads="1"/>
              </p:cNvSpPr>
              <p:nvPr/>
            </p:nvSpPr>
            <p:spPr bwMode="auto">
              <a:xfrm>
                <a:off x="1619236" y="3778781"/>
                <a:ext cx="729924" cy="3814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3000"/>
                  </a:lnSpc>
                </a:pPr>
                <a:r>
                  <a:rPr kumimoji="1" lang="en-US" altLang="zh-CN" sz="3200" b="1" i="1">
                    <a:latin typeface="Times New Roman" panose="02020603050405020304" pitchFamily="18" charset="0"/>
                  </a:rPr>
                  <a:t>top</a:t>
                </a:r>
              </a:p>
            </p:txBody>
          </p:sp>
          <p:sp>
            <p:nvSpPr>
              <p:cNvPr id="61" name="Line 14"/>
              <p:cNvSpPr>
                <a:spLocks noChangeShapeType="1"/>
              </p:cNvSpPr>
              <p:nvPr/>
            </p:nvSpPr>
            <p:spPr bwMode="auto">
              <a:xfrm>
                <a:off x="2328362" y="3940496"/>
                <a:ext cx="381000" cy="0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grpSp>
          <p:nvGrpSpPr>
            <p:cNvPr id="54" name="组合 81"/>
            <p:cNvGrpSpPr>
              <a:grpSpLocks/>
            </p:cNvGrpSpPr>
            <p:nvPr/>
          </p:nvGrpSpPr>
          <p:grpSpPr bwMode="auto">
            <a:xfrm>
              <a:off x="4913842" y="3330041"/>
              <a:ext cx="1090126" cy="381487"/>
              <a:chOff x="1619236" y="3778781"/>
              <a:chExt cx="1090126" cy="381487"/>
            </a:xfrm>
          </p:grpSpPr>
          <p:sp>
            <p:nvSpPr>
              <p:cNvPr id="58" name="Text Box 13"/>
              <p:cNvSpPr txBox="1">
                <a:spLocks noChangeArrowheads="1"/>
              </p:cNvSpPr>
              <p:nvPr/>
            </p:nvSpPr>
            <p:spPr bwMode="auto">
              <a:xfrm>
                <a:off x="1619236" y="3778781"/>
                <a:ext cx="729924" cy="3814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3000"/>
                  </a:lnSpc>
                </a:pPr>
                <a:r>
                  <a:rPr kumimoji="1" lang="en-US" altLang="zh-CN" sz="3200" b="1" i="1">
                    <a:latin typeface="Times New Roman" panose="02020603050405020304" pitchFamily="18" charset="0"/>
                  </a:rPr>
                  <a:t>top</a:t>
                </a:r>
              </a:p>
            </p:txBody>
          </p:sp>
          <p:sp>
            <p:nvSpPr>
              <p:cNvPr id="59" name="Line 14"/>
              <p:cNvSpPr>
                <a:spLocks noChangeShapeType="1"/>
              </p:cNvSpPr>
              <p:nvPr/>
            </p:nvSpPr>
            <p:spPr bwMode="auto">
              <a:xfrm>
                <a:off x="2328362" y="3940496"/>
                <a:ext cx="381000" cy="0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  <p:grpSp>
          <p:nvGrpSpPr>
            <p:cNvPr id="55" name="组合 84"/>
            <p:cNvGrpSpPr>
              <a:grpSpLocks/>
            </p:cNvGrpSpPr>
            <p:nvPr/>
          </p:nvGrpSpPr>
          <p:grpSpPr bwMode="auto">
            <a:xfrm>
              <a:off x="4967289" y="5167335"/>
              <a:ext cx="1090126" cy="381487"/>
              <a:chOff x="1619236" y="3778781"/>
              <a:chExt cx="1090126" cy="381487"/>
            </a:xfrm>
          </p:grpSpPr>
          <p:sp>
            <p:nvSpPr>
              <p:cNvPr id="56" name="Text Box 13"/>
              <p:cNvSpPr txBox="1">
                <a:spLocks noChangeArrowheads="1"/>
              </p:cNvSpPr>
              <p:nvPr/>
            </p:nvSpPr>
            <p:spPr bwMode="auto">
              <a:xfrm>
                <a:off x="1619236" y="3778781"/>
                <a:ext cx="729924" cy="3814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3000"/>
                  </a:lnSpc>
                </a:pPr>
                <a:r>
                  <a:rPr kumimoji="1" lang="en-US" altLang="zh-CN" sz="3200" b="1" i="1">
                    <a:latin typeface="Times New Roman" panose="02020603050405020304" pitchFamily="18" charset="0"/>
                  </a:rPr>
                  <a:t>top</a:t>
                </a:r>
              </a:p>
            </p:txBody>
          </p:sp>
          <p:sp>
            <p:nvSpPr>
              <p:cNvPr id="57" name="Line 14"/>
              <p:cNvSpPr>
                <a:spLocks noChangeShapeType="1"/>
              </p:cNvSpPr>
              <p:nvPr/>
            </p:nvSpPr>
            <p:spPr bwMode="auto">
              <a:xfrm>
                <a:off x="2328362" y="3940496"/>
                <a:ext cx="381000" cy="0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5120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73090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从栈顶弹出一个元素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2619447" y="756655"/>
            <a:ext cx="8449606" cy="536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	 		</a:t>
            </a:r>
          </a:p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Pop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lang="en-US" altLang="zh-CN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StackList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.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temp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</a:t>
            </a:r>
          </a:p>
          <a:p>
            <a:pPr>
              <a:lnSpc>
                <a:spcPts val="35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//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从栈</a:t>
            </a:r>
            <a:r>
              <a:rPr lang="en-US" altLang="zh-CN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StackList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顶弹出一个元素</a:t>
            </a:r>
          </a:p>
          <a:p>
            <a:pPr algn="just">
              <a:lnSpc>
                <a:spcPts val="3500"/>
              </a:lnSpc>
              <a:spcBef>
                <a:spcPts val="180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Pop1. [</a:t>
            </a:r>
            <a:r>
              <a:rPr lang="zh-CN" altLang="en-US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栈空</a:t>
            </a:r>
            <a:r>
              <a:rPr lang="en-US" altLang="zh-CN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?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 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栈非空才能弹出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IF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 THEN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PRINT“underflow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!”. RETURN.)  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//underflow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，指下溢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Pop2. [</a:t>
            </a:r>
            <a:r>
              <a:rPr lang="zh-CN" altLang="en-US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出栈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temp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StackList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[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].  </a:t>
            </a:r>
          </a:p>
          <a:p>
            <a:pPr algn="just">
              <a:lnSpc>
                <a:spcPts val="35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1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▌</a:t>
            </a:r>
          </a:p>
        </p:txBody>
      </p:sp>
    </p:spTree>
    <p:extLst>
      <p:ext uri="{BB962C8B-B14F-4D97-AF65-F5344CB8AC3E}">
        <p14:creationId xmlns:p14="http://schemas.microsoft.com/office/powerpoint/2010/main" val="308954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堆栈变化情况</a:t>
            </a:r>
          </a:p>
        </p:txBody>
      </p:sp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566737" y="631170"/>
            <a:ext cx="6604763" cy="5900260"/>
            <a:chOff x="768" y="259"/>
            <a:chExt cx="3849" cy="3821"/>
          </a:xfrm>
        </p:grpSpPr>
        <p:grpSp>
          <p:nvGrpSpPr>
            <p:cNvPr id="4" name="Group 4"/>
            <p:cNvGrpSpPr>
              <a:grpSpLocks/>
            </p:cNvGrpSpPr>
            <p:nvPr/>
          </p:nvGrpSpPr>
          <p:grpSpPr bwMode="auto">
            <a:xfrm>
              <a:off x="816" y="288"/>
              <a:ext cx="1737" cy="1565"/>
              <a:chOff x="0" y="2496"/>
              <a:chExt cx="1737" cy="1565"/>
            </a:xfrm>
          </p:grpSpPr>
          <p:grpSp>
            <p:nvGrpSpPr>
              <p:cNvPr id="62" name="Group 5"/>
              <p:cNvGrpSpPr>
                <a:grpSpLocks/>
              </p:cNvGrpSpPr>
              <p:nvPr/>
            </p:nvGrpSpPr>
            <p:grpSpPr bwMode="auto">
              <a:xfrm>
                <a:off x="1104" y="2496"/>
                <a:ext cx="624" cy="1488"/>
                <a:chOff x="768" y="1392"/>
                <a:chExt cx="768" cy="1488"/>
              </a:xfrm>
            </p:grpSpPr>
            <p:sp>
              <p:nvSpPr>
                <p:cNvPr id="74" name="Line 6"/>
                <p:cNvSpPr>
                  <a:spLocks noChangeShapeType="1"/>
                </p:cNvSpPr>
                <p:nvPr/>
              </p:nvSpPr>
              <p:spPr bwMode="auto">
                <a:xfrm>
                  <a:off x="768" y="1392"/>
                  <a:ext cx="0" cy="1488"/>
                </a:xfrm>
                <a:prstGeom prst="line">
                  <a:avLst/>
                </a:prstGeom>
                <a:noFill/>
                <a:ln w="31750" cap="sq">
                  <a:solidFill>
                    <a:srgbClr val="3E6B37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254021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75" name="Line 7"/>
                <p:cNvSpPr>
                  <a:spLocks noChangeShapeType="1"/>
                </p:cNvSpPr>
                <p:nvPr/>
              </p:nvSpPr>
              <p:spPr bwMode="auto">
                <a:xfrm>
                  <a:off x="1536" y="1392"/>
                  <a:ext cx="0" cy="1488"/>
                </a:xfrm>
                <a:prstGeom prst="line">
                  <a:avLst/>
                </a:prstGeom>
                <a:noFill/>
                <a:ln w="31750" cap="sq">
                  <a:solidFill>
                    <a:srgbClr val="3E6B37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254021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76" name="Line 8"/>
                <p:cNvSpPr>
                  <a:spLocks noChangeShapeType="1"/>
                </p:cNvSpPr>
                <p:nvPr/>
              </p:nvSpPr>
              <p:spPr bwMode="auto">
                <a:xfrm>
                  <a:off x="768" y="2880"/>
                  <a:ext cx="768" cy="0"/>
                </a:xfrm>
                <a:prstGeom prst="line">
                  <a:avLst/>
                </a:prstGeom>
                <a:noFill/>
                <a:ln w="31750" cap="sq">
                  <a:solidFill>
                    <a:srgbClr val="3E6B37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254021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77" name="Line 9"/>
                <p:cNvSpPr>
                  <a:spLocks noChangeShapeType="1"/>
                </p:cNvSpPr>
                <p:nvPr/>
              </p:nvSpPr>
              <p:spPr bwMode="auto">
                <a:xfrm>
                  <a:off x="768" y="2592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78" name="Line 10"/>
                <p:cNvSpPr>
                  <a:spLocks noChangeShapeType="1"/>
                </p:cNvSpPr>
                <p:nvPr/>
              </p:nvSpPr>
              <p:spPr bwMode="auto">
                <a:xfrm>
                  <a:off x="768" y="1728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79" name="Line 11"/>
                <p:cNvSpPr>
                  <a:spLocks noChangeShapeType="1"/>
                </p:cNvSpPr>
                <p:nvPr/>
              </p:nvSpPr>
              <p:spPr bwMode="auto">
                <a:xfrm>
                  <a:off x="768" y="2016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80" name="Line 12"/>
                <p:cNvSpPr>
                  <a:spLocks noChangeShapeType="1"/>
                </p:cNvSpPr>
                <p:nvPr/>
              </p:nvSpPr>
              <p:spPr bwMode="auto">
                <a:xfrm>
                  <a:off x="768" y="2304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3" name="Group 13"/>
              <p:cNvGrpSpPr>
                <a:grpSpLocks/>
              </p:cNvGrpSpPr>
              <p:nvPr/>
            </p:nvGrpSpPr>
            <p:grpSpPr bwMode="auto">
              <a:xfrm>
                <a:off x="0" y="3072"/>
                <a:ext cx="1200" cy="365"/>
                <a:chOff x="288" y="3360"/>
                <a:chExt cx="1200" cy="365"/>
              </a:xfrm>
            </p:grpSpPr>
            <p:sp>
              <p:nvSpPr>
                <p:cNvPr id="72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288" y="3360"/>
                  <a:ext cx="1200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</a:rPr>
                    <a:t>top</a:t>
                  </a:r>
                </a:p>
              </p:txBody>
            </p:sp>
            <p:sp>
              <p:nvSpPr>
                <p:cNvPr id="73" name="Line 15"/>
                <p:cNvSpPr>
                  <a:spLocks noChangeShapeType="1"/>
                </p:cNvSpPr>
                <p:nvPr/>
              </p:nvSpPr>
              <p:spPr bwMode="auto">
                <a:xfrm>
                  <a:off x="768" y="3552"/>
                  <a:ext cx="240" cy="0"/>
                </a:xfrm>
                <a:prstGeom prst="line">
                  <a:avLst/>
                </a:prstGeom>
                <a:noFill/>
                <a:ln w="31750" cap="sq">
                  <a:solidFill>
                    <a:schemeClr val="tx1"/>
                  </a:solidFill>
                  <a:round/>
                  <a:headEnd type="none" w="sm" len="sm"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sp>
            <p:nvSpPr>
              <p:cNvPr id="64" name="Text Box 16"/>
              <p:cNvSpPr txBox="1">
                <a:spLocks noChangeArrowheads="1"/>
              </p:cNvSpPr>
              <p:nvPr/>
            </p:nvSpPr>
            <p:spPr bwMode="auto">
              <a:xfrm>
                <a:off x="720" y="3408"/>
                <a:ext cx="288" cy="3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9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65" name="Text Box 17"/>
              <p:cNvSpPr txBox="1">
                <a:spLocks noChangeArrowheads="1"/>
              </p:cNvSpPr>
              <p:nvPr/>
            </p:nvSpPr>
            <p:spPr bwMode="auto">
              <a:xfrm>
                <a:off x="720" y="3072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66" name="Text Box 18"/>
              <p:cNvSpPr txBox="1">
                <a:spLocks noChangeArrowheads="1"/>
              </p:cNvSpPr>
              <p:nvPr/>
            </p:nvSpPr>
            <p:spPr bwMode="auto">
              <a:xfrm>
                <a:off x="720" y="278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3</a:t>
                </a:r>
              </a:p>
            </p:txBody>
          </p:sp>
          <p:sp>
            <p:nvSpPr>
              <p:cNvPr id="67" name="Text Box 19"/>
              <p:cNvSpPr txBox="1">
                <a:spLocks noChangeArrowheads="1"/>
              </p:cNvSpPr>
              <p:nvPr/>
            </p:nvSpPr>
            <p:spPr bwMode="auto">
              <a:xfrm>
                <a:off x="720" y="3696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0</a:t>
                </a:r>
              </a:p>
            </p:txBody>
          </p:sp>
          <p:grpSp>
            <p:nvGrpSpPr>
              <p:cNvPr id="68" name="Group 20"/>
              <p:cNvGrpSpPr>
                <a:grpSpLocks/>
              </p:cNvGrpSpPr>
              <p:nvPr/>
            </p:nvGrpSpPr>
            <p:grpSpPr bwMode="auto">
              <a:xfrm>
                <a:off x="1152" y="3120"/>
                <a:ext cx="585" cy="880"/>
                <a:chOff x="1632" y="3024"/>
                <a:chExt cx="720" cy="880"/>
              </a:xfrm>
            </p:grpSpPr>
            <p:sp>
              <p:nvSpPr>
                <p:cNvPr id="69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1632" y="3600"/>
                  <a:ext cx="72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80000"/>
                    </a:lnSpc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</a:rPr>
                    <a:t>A</a:t>
                  </a:r>
                </a:p>
              </p:txBody>
            </p:sp>
            <p:sp>
              <p:nvSpPr>
                <p:cNvPr id="70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1632" y="3024"/>
                  <a:ext cx="72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80000"/>
                    </a:lnSpc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</a:rPr>
                    <a:t>C</a:t>
                  </a:r>
                </a:p>
              </p:txBody>
            </p:sp>
            <p:sp>
              <p:nvSpPr>
                <p:cNvPr id="71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1632" y="3312"/>
                  <a:ext cx="720" cy="3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80000"/>
                    </a:lnSpc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</a:rPr>
                    <a:t>B</a:t>
                  </a:r>
                </a:p>
              </p:txBody>
            </p:sp>
          </p:grpSp>
        </p:grpSp>
        <p:grpSp>
          <p:nvGrpSpPr>
            <p:cNvPr id="5" name="Group 24"/>
            <p:cNvGrpSpPr>
              <a:grpSpLocks/>
            </p:cNvGrpSpPr>
            <p:nvPr/>
          </p:nvGrpSpPr>
          <p:grpSpPr bwMode="auto">
            <a:xfrm>
              <a:off x="2880" y="259"/>
              <a:ext cx="1737" cy="1565"/>
              <a:chOff x="1968" y="2448"/>
              <a:chExt cx="1737" cy="1565"/>
            </a:xfrm>
          </p:grpSpPr>
          <p:grpSp>
            <p:nvGrpSpPr>
              <p:cNvPr id="45" name="Group 25"/>
              <p:cNvGrpSpPr>
                <a:grpSpLocks/>
              </p:cNvGrpSpPr>
              <p:nvPr/>
            </p:nvGrpSpPr>
            <p:grpSpPr bwMode="auto">
              <a:xfrm>
                <a:off x="3072" y="2448"/>
                <a:ext cx="624" cy="1488"/>
                <a:chOff x="768" y="1392"/>
                <a:chExt cx="768" cy="1488"/>
              </a:xfrm>
            </p:grpSpPr>
            <p:sp>
              <p:nvSpPr>
                <p:cNvPr id="55" name="Line 26"/>
                <p:cNvSpPr>
                  <a:spLocks noChangeShapeType="1"/>
                </p:cNvSpPr>
                <p:nvPr/>
              </p:nvSpPr>
              <p:spPr bwMode="auto">
                <a:xfrm>
                  <a:off x="768" y="1392"/>
                  <a:ext cx="0" cy="1488"/>
                </a:xfrm>
                <a:prstGeom prst="line">
                  <a:avLst/>
                </a:prstGeom>
                <a:noFill/>
                <a:ln w="31750" cap="sq">
                  <a:solidFill>
                    <a:srgbClr val="3E6B37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254021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56" name="Line 27"/>
                <p:cNvSpPr>
                  <a:spLocks noChangeShapeType="1"/>
                </p:cNvSpPr>
                <p:nvPr/>
              </p:nvSpPr>
              <p:spPr bwMode="auto">
                <a:xfrm>
                  <a:off x="1536" y="1392"/>
                  <a:ext cx="0" cy="1488"/>
                </a:xfrm>
                <a:prstGeom prst="line">
                  <a:avLst/>
                </a:prstGeom>
                <a:noFill/>
                <a:ln w="31750" cap="sq">
                  <a:solidFill>
                    <a:srgbClr val="3E6B37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254021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57" name="Line 28"/>
                <p:cNvSpPr>
                  <a:spLocks noChangeShapeType="1"/>
                </p:cNvSpPr>
                <p:nvPr/>
              </p:nvSpPr>
              <p:spPr bwMode="auto">
                <a:xfrm>
                  <a:off x="768" y="2880"/>
                  <a:ext cx="768" cy="0"/>
                </a:xfrm>
                <a:prstGeom prst="line">
                  <a:avLst/>
                </a:prstGeom>
                <a:noFill/>
                <a:ln w="31750" cap="sq">
                  <a:solidFill>
                    <a:srgbClr val="3E6B37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254021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58" name="Line 29"/>
                <p:cNvSpPr>
                  <a:spLocks noChangeShapeType="1"/>
                </p:cNvSpPr>
                <p:nvPr/>
              </p:nvSpPr>
              <p:spPr bwMode="auto">
                <a:xfrm>
                  <a:off x="768" y="2592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59" name="Line 30"/>
                <p:cNvSpPr>
                  <a:spLocks noChangeShapeType="1"/>
                </p:cNvSpPr>
                <p:nvPr/>
              </p:nvSpPr>
              <p:spPr bwMode="auto">
                <a:xfrm>
                  <a:off x="768" y="1728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60" name="Line 31"/>
                <p:cNvSpPr>
                  <a:spLocks noChangeShapeType="1"/>
                </p:cNvSpPr>
                <p:nvPr/>
              </p:nvSpPr>
              <p:spPr bwMode="auto">
                <a:xfrm>
                  <a:off x="768" y="2016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61" name="Line 32"/>
                <p:cNvSpPr>
                  <a:spLocks noChangeShapeType="1"/>
                </p:cNvSpPr>
                <p:nvPr/>
              </p:nvSpPr>
              <p:spPr bwMode="auto">
                <a:xfrm>
                  <a:off x="768" y="2304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6" name="Group 33"/>
              <p:cNvGrpSpPr>
                <a:grpSpLocks/>
              </p:cNvGrpSpPr>
              <p:nvPr/>
            </p:nvGrpSpPr>
            <p:grpSpPr bwMode="auto">
              <a:xfrm>
                <a:off x="1968" y="3360"/>
                <a:ext cx="1200" cy="365"/>
                <a:chOff x="288" y="3360"/>
                <a:chExt cx="1200" cy="365"/>
              </a:xfrm>
            </p:grpSpPr>
            <p:sp>
              <p:nvSpPr>
                <p:cNvPr id="53" name="Text Box 34"/>
                <p:cNvSpPr txBox="1">
                  <a:spLocks noChangeArrowheads="1"/>
                </p:cNvSpPr>
                <p:nvPr/>
              </p:nvSpPr>
              <p:spPr bwMode="auto">
                <a:xfrm>
                  <a:off x="288" y="3360"/>
                  <a:ext cx="1200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</a:rPr>
                    <a:t>top</a:t>
                  </a:r>
                </a:p>
              </p:txBody>
            </p:sp>
            <p:sp>
              <p:nvSpPr>
                <p:cNvPr id="54" name="Line 35"/>
                <p:cNvSpPr>
                  <a:spLocks noChangeShapeType="1"/>
                </p:cNvSpPr>
                <p:nvPr/>
              </p:nvSpPr>
              <p:spPr bwMode="auto">
                <a:xfrm>
                  <a:off x="768" y="3552"/>
                  <a:ext cx="240" cy="0"/>
                </a:xfrm>
                <a:prstGeom prst="line">
                  <a:avLst/>
                </a:prstGeom>
                <a:noFill/>
                <a:ln w="31750" cap="sq">
                  <a:solidFill>
                    <a:schemeClr val="tx1"/>
                  </a:solidFill>
                  <a:round/>
                  <a:headEnd type="none" w="sm" len="sm"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sp>
            <p:nvSpPr>
              <p:cNvPr id="47" name="Text Box 36"/>
              <p:cNvSpPr txBox="1">
                <a:spLocks noChangeArrowheads="1"/>
              </p:cNvSpPr>
              <p:nvPr/>
            </p:nvSpPr>
            <p:spPr bwMode="auto">
              <a:xfrm>
                <a:off x="2688" y="3360"/>
                <a:ext cx="288" cy="3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9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48" name="Text Box 37"/>
              <p:cNvSpPr txBox="1">
                <a:spLocks noChangeArrowheads="1"/>
              </p:cNvSpPr>
              <p:nvPr/>
            </p:nvSpPr>
            <p:spPr bwMode="auto">
              <a:xfrm>
                <a:off x="2688" y="302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49" name="Text Box 38"/>
              <p:cNvSpPr txBox="1">
                <a:spLocks noChangeArrowheads="1"/>
              </p:cNvSpPr>
              <p:nvPr/>
            </p:nvSpPr>
            <p:spPr bwMode="auto">
              <a:xfrm>
                <a:off x="2688" y="2736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3</a:t>
                </a:r>
              </a:p>
            </p:txBody>
          </p:sp>
          <p:sp>
            <p:nvSpPr>
              <p:cNvPr id="50" name="Text Box 39"/>
              <p:cNvSpPr txBox="1">
                <a:spLocks noChangeArrowheads="1"/>
              </p:cNvSpPr>
              <p:nvPr/>
            </p:nvSpPr>
            <p:spPr bwMode="auto">
              <a:xfrm>
                <a:off x="2688" y="3648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0</a:t>
                </a:r>
              </a:p>
            </p:txBody>
          </p:sp>
          <p:sp>
            <p:nvSpPr>
              <p:cNvPr id="51" name="Text Box 40"/>
              <p:cNvSpPr txBox="1">
                <a:spLocks noChangeArrowheads="1"/>
              </p:cNvSpPr>
              <p:nvPr/>
            </p:nvSpPr>
            <p:spPr bwMode="auto">
              <a:xfrm>
                <a:off x="3120" y="3648"/>
                <a:ext cx="585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A</a:t>
                </a:r>
              </a:p>
            </p:txBody>
          </p:sp>
          <p:sp>
            <p:nvSpPr>
              <p:cNvPr id="52" name="Text Box 41"/>
              <p:cNvSpPr txBox="1">
                <a:spLocks noChangeArrowheads="1"/>
              </p:cNvSpPr>
              <p:nvPr/>
            </p:nvSpPr>
            <p:spPr bwMode="auto">
              <a:xfrm>
                <a:off x="3120" y="3360"/>
                <a:ext cx="585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8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B</a:t>
                </a:r>
              </a:p>
            </p:txBody>
          </p:sp>
        </p:grpSp>
        <p:grpSp>
          <p:nvGrpSpPr>
            <p:cNvPr id="6" name="Group 42"/>
            <p:cNvGrpSpPr>
              <a:grpSpLocks/>
            </p:cNvGrpSpPr>
            <p:nvPr/>
          </p:nvGrpSpPr>
          <p:grpSpPr bwMode="auto">
            <a:xfrm>
              <a:off x="2784" y="2179"/>
              <a:ext cx="1824" cy="1901"/>
              <a:chOff x="336" y="576"/>
              <a:chExt cx="1824" cy="1901"/>
            </a:xfrm>
          </p:grpSpPr>
          <p:grpSp>
            <p:nvGrpSpPr>
              <p:cNvPr id="29" name="Group 43"/>
              <p:cNvGrpSpPr>
                <a:grpSpLocks/>
              </p:cNvGrpSpPr>
              <p:nvPr/>
            </p:nvGrpSpPr>
            <p:grpSpPr bwMode="auto">
              <a:xfrm>
                <a:off x="1536" y="576"/>
                <a:ext cx="624" cy="1488"/>
                <a:chOff x="768" y="1392"/>
                <a:chExt cx="768" cy="1488"/>
              </a:xfrm>
            </p:grpSpPr>
            <p:sp>
              <p:nvSpPr>
                <p:cNvPr id="38" name="Line 44"/>
                <p:cNvSpPr>
                  <a:spLocks noChangeShapeType="1"/>
                </p:cNvSpPr>
                <p:nvPr/>
              </p:nvSpPr>
              <p:spPr bwMode="auto">
                <a:xfrm>
                  <a:off x="768" y="1392"/>
                  <a:ext cx="0" cy="1488"/>
                </a:xfrm>
                <a:prstGeom prst="line">
                  <a:avLst/>
                </a:prstGeom>
                <a:noFill/>
                <a:ln w="31750" cap="sq">
                  <a:solidFill>
                    <a:srgbClr val="3E6B37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254021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39" name="Line 45"/>
                <p:cNvSpPr>
                  <a:spLocks noChangeShapeType="1"/>
                </p:cNvSpPr>
                <p:nvPr/>
              </p:nvSpPr>
              <p:spPr bwMode="auto">
                <a:xfrm>
                  <a:off x="1536" y="1392"/>
                  <a:ext cx="0" cy="1488"/>
                </a:xfrm>
                <a:prstGeom prst="line">
                  <a:avLst/>
                </a:prstGeom>
                <a:noFill/>
                <a:ln w="31750" cap="sq">
                  <a:solidFill>
                    <a:srgbClr val="3E6B37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254021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40" name="Line 46"/>
                <p:cNvSpPr>
                  <a:spLocks noChangeShapeType="1"/>
                </p:cNvSpPr>
                <p:nvPr/>
              </p:nvSpPr>
              <p:spPr bwMode="auto">
                <a:xfrm>
                  <a:off x="768" y="2880"/>
                  <a:ext cx="768" cy="0"/>
                </a:xfrm>
                <a:prstGeom prst="line">
                  <a:avLst/>
                </a:prstGeom>
                <a:noFill/>
                <a:ln w="31750" cap="sq">
                  <a:solidFill>
                    <a:srgbClr val="3E6B37"/>
                  </a:solidFill>
                  <a:round/>
                  <a:headEnd type="none" w="sm" len="sm"/>
                  <a:tailEnd type="none" w="med" len="lg"/>
                </a:ln>
                <a:effectLst>
                  <a:prstShdw prst="shdw17" dist="17961" dir="2700000">
                    <a:srgbClr val="254021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41" name="Line 47"/>
                <p:cNvSpPr>
                  <a:spLocks noChangeShapeType="1"/>
                </p:cNvSpPr>
                <p:nvPr/>
              </p:nvSpPr>
              <p:spPr bwMode="auto">
                <a:xfrm>
                  <a:off x="768" y="2592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42" name="Line 48"/>
                <p:cNvSpPr>
                  <a:spLocks noChangeShapeType="1"/>
                </p:cNvSpPr>
                <p:nvPr/>
              </p:nvSpPr>
              <p:spPr bwMode="auto">
                <a:xfrm>
                  <a:off x="768" y="1728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43" name="Line 49"/>
                <p:cNvSpPr>
                  <a:spLocks noChangeShapeType="1"/>
                </p:cNvSpPr>
                <p:nvPr/>
              </p:nvSpPr>
              <p:spPr bwMode="auto">
                <a:xfrm>
                  <a:off x="768" y="2016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44" name="Line 50"/>
                <p:cNvSpPr>
                  <a:spLocks noChangeShapeType="1"/>
                </p:cNvSpPr>
                <p:nvPr/>
              </p:nvSpPr>
              <p:spPr bwMode="auto">
                <a:xfrm>
                  <a:off x="768" y="2304"/>
                  <a:ext cx="768" cy="0"/>
                </a:xfrm>
                <a:prstGeom prst="line">
                  <a:avLst/>
                </a:prstGeom>
                <a:noFill/>
                <a:ln w="28575">
                  <a:solidFill>
                    <a:srgbClr val="3E6B37"/>
                  </a:solidFill>
                  <a:prstDash val="lgDash"/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0" name="Group 51"/>
              <p:cNvGrpSpPr>
                <a:grpSpLocks/>
              </p:cNvGrpSpPr>
              <p:nvPr/>
            </p:nvGrpSpPr>
            <p:grpSpPr bwMode="auto">
              <a:xfrm>
                <a:off x="336" y="2112"/>
                <a:ext cx="1200" cy="365"/>
                <a:chOff x="288" y="3360"/>
                <a:chExt cx="1200" cy="365"/>
              </a:xfrm>
            </p:grpSpPr>
            <p:sp>
              <p:nvSpPr>
                <p:cNvPr id="36" name="Text Box 52"/>
                <p:cNvSpPr txBox="1">
                  <a:spLocks noChangeArrowheads="1"/>
                </p:cNvSpPr>
                <p:nvPr/>
              </p:nvSpPr>
              <p:spPr bwMode="auto">
                <a:xfrm>
                  <a:off x="288" y="3360"/>
                  <a:ext cx="1200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</a:rPr>
                    <a:t>top</a:t>
                  </a:r>
                </a:p>
              </p:txBody>
            </p:sp>
            <p:sp>
              <p:nvSpPr>
                <p:cNvPr id="37" name="Line 53"/>
                <p:cNvSpPr>
                  <a:spLocks noChangeShapeType="1"/>
                </p:cNvSpPr>
                <p:nvPr/>
              </p:nvSpPr>
              <p:spPr bwMode="auto">
                <a:xfrm>
                  <a:off x="768" y="3552"/>
                  <a:ext cx="240" cy="0"/>
                </a:xfrm>
                <a:prstGeom prst="line">
                  <a:avLst/>
                </a:prstGeom>
                <a:noFill/>
                <a:ln w="31750" cap="sq">
                  <a:solidFill>
                    <a:schemeClr val="tx1"/>
                  </a:solidFill>
                  <a:round/>
                  <a:headEnd type="none" w="sm" len="sm"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sp>
            <p:nvSpPr>
              <p:cNvPr id="31" name="Text Box 54"/>
              <p:cNvSpPr txBox="1">
                <a:spLocks noChangeArrowheads="1"/>
              </p:cNvSpPr>
              <p:nvPr/>
            </p:nvSpPr>
            <p:spPr bwMode="auto">
              <a:xfrm>
                <a:off x="1152" y="1488"/>
                <a:ext cx="288" cy="3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90000"/>
                  </a:lnSpc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32" name="Text Box 55"/>
              <p:cNvSpPr txBox="1">
                <a:spLocks noChangeArrowheads="1"/>
              </p:cNvSpPr>
              <p:nvPr/>
            </p:nvSpPr>
            <p:spPr bwMode="auto">
              <a:xfrm>
                <a:off x="1152" y="1152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33" name="Text Box 56"/>
              <p:cNvSpPr txBox="1">
                <a:spLocks noChangeArrowheads="1"/>
              </p:cNvSpPr>
              <p:nvPr/>
            </p:nvSpPr>
            <p:spPr bwMode="auto">
              <a:xfrm>
                <a:off x="1152" y="86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3</a:t>
                </a:r>
              </a:p>
            </p:txBody>
          </p:sp>
          <p:sp>
            <p:nvSpPr>
              <p:cNvPr id="34" name="Text Box 57"/>
              <p:cNvSpPr txBox="1">
                <a:spLocks noChangeArrowheads="1"/>
              </p:cNvSpPr>
              <p:nvPr/>
            </p:nvSpPr>
            <p:spPr bwMode="auto">
              <a:xfrm>
                <a:off x="1152" y="1776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</a:rPr>
                  <a:t>0</a:t>
                </a:r>
              </a:p>
            </p:txBody>
          </p:sp>
          <p:sp>
            <p:nvSpPr>
              <p:cNvPr id="35" name="Text Box 58"/>
              <p:cNvSpPr txBox="1">
                <a:spLocks noChangeArrowheads="1"/>
              </p:cNvSpPr>
              <p:nvPr/>
            </p:nvSpPr>
            <p:spPr bwMode="auto">
              <a:xfrm>
                <a:off x="1056" y="2112"/>
                <a:ext cx="384" cy="3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90000"/>
                  </a:lnSpc>
                  <a:spcBef>
                    <a:spcPct val="50000"/>
                  </a:spcBef>
                </a:pPr>
                <a:r>
                  <a:rPr kumimoji="1" lang="en-US" altLang="zh-CN" sz="3200">
                    <a:latin typeface="Times New Roman" panose="02020603050405020304" pitchFamily="18" charset="0"/>
                  </a:rPr>
                  <a:t>-</a:t>
                </a:r>
                <a:r>
                  <a:rPr kumimoji="1" lang="en-US" altLang="zh-CN" sz="3200" b="1">
                    <a:latin typeface="Times New Roman" panose="02020603050405020304" pitchFamily="18" charset="0"/>
                  </a:rPr>
                  <a:t>1</a:t>
                </a:r>
              </a:p>
            </p:txBody>
          </p:sp>
        </p:grpSp>
        <p:grpSp>
          <p:nvGrpSpPr>
            <p:cNvPr id="7" name="Group 59"/>
            <p:cNvGrpSpPr>
              <a:grpSpLocks/>
            </p:cNvGrpSpPr>
            <p:nvPr/>
          </p:nvGrpSpPr>
          <p:grpSpPr bwMode="auto">
            <a:xfrm>
              <a:off x="768" y="2160"/>
              <a:ext cx="1785" cy="1565"/>
              <a:chOff x="384" y="2448"/>
              <a:chExt cx="1785" cy="1565"/>
            </a:xfrm>
          </p:grpSpPr>
          <p:grpSp>
            <p:nvGrpSpPr>
              <p:cNvPr id="9" name="Group 60"/>
              <p:cNvGrpSpPr>
                <a:grpSpLocks/>
              </p:cNvGrpSpPr>
              <p:nvPr/>
            </p:nvGrpSpPr>
            <p:grpSpPr bwMode="auto">
              <a:xfrm>
                <a:off x="384" y="3619"/>
                <a:ext cx="1200" cy="365"/>
                <a:chOff x="288" y="3360"/>
                <a:chExt cx="1200" cy="365"/>
              </a:xfrm>
            </p:grpSpPr>
            <p:sp>
              <p:nvSpPr>
                <p:cNvPr id="27" name="Text Box 61"/>
                <p:cNvSpPr txBox="1">
                  <a:spLocks noChangeArrowheads="1"/>
                </p:cNvSpPr>
                <p:nvPr/>
              </p:nvSpPr>
              <p:spPr bwMode="auto">
                <a:xfrm>
                  <a:off x="288" y="3360"/>
                  <a:ext cx="1200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</a:rPr>
                    <a:t>top</a:t>
                  </a:r>
                </a:p>
              </p:txBody>
            </p:sp>
            <p:sp>
              <p:nvSpPr>
                <p:cNvPr id="28" name="Line 62"/>
                <p:cNvSpPr>
                  <a:spLocks noChangeShapeType="1"/>
                </p:cNvSpPr>
                <p:nvPr/>
              </p:nvSpPr>
              <p:spPr bwMode="auto">
                <a:xfrm>
                  <a:off x="768" y="3552"/>
                  <a:ext cx="240" cy="0"/>
                </a:xfrm>
                <a:prstGeom prst="line">
                  <a:avLst/>
                </a:prstGeom>
                <a:noFill/>
                <a:ln w="31750" cap="sq">
                  <a:solidFill>
                    <a:schemeClr val="tx1"/>
                  </a:solidFill>
                  <a:round/>
                  <a:headEnd type="none" w="sm" len="sm"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" name="Group 63"/>
              <p:cNvGrpSpPr>
                <a:grpSpLocks/>
              </p:cNvGrpSpPr>
              <p:nvPr/>
            </p:nvGrpSpPr>
            <p:grpSpPr bwMode="auto">
              <a:xfrm>
                <a:off x="1152" y="2448"/>
                <a:ext cx="1017" cy="1565"/>
                <a:chOff x="1152" y="2448"/>
                <a:chExt cx="1017" cy="1565"/>
              </a:xfrm>
            </p:grpSpPr>
            <p:grpSp>
              <p:nvGrpSpPr>
                <p:cNvPr id="11" name="Group 64"/>
                <p:cNvGrpSpPr>
                  <a:grpSpLocks/>
                </p:cNvGrpSpPr>
                <p:nvPr/>
              </p:nvGrpSpPr>
              <p:grpSpPr bwMode="auto">
                <a:xfrm>
                  <a:off x="1536" y="2448"/>
                  <a:ext cx="624" cy="1488"/>
                  <a:chOff x="768" y="1392"/>
                  <a:chExt cx="768" cy="1488"/>
                </a:xfrm>
              </p:grpSpPr>
              <p:sp>
                <p:nvSpPr>
                  <p:cNvPr id="20" name="Line 65"/>
                  <p:cNvSpPr>
                    <a:spLocks noChangeShapeType="1"/>
                  </p:cNvSpPr>
                  <p:nvPr/>
                </p:nvSpPr>
                <p:spPr bwMode="auto">
                  <a:xfrm>
                    <a:off x="768" y="1392"/>
                    <a:ext cx="0" cy="1488"/>
                  </a:xfrm>
                  <a:prstGeom prst="line">
                    <a:avLst/>
                  </a:prstGeom>
                  <a:noFill/>
                  <a:ln w="31750" cap="sq">
                    <a:solidFill>
                      <a:srgbClr val="3E6B37"/>
                    </a:solidFill>
                    <a:round/>
                    <a:headEnd type="none" w="sm" len="sm"/>
                    <a:tailEnd type="none" w="med" len="lg"/>
                  </a:ln>
                  <a:effectLst>
                    <a:prstShdw prst="shdw17" dist="17961" dir="2700000">
                      <a:srgbClr val="254021"/>
                    </a:prst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" name="Line 66"/>
                  <p:cNvSpPr>
                    <a:spLocks noChangeShapeType="1"/>
                  </p:cNvSpPr>
                  <p:nvPr/>
                </p:nvSpPr>
                <p:spPr bwMode="auto">
                  <a:xfrm>
                    <a:off x="1536" y="1392"/>
                    <a:ext cx="0" cy="1488"/>
                  </a:xfrm>
                  <a:prstGeom prst="line">
                    <a:avLst/>
                  </a:prstGeom>
                  <a:noFill/>
                  <a:ln w="31750" cap="sq">
                    <a:solidFill>
                      <a:srgbClr val="3E6B37"/>
                    </a:solidFill>
                    <a:round/>
                    <a:headEnd type="none" w="sm" len="sm"/>
                    <a:tailEnd type="none" w="med" len="lg"/>
                  </a:ln>
                  <a:effectLst>
                    <a:prstShdw prst="shdw17" dist="17961" dir="2700000">
                      <a:srgbClr val="254021"/>
                    </a:prst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" name="Line 67"/>
                  <p:cNvSpPr>
                    <a:spLocks noChangeShapeType="1"/>
                  </p:cNvSpPr>
                  <p:nvPr/>
                </p:nvSpPr>
                <p:spPr bwMode="auto">
                  <a:xfrm>
                    <a:off x="768" y="2880"/>
                    <a:ext cx="768" cy="0"/>
                  </a:xfrm>
                  <a:prstGeom prst="line">
                    <a:avLst/>
                  </a:prstGeom>
                  <a:noFill/>
                  <a:ln w="31750" cap="sq">
                    <a:solidFill>
                      <a:srgbClr val="3E6B37"/>
                    </a:solidFill>
                    <a:round/>
                    <a:headEnd type="none" w="sm" len="sm"/>
                    <a:tailEnd type="none" w="med" len="lg"/>
                  </a:ln>
                  <a:effectLst>
                    <a:prstShdw prst="shdw17" dist="17961" dir="2700000">
                      <a:srgbClr val="254021"/>
                    </a:prst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" name="Line 68"/>
                  <p:cNvSpPr>
                    <a:spLocks noChangeShapeType="1"/>
                  </p:cNvSpPr>
                  <p:nvPr/>
                </p:nvSpPr>
                <p:spPr bwMode="auto">
                  <a:xfrm>
                    <a:off x="768" y="2592"/>
                    <a:ext cx="768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3E6B37"/>
                    </a:solidFill>
                    <a:prstDash val="lgDash"/>
                    <a:round/>
                    <a:headEnd type="none" w="sm" len="sm"/>
                    <a:tailEnd type="none" w="med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" name="Line 69"/>
                  <p:cNvSpPr>
                    <a:spLocks noChangeShapeType="1"/>
                  </p:cNvSpPr>
                  <p:nvPr/>
                </p:nvSpPr>
                <p:spPr bwMode="auto">
                  <a:xfrm>
                    <a:off x="768" y="1728"/>
                    <a:ext cx="768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3E6B37"/>
                    </a:solidFill>
                    <a:prstDash val="lgDash"/>
                    <a:round/>
                    <a:headEnd type="none" w="sm" len="sm"/>
                    <a:tailEnd type="none" w="med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" name="Line 70"/>
                  <p:cNvSpPr>
                    <a:spLocks noChangeShapeType="1"/>
                  </p:cNvSpPr>
                  <p:nvPr/>
                </p:nvSpPr>
                <p:spPr bwMode="auto">
                  <a:xfrm>
                    <a:off x="768" y="2016"/>
                    <a:ext cx="768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3E6B37"/>
                    </a:solidFill>
                    <a:prstDash val="lgDash"/>
                    <a:round/>
                    <a:headEnd type="none" w="sm" len="sm"/>
                    <a:tailEnd type="none" w="med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" name="Line 71"/>
                  <p:cNvSpPr>
                    <a:spLocks noChangeShapeType="1"/>
                  </p:cNvSpPr>
                  <p:nvPr/>
                </p:nvSpPr>
                <p:spPr bwMode="auto">
                  <a:xfrm>
                    <a:off x="768" y="2304"/>
                    <a:ext cx="768" cy="0"/>
                  </a:xfrm>
                  <a:prstGeom prst="line">
                    <a:avLst/>
                  </a:prstGeom>
                  <a:noFill/>
                  <a:ln w="28575">
                    <a:solidFill>
                      <a:srgbClr val="3E6B37"/>
                    </a:solidFill>
                    <a:prstDash val="lgDash"/>
                    <a:round/>
                    <a:headEnd type="none" w="sm" len="sm"/>
                    <a:tailEnd type="none" w="med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2" name="Text Box 72"/>
                <p:cNvSpPr txBox="1">
                  <a:spLocks noChangeArrowheads="1"/>
                </p:cNvSpPr>
                <p:nvPr/>
              </p:nvSpPr>
              <p:spPr bwMode="auto">
                <a:xfrm>
                  <a:off x="1152" y="3360"/>
                  <a:ext cx="288" cy="3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</a:rPr>
                    <a:t>1</a:t>
                  </a:r>
                </a:p>
              </p:txBody>
            </p:sp>
            <p:sp>
              <p:nvSpPr>
                <p:cNvPr id="13" name="Text Box 73"/>
                <p:cNvSpPr txBox="1">
                  <a:spLocks noChangeArrowheads="1"/>
                </p:cNvSpPr>
                <p:nvPr/>
              </p:nvSpPr>
              <p:spPr bwMode="auto">
                <a:xfrm>
                  <a:off x="1152" y="3024"/>
                  <a:ext cx="288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</a:rPr>
                    <a:t>2</a:t>
                  </a:r>
                </a:p>
              </p:txBody>
            </p:sp>
            <p:sp>
              <p:nvSpPr>
                <p:cNvPr id="14" name="Text Box 74"/>
                <p:cNvSpPr txBox="1">
                  <a:spLocks noChangeArrowheads="1"/>
                </p:cNvSpPr>
                <p:nvPr/>
              </p:nvSpPr>
              <p:spPr bwMode="auto">
                <a:xfrm>
                  <a:off x="1152" y="2736"/>
                  <a:ext cx="288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</a:rPr>
                    <a:t>3</a:t>
                  </a:r>
                </a:p>
              </p:txBody>
            </p:sp>
            <p:sp>
              <p:nvSpPr>
                <p:cNvPr id="15" name="Text Box 75"/>
                <p:cNvSpPr txBox="1">
                  <a:spLocks noChangeArrowheads="1"/>
                </p:cNvSpPr>
                <p:nvPr/>
              </p:nvSpPr>
              <p:spPr bwMode="auto">
                <a:xfrm>
                  <a:off x="1152" y="3648"/>
                  <a:ext cx="288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</a:rPr>
                    <a:t>0</a:t>
                  </a:r>
                </a:p>
              </p:txBody>
            </p:sp>
            <p:grpSp>
              <p:nvGrpSpPr>
                <p:cNvPr id="16" name="Group 76"/>
                <p:cNvGrpSpPr>
                  <a:grpSpLocks/>
                </p:cNvGrpSpPr>
                <p:nvPr/>
              </p:nvGrpSpPr>
              <p:grpSpPr bwMode="auto">
                <a:xfrm>
                  <a:off x="1584" y="3072"/>
                  <a:ext cx="585" cy="880"/>
                  <a:chOff x="1632" y="3024"/>
                  <a:chExt cx="720" cy="880"/>
                </a:xfrm>
              </p:grpSpPr>
              <p:sp>
                <p:nvSpPr>
                  <p:cNvPr id="17" name="Text Box 7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632" y="3600"/>
                    <a:ext cx="720" cy="30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31750" cap="sq">
                        <a:solidFill>
                          <a:srgbClr val="000000"/>
                        </a:solidFill>
                        <a:miter lim="800000"/>
                        <a:headEnd type="none" w="sm" len="sm"/>
                        <a:tailEnd type="none" w="med" len="lg"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eaLnBrk="1" hangingPunct="1">
                      <a:lnSpc>
                        <a:spcPct val="80000"/>
                      </a:lnSpc>
                      <a:spcBef>
                        <a:spcPct val="50000"/>
                      </a:spcBef>
                    </a:pPr>
                    <a:r>
                      <a:rPr kumimoji="1" lang="en-US" altLang="zh-CN" sz="3200" b="1">
                        <a:latin typeface="Times New Roman" panose="02020603050405020304" pitchFamily="18" charset="0"/>
                      </a:rPr>
                      <a:t>A</a:t>
                    </a:r>
                  </a:p>
                </p:txBody>
              </p:sp>
              <p:sp>
                <p:nvSpPr>
                  <p:cNvPr id="18" name="Text Box 7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632" y="3024"/>
                    <a:ext cx="720" cy="30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31750" cap="sq">
                        <a:solidFill>
                          <a:srgbClr val="000000"/>
                        </a:solidFill>
                        <a:miter lim="800000"/>
                        <a:headEnd type="none" w="sm" len="sm"/>
                        <a:tailEnd type="none" w="med" len="lg"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eaLnBrk="1" hangingPunct="1">
                      <a:lnSpc>
                        <a:spcPct val="80000"/>
                      </a:lnSpc>
                      <a:spcBef>
                        <a:spcPct val="50000"/>
                      </a:spcBef>
                    </a:pPr>
                    <a:endParaRPr kumimoji="1" lang="zh-CN" altLang="zh-CN" sz="3200" b="1"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9" name="Text Box 7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632" y="3312"/>
                    <a:ext cx="720" cy="30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31750" cap="sq">
                        <a:solidFill>
                          <a:srgbClr val="000000"/>
                        </a:solidFill>
                        <a:miter lim="800000"/>
                        <a:headEnd type="none" w="sm" len="sm"/>
                        <a:tailEnd type="none" w="med" len="lg"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eaLnBrk="1" hangingPunct="1">
                      <a:lnSpc>
                        <a:spcPct val="80000"/>
                      </a:lnSpc>
                      <a:spcBef>
                        <a:spcPct val="50000"/>
                      </a:spcBef>
                    </a:pPr>
                    <a:endParaRPr kumimoji="1" lang="zh-CN" altLang="zh-CN" sz="3200" b="1">
                      <a:latin typeface="Times New Roman" panose="02020603050405020304" pitchFamily="18" charset="0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55009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874257" y="1649843"/>
            <a:ext cx="9363448" cy="3863976"/>
            <a:chOff x="140" y="1507"/>
            <a:chExt cx="5189" cy="2434"/>
          </a:xfrm>
        </p:grpSpPr>
        <p:sp>
          <p:nvSpPr>
            <p:cNvPr id="4" name="AutoShape 4"/>
            <p:cNvSpPr>
              <a:spLocks/>
            </p:cNvSpPr>
            <p:nvPr/>
          </p:nvSpPr>
          <p:spPr bwMode="auto">
            <a:xfrm>
              <a:off x="1659" y="1584"/>
              <a:ext cx="288" cy="1483"/>
            </a:xfrm>
            <a:prstGeom prst="leftBrace">
              <a:avLst>
                <a:gd name="adj1" fmla="val 25000"/>
                <a:gd name="adj2" fmla="val 50000"/>
              </a:avLst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32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5" name="Text Box 5"/>
            <p:cNvSpPr txBox="1">
              <a:spLocks noChangeArrowheads="1"/>
            </p:cNvSpPr>
            <p:nvPr/>
          </p:nvSpPr>
          <p:spPr bwMode="auto">
            <a:xfrm>
              <a:off x="140" y="2221"/>
              <a:ext cx="1402" cy="4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fontAlgn="auto">
                <a:lnSpc>
                  <a:spcPct val="65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sz="3200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线性表存储结构</a:t>
              </a:r>
            </a:p>
          </p:txBody>
        </p:sp>
        <p:sp>
          <p:nvSpPr>
            <p:cNvPr id="6" name="Text Box 6"/>
            <p:cNvSpPr txBox="1">
              <a:spLocks noChangeArrowheads="1"/>
            </p:cNvSpPr>
            <p:nvPr/>
          </p:nvSpPr>
          <p:spPr bwMode="auto">
            <a:xfrm>
              <a:off x="2012" y="1507"/>
              <a:ext cx="1144" cy="17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sz="32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顺序存储</a:t>
              </a:r>
            </a:p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endParaRPr lang="en-US" altLang="zh-CN" sz="32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endParaRPr lang="en-US" altLang="zh-CN" sz="32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sz="32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链接存储</a:t>
              </a:r>
            </a:p>
          </p:txBody>
        </p:sp>
        <p:sp>
          <p:nvSpPr>
            <p:cNvPr id="7" name="AutoShape 7"/>
            <p:cNvSpPr>
              <a:spLocks/>
            </p:cNvSpPr>
            <p:nvPr/>
          </p:nvSpPr>
          <p:spPr bwMode="auto">
            <a:xfrm>
              <a:off x="3182" y="2115"/>
              <a:ext cx="288" cy="1696"/>
            </a:xfrm>
            <a:prstGeom prst="leftBrace">
              <a:avLst>
                <a:gd name="adj1" fmla="val 27546"/>
                <a:gd name="adj2" fmla="val 54970"/>
              </a:avLst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32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8" name="Text Box 8"/>
            <p:cNvSpPr txBox="1">
              <a:spLocks noChangeArrowheads="1"/>
            </p:cNvSpPr>
            <p:nvPr/>
          </p:nvSpPr>
          <p:spPr bwMode="auto">
            <a:xfrm>
              <a:off x="3560" y="2123"/>
              <a:ext cx="1247" cy="2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lnSpc>
                  <a:spcPct val="65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sz="3200" b="1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单向链表</a:t>
              </a:r>
            </a:p>
          </p:txBody>
        </p:sp>
        <p:sp>
          <p:nvSpPr>
            <p:cNvPr id="9" name="Text Box 9"/>
            <p:cNvSpPr txBox="1">
              <a:spLocks noChangeArrowheads="1"/>
            </p:cNvSpPr>
            <p:nvPr/>
          </p:nvSpPr>
          <p:spPr bwMode="auto">
            <a:xfrm>
              <a:off x="3560" y="2963"/>
              <a:ext cx="1247" cy="2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lnSpc>
                  <a:spcPct val="65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sz="3200" b="1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循环链表</a:t>
              </a:r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auto">
            <a:xfrm>
              <a:off x="3560" y="3681"/>
              <a:ext cx="1769" cy="2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lnSpc>
                  <a:spcPct val="65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sz="3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双向循环链表</a:t>
              </a: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35447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线性表的存储结构</a:t>
            </a:r>
          </a:p>
        </p:txBody>
      </p:sp>
    </p:spTree>
    <p:extLst>
      <p:ext uri="{BB962C8B-B14F-4D97-AF65-F5344CB8AC3E}">
        <p14:creationId xmlns:p14="http://schemas.microsoft.com/office/powerpoint/2010/main" val="258657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28674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读栈顶元素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2671751" y="942285"/>
            <a:ext cx="729615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Peek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（</a:t>
            </a:r>
            <a:r>
              <a:rPr lang="en-US" altLang="zh-CN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StackList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. 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temp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</a:p>
          <a:p>
            <a:pPr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读栈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StackList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顶元素</a:t>
            </a: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Peek1. [</a:t>
            </a:r>
            <a:r>
              <a:rPr lang="zh-CN" altLang="en-US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栈空</a:t>
            </a:r>
            <a:r>
              <a:rPr lang="en-US" altLang="zh-CN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?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IF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 THEN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(PRINT “underflow!”.   RETURN. 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  <a:endParaRPr lang="en-US" altLang="zh-C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Peek2. [</a:t>
            </a:r>
            <a:r>
              <a:rPr lang="zh-CN" altLang="en-US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读栈顶元素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temp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StackList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[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]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▌</a:t>
            </a:r>
          </a:p>
          <a:p>
            <a:pPr algn="just">
              <a:buFont typeface="Wingdings" panose="05000000000000000000" pitchFamily="2" charset="2"/>
              <a:buNone/>
            </a:pP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问题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: Peek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与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pop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的区别是什么？ 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       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104839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栈的空满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2372656" y="1039872"/>
            <a:ext cx="8316913" cy="55768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判断栈是否为空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</a:t>
            </a:r>
            <a:r>
              <a:rPr lang="en-US" altLang="zh-CN" sz="2400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StackEmpty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（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.  </a:t>
            </a:r>
            <a:r>
              <a:rPr lang="en-US" altLang="zh-CN" sz="2400" b="1" i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SE1 [</a:t>
            </a:r>
            <a:r>
              <a:rPr lang="zh-CN" altLang="en-US" sz="2400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栈空？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IF  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  THEN  </a:t>
            </a:r>
            <a:r>
              <a:rPr lang="en-US" altLang="zh-CN" sz="2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1  ELSE  </a:t>
            </a:r>
            <a:r>
              <a:rPr lang="en-US" altLang="zh-CN" sz="2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0 .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▌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zh-CN" sz="24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判断栈是否为满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</a:t>
            </a:r>
            <a:r>
              <a:rPr lang="en-US" altLang="zh-CN" sz="2400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StackFull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（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.  </a:t>
            </a:r>
            <a:r>
              <a:rPr lang="en-US" altLang="zh-CN" sz="2400" b="1" i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SF1 [</a:t>
            </a:r>
            <a:r>
              <a:rPr lang="zh-CN" altLang="en-US" sz="2400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堆栈已满？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IF top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MaxSize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 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THEN </a:t>
            </a:r>
            <a:r>
              <a:rPr lang="en-US" altLang="zh-CN" sz="2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1. 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ELSE  </a:t>
            </a:r>
            <a:r>
              <a:rPr lang="en-US" altLang="zh-CN" sz="2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sz="2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0 . </a:t>
            </a:r>
            <a:r>
              <a:rPr lang="en-US" altLang="zh-CN" sz="24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▌</a:t>
            </a:r>
          </a:p>
        </p:txBody>
      </p:sp>
    </p:spTree>
    <p:extLst>
      <p:ext uri="{BB962C8B-B14F-4D97-AF65-F5344CB8AC3E}">
        <p14:creationId xmlns:p14="http://schemas.microsoft.com/office/powerpoint/2010/main" val="382175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58094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清空栈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2365780" y="1477426"/>
            <a:ext cx="8424863" cy="48244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</a:t>
            </a:r>
            <a:r>
              <a:rPr lang="en-US" altLang="zh-CN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ClearStack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CS1 [</a:t>
            </a:r>
            <a:r>
              <a: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重置栈顶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 .  RETURN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 ▌ 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</a:p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栈空的条件：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 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  <a:p>
            <a:pPr>
              <a:buFont typeface="Monotype Sorts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栈满的条件：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= 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MaxSize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232892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小结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022742" y="1125812"/>
            <a:ext cx="86868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1600" b="1" dirty="0">
                <a:latin typeface="幼圆" panose="02010509060101010101" pitchFamily="49" charset="-122"/>
                <a:ea typeface="楷体" panose="02010609060101010101" pitchFamily="49" charset="-122"/>
              </a:rPr>
              <a:t>  ●  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堆栈是一种操作受限制的线性表</a:t>
            </a: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幼圆" panose="020105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zh-CN" altLang="en-US" sz="1600" b="1" dirty="0">
                <a:latin typeface="幼圆" panose="02010509060101010101" pitchFamily="49" charset="-122"/>
                <a:ea typeface="楷体" panose="02010609060101010101" pitchFamily="49" charset="-122"/>
              </a:rPr>
              <a:t>● 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push 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和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pop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操作只与栈顶有关</a:t>
            </a: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1600" b="1" dirty="0">
                <a:latin typeface="幼圆" panose="02010509060101010101" pitchFamily="49" charset="-122"/>
                <a:ea typeface="楷体" panose="02010609060101010101" pitchFamily="49" charset="-122"/>
              </a:rPr>
              <a:t>  ●  </a:t>
            </a:r>
            <a:r>
              <a:rPr kumimoji="1" lang="zh-CN" altLang="en-US" sz="3200" b="1" dirty="0">
                <a:latin typeface="隶书" panose="02010509060101010101" pitchFamily="49" charset="-122"/>
                <a:ea typeface="楷体" panose="02010609060101010101" pitchFamily="49" charset="-122"/>
              </a:rPr>
              <a:t>堆栈的特性：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后进先出</a:t>
            </a: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1600" b="1" dirty="0">
                <a:latin typeface="幼圆" panose="02010509060101010101" pitchFamily="49" charset="-122"/>
                <a:ea typeface="楷体" panose="02010609060101010101" pitchFamily="49" charset="-122"/>
              </a:rPr>
              <a:t>  ●  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堆栈的状态</a:t>
            </a:r>
          </a:p>
          <a:p>
            <a:pPr eaLnBrk="1" hangingPunct="1"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     堆栈空：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 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  <a:p>
            <a:pPr eaLnBrk="1" hangingPunct="1"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   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堆栈满： 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 </a:t>
            </a:r>
            <a:r>
              <a:rPr kumimoji="1" lang="en-US" altLang="zh-CN" sz="3200" b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MaxSize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93424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堆栈的链式存储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976277" y="1055283"/>
            <a:ext cx="9714640" cy="50403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00CC"/>
              </a:buClr>
              <a:buFont typeface="Wingdings" panose="05000000000000000000" pitchFamily="2" charset="2"/>
              <a:buChar char="l"/>
            </a:pP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用数组实现的栈效率很高，但若同时使用多个栈，</a:t>
            </a:r>
            <a:r>
              <a:rPr lang="zh-CN" altLang="zh-CN" b="1" u="sng" dirty="0">
                <a:latin typeface="楷体" panose="02010609060101010101" pitchFamily="49" charset="-122"/>
                <a:ea typeface="楷体" panose="02010609060101010101" pitchFamily="49" charset="-122"/>
              </a:rPr>
              <a:t>顺序栈将浪费大量的空间。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ct val="120000"/>
              </a:lnSpc>
              <a:buClr>
                <a:schemeClr val="tx2"/>
              </a:buClr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用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单链表实现堆栈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要为每个栈元素分配一个额外的指针空间。</a:t>
            </a:r>
          </a:p>
          <a:p>
            <a:pPr algn="just">
              <a:lnSpc>
                <a:spcPct val="120000"/>
              </a:lnSpc>
              <a:buClr>
                <a:schemeClr val="tx2"/>
              </a:buClr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考虑</a:t>
            </a:r>
            <a:r>
              <a:rPr lang="zh-CN" altLang="en-US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栈顶对应链表的表头还是表尾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？</a:t>
            </a:r>
          </a:p>
          <a:p>
            <a:pPr algn="just">
              <a:lnSpc>
                <a:spcPct val="120000"/>
              </a:lnSpc>
              <a:buClr>
                <a:schemeClr val="tx2"/>
              </a:buClr>
              <a:buFont typeface="Monotype Sorts" pitchFamily="2" charset="2"/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   因为堆栈主要操作（插入、删除、存取）的对象是栈顶元素，若栈顶对应表尾，则每次操作的时间复杂性为</a:t>
            </a:r>
            <a:r>
              <a:rPr lang="en-US" altLang="zh-CN" b="1" i="1" dirty="0">
                <a:latin typeface="楷体" panose="02010609060101010101" pitchFamily="49" charset="-122"/>
                <a:ea typeface="楷体" panose="02010609060101010101" pitchFamily="49" charset="-122"/>
              </a:rPr>
              <a:t>O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latin typeface="楷体" panose="02010609060101010101" pitchFamily="49" charset="-122"/>
                <a:ea typeface="楷体" panose="02010609060101010101" pitchFamily="49" charset="-122"/>
              </a:rPr>
              <a:t>n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)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；若栈顶对应表头，则每个操作的时间复杂性是</a:t>
            </a:r>
            <a:r>
              <a:rPr lang="en-US" altLang="zh-CN" b="1" i="1" dirty="0">
                <a:latin typeface="楷体" panose="02010609060101010101" pitchFamily="49" charset="-122"/>
                <a:ea typeface="楷体" panose="02010609060101010101" pitchFamily="49" charset="-122"/>
              </a:rPr>
              <a:t>O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(1)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，显然</a:t>
            </a:r>
            <a:r>
              <a:rPr lang="zh-CN" altLang="en-US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栈</a:t>
            </a:r>
            <a:r>
              <a:rPr lang="zh-CN" altLang="en-US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顶对应表头是合理的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  <a:p>
            <a:pPr algn="just">
              <a:lnSpc>
                <a:spcPct val="120000"/>
              </a:lnSpc>
              <a:buClr>
                <a:schemeClr val="tx2"/>
              </a:buClr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链式栈中不需要哨位结点。 </a:t>
            </a:r>
          </a:p>
        </p:txBody>
      </p:sp>
    </p:spTree>
    <p:extLst>
      <p:ext uri="{BB962C8B-B14F-4D97-AF65-F5344CB8AC3E}">
        <p14:creationId xmlns:p14="http://schemas.microsoft.com/office/powerpoint/2010/main" val="3767651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入栈算法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256027" y="954123"/>
            <a:ext cx="9235509" cy="5080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Push (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向栈顶指针为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的链式栈中压入一个元素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P1. [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创建新结点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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AVAIL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为新结点申请空间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data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/*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新结点的数据域存放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，指针域存放原栈顶结点的地址信息*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P2. [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更新栈顶指针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 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更新栈顶指针，令其指向新入栈结点▐</a:t>
            </a:r>
          </a:p>
        </p:txBody>
      </p:sp>
    </p:spTree>
    <p:extLst>
      <p:ext uri="{BB962C8B-B14F-4D97-AF65-F5344CB8AC3E}">
        <p14:creationId xmlns:p14="http://schemas.microsoft.com/office/powerpoint/2010/main" val="2844600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出栈算法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866274" y="784156"/>
            <a:ext cx="10099651" cy="51491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Pop (  .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  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/*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从栈顶指针为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的链式栈中弹出栈顶元素，并存放在变量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中*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P1. [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栈空？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IF 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NULL THEN (PRINT“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栈空无法弹出”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RETURN.) 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P2. [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出栈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 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data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).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	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保存栈顶结点的字段值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q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).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	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令指针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q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指向次栈顶结点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AVAIL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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	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释放栈顶结点的空间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solidFill>
                  <a:srgbClr val="FF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  </a:t>
            </a:r>
            <a:r>
              <a:rPr lang="en-US" altLang="zh-CN" b="1" i="1" dirty="0" err="1">
                <a:solidFill>
                  <a:srgbClr val="FF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 err="1">
                <a:solidFill>
                  <a:srgbClr val="FF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 err="1">
                <a:solidFill>
                  <a:srgbClr val="FF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q</a:t>
            </a:r>
            <a:r>
              <a:rPr lang="en-US" altLang="zh-CN" b="1" dirty="0">
                <a:solidFill>
                  <a:srgbClr val="FF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	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更新栈顶指针，令其指向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q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所指结点 ▐</a:t>
            </a:r>
          </a:p>
        </p:txBody>
      </p:sp>
    </p:spTree>
    <p:extLst>
      <p:ext uri="{BB962C8B-B14F-4D97-AF65-F5344CB8AC3E}">
        <p14:creationId xmlns:p14="http://schemas.microsoft.com/office/powerpoint/2010/main" val="239676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存取栈顶元素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240937" y="1318127"/>
            <a:ext cx="9642485" cy="50069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Peek ( . </a:t>
            </a:r>
            <a:r>
              <a:rPr lang="en-US" altLang="zh-CN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/*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将栈顶指针为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的链式栈的栈顶元素存放在变量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中*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P1. [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栈空？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IF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NULL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THEN (PRINT“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栈空”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RETURN.).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P2. [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存取栈顶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 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data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).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将栈顶结点的字段值保存在变量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中▐</a:t>
            </a:r>
          </a:p>
        </p:txBody>
      </p:sp>
    </p:spTree>
    <p:extLst>
      <p:ext uri="{BB962C8B-B14F-4D97-AF65-F5344CB8AC3E}">
        <p14:creationId xmlns:p14="http://schemas.microsoft.com/office/powerpoint/2010/main" val="316835937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58094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栈清空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612278" y="1268473"/>
            <a:ext cx="8208963" cy="43624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Clear ( )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将栈顶指针为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的链式栈清空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C1. [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逐一出栈，直至栈空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WHILE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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NULL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DO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( 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q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next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).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保存次栈顶结点的地址信息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AVAIL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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释放栈顶结点的存储空间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top</a:t>
            </a:r>
            <a:r>
              <a:rPr lang="en-US" altLang="zh-CN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q</a:t>
            </a:r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) 	//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更新栈顶指针▐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</a:pP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9731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4069453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顺序栈与链式栈的比较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146820" y="1381185"/>
            <a:ext cx="8569325" cy="450056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30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</a:t>
            </a:r>
            <a:r>
              <a:rPr lang="zh-CN" altLang="en-US" sz="30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空间复杂性</a:t>
            </a:r>
            <a:r>
              <a:rPr lang="zh-CN" altLang="en-US" sz="30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上，</a:t>
            </a:r>
            <a:r>
              <a:rPr lang="zh-CN" altLang="en-US" sz="3000" b="1" dirty="0">
                <a:latin typeface="楷体" panose="02010609060101010101" pitchFamily="49" charset="-122"/>
                <a:ea typeface="楷体" panose="02010609060101010101" pitchFamily="49" charset="-122"/>
              </a:rPr>
              <a:t>顺序栈必须初始就申请固定的空间，当栈不满时，必然造成空间的浪费；链式栈所需空间是根据需要随时申请的，其代价是为每个元素提供空间以存储其</a:t>
            </a:r>
            <a:r>
              <a:rPr lang="en-US" altLang="zh-CN" sz="3000" b="1" dirty="0">
                <a:latin typeface="楷体" panose="02010609060101010101" pitchFamily="49" charset="-122"/>
                <a:ea typeface="楷体" panose="02010609060101010101" pitchFamily="49" charset="-122"/>
              </a:rPr>
              <a:t>next</a:t>
            </a:r>
            <a:r>
              <a:rPr lang="zh-CN" altLang="en-US" sz="3000" b="1" dirty="0">
                <a:latin typeface="楷体" panose="02010609060101010101" pitchFamily="49" charset="-122"/>
                <a:ea typeface="楷体" panose="02010609060101010101" pitchFamily="49" charset="-122"/>
              </a:rPr>
              <a:t>指针域。</a:t>
            </a:r>
          </a:p>
          <a:p>
            <a:pPr algn="just">
              <a:lnSpc>
                <a:spcPct val="120000"/>
              </a:lnSpc>
            </a:pPr>
            <a:r>
              <a:rPr lang="zh-CN" altLang="en-US" sz="30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</a:t>
            </a:r>
            <a:r>
              <a:rPr lang="zh-CN" altLang="en-US" sz="30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时间复杂性</a:t>
            </a:r>
            <a:r>
              <a:rPr lang="zh-CN" altLang="en-US" sz="30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上，</a:t>
            </a:r>
            <a:r>
              <a:rPr lang="zh-CN" altLang="en-US" sz="3000" b="1" dirty="0">
                <a:latin typeface="楷体" panose="02010609060101010101" pitchFamily="49" charset="-122"/>
                <a:ea typeface="楷体" panose="02010609060101010101" pitchFamily="49" charset="-122"/>
              </a:rPr>
              <a:t>对于针对栈顶的基本操作（压入、弹出和栈顶元素存取），顺序栈和链式栈的时间复杂性均为</a:t>
            </a:r>
            <a:r>
              <a:rPr lang="en-US" altLang="zh-CN" sz="3000" b="1" i="1" dirty="0">
                <a:latin typeface="楷体" panose="02010609060101010101" pitchFamily="49" charset="-122"/>
                <a:ea typeface="楷体" panose="02010609060101010101" pitchFamily="49" charset="-122"/>
              </a:rPr>
              <a:t>O</a:t>
            </a:r>
            <a:r>
              <a:rPr lang="en-US" altLang="zh-CN" sz="3000" b="1" dirty="0">
                <a:latin typeface="楷体" panose="02010609060101010101" pitchFamily="49" charset="-122"/>
                <a:ea typeface="楷体" panose="02010609060101010101" pitchFamily="49" charset="-122"/>
              </a:rPr>
              <a:t>(1) .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97889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顺序存储结构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69874" y="1626938"/>
            <a:ext cx="7362891" cy="25999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  <a:defRPr/>
            </a:pPr>
            <a:r>
              <a:rPr lang="zh-CN" altLang="en-US" sz="3600" b="1" dirty="0">
                <a:solidFill>
                  <a:srgbClr val="0000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顺序存储：</a:t>
            </a:r>
            <a:r>
              <a:rPr lang="zh-CN" altLang="en-US" sz="36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用一组</a:t>
            </a: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连续</a:t>
            </a:r>
            <a:r>
              <a:rPr lang="zh-CN" altLang="en-US" sz="36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的存储空间          </a:t>
            </a:r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依次</a:t>
            </a:r>
            <a:r>
              <a:rPr lang="zh-CN" altLang="en-US" sz="36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存储线性表的元素。</a:t>
            </a:r>
          </a:p>
          <a:p>
            <a:pPr indent="0">
              <a:buFont typeface="Wingdings" panose="05000000000000000000" pitchFamily="2" charset="2"/>
              <a:buNone/>
              <a:defRPr/>
            </a:pPr>
            <a:r>
              <a:rPr lang="zh-CN" altLang="en-US" sz="36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实现顺序存储的最有效方法是使用一维数组。</a:t>
            </a:r>
          </a:p>
          <a:p>
            <a:pPr indent="0"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36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</a:t>
            </a:r>
            <a:endParaRPr lang="zh-CN" altLang="en-US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539750" y="4652963"/>
            <a:ext cx="6466067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] </a:t>
            </a: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：线性表（</a:t>
            </a: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a</a:t>
            </a:r>
            <a:r>
              <a:rPr lang="en-US" altLang="zh-CN" sz="2800" b="1" baseline="-25000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0</a:t>
            </a: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a</a:t>
            </a:r>
            <a:r>
              <a:rPr lang="en-US" altLang="zh-CN" sz="2800" b="1" baseline="-25000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… , a</a:t>
            </a:r>
            <a:r>
              <a:rPr lang="en-US" altLang="zh-CN" sz="2800" b="1" baseline="-25000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n-1</a:t>
            </a:r>
            <a:r>
              <a:rPr lang="en-US" altLang="zh-CN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。可以使用一个数组</a:t>
            </a:r>
            <a:r>
              <a:rPr lang="en-US" altLang="zh-CN" sz="2800" b="1" dirty="0">
                <a:solidFill>
                  <a:srgbClr val="FF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A[n]</a:t>
            </a:r>
            <a:r>
              <a:rPr lang="zh-CN" altLang="en-US" sz="28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来存放此线性表。</a:t>
            </a:r>
          </a:p>
        </p:txBody>
      </p:sp>
      <p:grpSp>
        <p:nvGrpSpPr>
          <p:cNvPr id="5" name="Group 38"/>
          <p:cNvGrpSpPr>
            <a:grpSpLocks/>
          </p:cNvGrpSpPr>
          <p:nvPr/>
        </p:nvGrpSpPr>
        <p:grpSpPr bwMode="auto">
          <a:xfrm>
            <a:off x="7245355" y="378519"/>
            <a:ext cx="5029146" cy="5486400"/>
            <a:chOff x="864" y="288"/>
            <a:chExt cx="3936" cy="3456"/>
          </a:xfrm>
        </p:grpSpPr>
        <p:sp>
          <p:nvSpPr>
            <p:cNvPr id="6" name="Line 5"/>
            <p:cNvSpPr>
              <a:spLocks noChangeShapeType="1"/>
            </p:cNvSpPr>
            <p:nvPr/>
          </p:nvSpPr>
          <p:spPr bwMode="auto">
            <a:xfrm>
              <a:off x="2304" y="288"/>
              <a:ext cx="1008" cy="0"/>
            </a:xfrm>
            <a:prstGeom prst="line">
              <a:avLst/>
            </a:prstGeom>
            <a:noFill/>
            <a:ln w="31750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2304" y="672"/>
              <a:ext cx="1008" cy="0"/>
            </a:xfrm>
            <a:prstGeom prst="line">
              <a:avLst/>
            </a:prstGeom>
            <a:noFill/>
            <a:ln w="28575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2304" y="2688"/>
              <a:ext cx="1008" cy="0"/>
            </a:xfrm>
            <a:prstGeom prst="line">
              <a:avLst/>
            </a:prstGeom>
            <a:noFill/>
            <a:ln w="28575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>
              <a:off x="2304" y="1680"/>
              <a:ext cx="1008" cy="0"/>
            </a:xfrm>
            <a:prstGeom prst="line">
              <a:avLst/>
            </a:prstGeom>
            <a:noFill/>
            <a:ln w="28575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>
              <a:off x="2304" y="2064"/>
              <a:ext cx="1008" cy="0"/>
            </a:xfrm>
            <a:prstGeom prst="line">
              <a:avLst/>
            </a:prstGeom>
            <a:noFill/>
            <a:ln w="28575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>
              <a:off x="2304" y="1056"/>
              <a:ext cx="1008" cy="0"/>
            </a:xfrm>
            <a:prstGeom prst="line">
              <a:avLst/>
            </a:prstGeom>
            <a:noFill/>
            <a:ln w="28575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>
              <a:off x="2304" y="3744"/>
              <a:ext cx="1008" cy="0"/>
            </a:xfrm>
            <a:prstGeom prst="line">
              <a:avLst/>
            </a:prstGeom>
            <a:noFill/>
            <a:ln w="31750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>
              <a:off x="2304" y="288"/>
              <a:ext cx="0" cy="3456"/>
            </a:xfrm>
            <a:prstGeom prst="line">
              <a:avLst/>
            </a:prstGeom>
            <a:noFill/>
            <a:ln w="31750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3312" y="288"/>
              <a:ext cx="0" cy="3456"/>
            </a:xfrm>
            <a:prstGeom prst="line">
              <a:avLst/>
            </a:prstGeom>
            <a:noFill/>
            <a:ln w="31750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15" name="Text Box 14"/>
            <p:cNvSpPr txBox="1">
              <a:spLocks noChangeArrowheads="1"/>
            </p:cNvSpPr>
            <p:nvPr/>
          </p:nvSpPr>
          <p:spPr bwMode="auto">
            <a:xfrm>
              <a:off x="2496" y="288"/>
              <a:ext cx="672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</a:rPr>
                <a:t>a</a:t>
              </a:r>
              <a:r>
                <a:rPr lang="en-US" altLang="zh-CN" b="1" baseline="-2500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</a:rPr>
                <a:t>0</a:t>
              </a:r>
            </a:p>
          </p:txBody>
        </p:sp>
        <p:sp>
          <p:nvSpPr>
            <p:cNvPr id="16" name="Text Box 15"/>
            <p:cNvSpPr txBox="1">
              <a:spLocks noChangeArrowheads="1"/>
            </p:cNvSpPr>
            <p:nvPr/>
          </p:nvSpPr>
          <p:spPr bwMode="auto">
            <a:xfrm>
              <a:off x="2496" y="672"/>
              <a:ext cx="672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</a:rPr>
                <a:t>a</a:t>
              </a:r>
              <a:r>
                <a:rPr lang="en-US" altLang="zh-CN" b="1" baseline="-2500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</a:rPr>
                <a:t>1</a:t>
              </a:r>
            </a:p>
          </p:txBody>
        </p:sp>
        <p:sp>
          <p:nvSpPr>
            <p:cNvPr id="17" name="Text Box 16"/>
            <p:cNvSpPr txBox="1">
              <a:spLocks noChangeArrowheads="1"/>
            </p:cNvSpPr>
            <p:nvPr/>
          </p:nvSpPr>
          <p:spPr bwMode="auto">
            <a:xfrm>
              <a:off x="2496" y="2640"/>
              <a:ext cx="672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</a:rPr>
                <a:t>a</a:t>
              </a:r>
              <a:r>
                <a:rPr lang="en-US" altLang="zh-CN" b="1" baseline="-2500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</a:rPr>
                <a:t>n-1</a:t>
              </a:r>
            </a:p>
          </p:txBody>
        </p:sp>
        <p:sp>
          <p:nvSpPr>
            <p:cNvPr id="18" name="Text Box 17"/>
            <p:cNvSpPr txBox="1">
              <a:spLocks noChangeArrowheads="1"/>
            </p:cNvSpPr>
            <p:nvPr/>
          </p:nvSpPr>
          <p:spPr bwMode="auto">
            <a:xfrm>
              <a:off x="2496" y="1632"/>
              <a:ext cx="672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</a:rPr>
                <a:t>a</a:t>
              </a:r>
              <a:r>
                <a:rPr lang="en-US" altLang="zh-CN" b="1" baseline="-2500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</a:rPr>
                <a:t>k</a:t>
              </a:r>
            </a:p>
          </p:txBody>
        </p:sp>
        <p:sp>
          <p:nvSpPr>
            <p:cNvPr id="19" name="Text Box 20"/>
            <p:cNvSpPr txBox="1">
              <a:spLocks noChangeArrowheads="1"/>
            </p:cNvSpPr>
            <p:nvPr/>
          </p:nvSpPr>
          <p:spPr bwMode="auto">
            <a:xfrm>
              <a:off x="1560" y="730"/>
              <a:ext cx="52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 dirty="0" err="1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b+c</a:t>
              </a:r>
              <a:endPara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endParaRPr>
            </a:p>
          </p:txBody>
        </p:sp>
        <p:sp>
          <p:nvSpPr>
            <p:cNvPr id="20" name="Text Box 22"/>
            <p:cNvSpPr txBox="1">
              <a:spLocks noChangeArrowheads="1"/>
            </p:cNvSpPr>
            <p:nvPr/>
          </p:nvSpPr>
          <p:spPr bwMode="auto">
            <a:xfrm>
              <a:off x="864" y="1735"/>
              <a:ext cx="124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r"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        </a:t>
              </a:r>
              <a:r>
                <a:rPr lang="en-US" altLang="zh-CN" b="1" dirty="0" err="1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b+k</a:t>
              </a:r>
              <a:r>
                <a:rPr lang="en-US" altLang="zh-CN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*c</a:t>
              </a:r>
            </a:p>
          </p:txBody>
        </p:sp>
        <p:sp>
          <p:nvSpPr>
            <p:cNvPr id="21" name="Text Box 23"/>
            <p:cNvSpPr txBox="1">
              <a:spLocks noChangeArrowheads="1"/>
            </p:cNvSpPr>
            <p:nvPr/>
          </p:nvSpPr>
          <p:spPr bwMode="auto">
            <a:xfrm>
              <a:off x="1656" y="345"/>
              <a:ext cx="52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b</a:t>
              </a:r>
            </a:p>
          </p:txBody>
        </p:sp>
        <p:sp>
          <p:nvSpPr>
            <p:cNvPr id="22" name="Text Box 24"/>
            <p:cNvSpPr txBox="1">
              <a:spLocks noChangeArrowheads="1"/>
            </p:cNvSpPr>
            <p:nvPr/>
          </p:nvSpPr>
          <p:spPr bwMode="auto">
            <a:xfrm>
              <a:off x="1343" y="2699"/>
              <a:ext cx="14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b+(n-1)*c</a:t>
              </a:r>
            </a:p>
          </p:txBody>
        </p:sp>
        <p:sp>
          <p:nvSpPr>
            <p:cNvPr id="23" name="Text Box 25"/>
            <p:cNvSpPr txBox="1">
              <a:spLocks noChangeArrowheads="1"/>
            </p:cNvSpPr>
            <p:nvPr/>
          </p:nvSpPr>
          <p:spPr bwMode="auto">
            <a:xfrm>
              <a:off x="2496" y="1152"/>
              <a:ext cx="672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/>
                <a:t>…</a:t>
              </a:r>
              <a:endParaRPr lang="en-US" altLang="zh-CN" b="1" baseline="-25000"/>
            </a:p>
          </p:txBody>
        </p:sp>
        <p:sp>
          <p:nvSpPr>
            <p:cNvPr id="24" name="Text Box 26"/>
            <p:cNvSpPr txBox="1">
              <a:spLocks noChangeArrowheads="1"/>
            </p:cNvSpPr>
            <p:nvPr/>
          </p:nvSpPr>
          <p:spPr bwMode="auto">
            <a:xfrm>
              <a:off x="2496" y="2160"/>
              <a:ext cx="672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/>
                <a:t>…</a:t>
              </a:r>
              <a:endParaRPr lang="en-US" altLang="zh-CN" b="1" baseline="-25000"/>
            </a:p>
          </p:txBody>
        </p:sp>
        <p:sp>
          <p:nvSpPr>
            <p:cNvPr id="25" name="Line 28"/>
            <p:cNvSpPr>
              <a:spLocks noChangeShapeType="1"/>
            </p:cNvSpPr>
            <p:nvPr/>
          </p:nvSpPr>
          <p:spPr bwMode="auto">
            <a:xfrm>
              <a:off x="2304" y="3072"/>
              <a:ext cx="1008" cy="0"/>
            </a:xfrm>
            <a:prstGeom prst="line">
              <a:avLst/>
            </a:prstGeom>
            <a:noFill/>
            <a:ln w="28575">
              <a:solidFill>
                <a:srgbClr val="0033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/>
            </a:p>
          </p:txBody>
        </p:sp>
        <p:sp>
          <p:nvSpPr>
            <p:cNvPr id="26" name="Text Box 29"/>
            <p:cNvSpPr txBox="1">
              <a:spLocks noChangeArrowheads="1"/>
            </p:cNvSpPr>
            <p:nvPr/>
          </p:nvSpPr>
          <p:spPr bwMode="auto">
            <a:xfrm>
              <a:off x="3504" y="288"/>
              <a:ext cx="52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0</a:t>
              </a:r>
            </a:p>
          </p:txBody>
        </p:sp>
        <p:sp>
          <p:nvSpPr>
            <p:cNvPr id="27" name="Text Box 30"/>
            <p:cNvSpPr txBox="1">
              <a:spLocks noChangeArrowheads="1"/>
            </p:cNvSpPr>
            <p:nvPr/>
          </p:nvSpPr>
          <p:spPr bwMode="auto">
            <a:xfrm>
              <a:off x="3506" y="699"/>
              <a:ext cx="52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1</a:t>
              </a:r>
            </a:p>
          </p:txBody>
        </p:sp>
        <p:sp>
          <p:nvSpPr>
            <p:cNvPr id="28" name="Text Box 31"/>
            <p:cNvSpPr txBox="1">
              <a:spLocks noChangeArrowheads="1"/>
            </p:cNvSpPr>
            <p:nvPr/>
          </p:nvSpPr>
          <p:spPr bwMode="auto">
            <a:xfrm>
              <a:off x="3504" y="2684"/>
              <a:ext cx="52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n-1</a:t>
              </a:r>
            </a:p>
          </p:txBody>
        </p:sp>
        <p:sp>
          <p:nvSpPr>
            <p:cNvPr id="29" name="Text Box 32"/>
            <p:cNvSpPr txBox="1">
              <a:spLocks noChangeArrowheads="1"/>
            </p:cNvSpPr>
            <p:nvPr/>
          </p:nvSpPr>
          <p:spPr bwMode="auto">
            <a:xfrm>
              <a:off x="3552" y="1680"/>
              <a:ext cx="52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+mn-lt"/>
                  <a:ea typeface="+mn-ea"/>
                </a:rPr>
                <a:t>k</a:t>
              </a:r>
            </a:p>
          </p:txBody>
        </p:sp>
        <p:sp>
          <p:nvSpPr>
            <p:cNvPr id="30" name="Text Box 35"/>
            <p:cNvSpPr txBox="1">
              <a:spLocks noChangeArrowheads="1"/>
            </p:cNvSpPr>
            <p:nvPr/>
          </p:nvSpPr>
          <p:spPr bwMode="auto">
            <a:xfrm>
              <a:off x="3696" y="3168"/>
              <a:ext cx="110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b="1">
                  <a:solidFill>
                    <a:srgbClr val="660066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+mn-lt"/>
                  <a:ea typeface="楷体_GB2312" pitchFamily="49" charset="-122"/>
                </a:rPr>
                <a:t>空闲区</a:t>
              </a:r>
            </a:p>
          </p:txBody>
        </p:sp>
        <p:sp>
          <p:nvSpPr>
            <p:cNvPr id="31" name="AutoShape 37"/>
            <p:cNvSpPr>
              <a:spLocks/>
            </p:cNvSpPr>
            <p:nvPr/>
          </p:nvSpPr>
          <p:spPr bwMode="auto">
            <a:xfrm>
              <a:off x="3312" y="3072"/>
              <a:ext cx="336" cy="672"/>
            </a:xfrm>
            <a:prstGeom prst="rightBrace">
              <a:avLst>
                <a:gd name="adj1" fmla="val 16667"/>
                <a:gd name="adj2" fmla="val 50000"/>
              </a:avLst>
            </a:prstGeom>
            <a:noFill/>
            <a:ln w="31750" cap="sq">
              <a:solidFill>
                <a:srgbClr val="6600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/>
            </a:p>
          </p:txBody>
        </p:sp>
      </p:grpSp>
      <p:sp>
        <p:nvSpPr>
          <p:cNvPr id="32" name="矩形 31"/>
          <p:cNvSpPr/>
          <p:nvPr/>
        </p:nvSpPr>
        <p:spPr>
          <a:xfrm>
            <a:off x="7383969" y="6076606"/>
            <a:ext cx="3748142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Loc</a:t>
            </a:r>
            <a:r>
              <a:rPr lang="en-US" altLang="zh-CN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(a[k])= </a:t>
            </a:r>
            <a:r>
              <a:rPr lang="en-US" altLang="zh-CN" sz="24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Loc</a:t>
            </a:r>
            <a:r>
              <a:rPr lang="en-US" altLang="zh-CN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 (a[0]) + k*c</a:t>
            </a:r>
            <a:endParaRPr lang="en-US" altLang="zh-CN" sz="2400" b="1" dirty="0">
              <a:effectLst>
                <a:outerShdw blurRad="38100" dist="38100" dir="2700000" algn="tl">
                  <a:srgbClr val="FFFFFF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927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5140034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栈的应用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算术表达式求值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030025" y="1478551"/>
            <a:ext cx="9990901" cy="1040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kumimoji="1" lang="zh-CN" altLang="en-US" sz="2800" b="1" dirty="0">
                <a:solidFill>
                  <a:srgbClr val="99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表达式求值是程序设计语言编译中的一个最基本问题。它的实现方法是栈的一个典型的应用实例。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30025" y="2888106"/>
            <a:ext cx="10760922" cy="2955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表达式都是由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操作数 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(operand)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、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运算符 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(operator)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和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界限符 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(delimiter)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组成的。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   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其中操作数可以是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常数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，也可以是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变量或常量的标识符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；运算符是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算术运算符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（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  <a:sym typeface="Symbol" panose="05050102010706020507" pitchFamily="18" charset="2"/>
              </a:rPr>
              <a:t>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 ,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 ,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 ,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  <a:sym typeface="Symbol" panose="05050102010706020507" pitchFamily="18" charset="2"/>
              </a:rPr>
              <a:t>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）；界限符为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左右括号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楷体_GB2312"/>
              </a:rPr>
              <a:t>和标识表达式结束的结束符。</a:t>
            </a:r>
            <a:endParaRPr lang="zh-CN" altLang="en-US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198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4069453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算术表达式的表示方法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97899" y="1152788"/>
            <a:ext cx="9702144" cy="4979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5475" indent="-625475">
              <a:lnSpc>
                <a:spcPts val="3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25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25475" indent="-625475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中缀表达式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－－运算符在操作数之间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25475" indent="-625475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25475" indent="-625475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如：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B/C</a:t>
            </a:r>
          </a:p>
          <a:p>
            <a:pPr marL="625475" indent="-625475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marL="625475" indent="-625475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运算规则：</a:t>
            </a:r>
          </a:p>
          <a:p>
            <a:pPr marL="625475" indent="-625475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(1) 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先计算括号内，后计算括号外；</a:t>
            </a:r>
          </a:p>
          <a:p>
            <a:pPr marL="625475" indent="-625475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(2) 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在无括号或同层括号内，先进行乘除运算，后进行加减运算，即乘除运算的优先级高于加减运算的优先级；</a:t>
            </a:r>
          </a:p>
          <a:p>
            <a:pPr marL="625475" indent="-625475"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(3) 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同一优先级运算，从左向右依次进行。</a:t>
            </a:r>
          </a:p>
        </p:txBody>
      </p:sp>
    </p:spTree>
    <p:extLst>
      <p:ext uri="{BB962C8B-B14F-4D97-AF65-F5344CB8AC3E}">
        <p14:creationId xmlns:p14="http://schemas.microsoft.com/office/powerpoint/2010/main" val="187637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472006" y="1700918"/>
            <a:ext cx="8861401" cy="35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  <a:spcBef>
                <a:spcPts val="1200"/>
              </a:spcBef>
              <a:buClr>
                <a:srgbClr val="FF0000"/>
              </a:buClr>
              <a:buSzPct val="85000"/>
              <a:buFont typeface="Wingdings" panose="05000000000000000000" pitchFamily="2" charset="2"/>
              <a:buChar char="l"/>
            </a:pPr>
            <a:r>
              <a:rPr kumimoji="1" lang="zh-CN" altLang="en-US" sz="30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用计算机处理中缀表达式比较复杂。一个中缀表达式中</a:t>
            </a:r>
            <a:r>
              <a:rPr kumimoji="1" lang="en-US" altLang="zh-CN" sz="30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,</a:t>
            </a:r>
            <a:r>
              <a:rPr kumimoji="1" lang="zh-CN" altLang="en-US" sz="30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有多少个运算符，原则上就需对表达式进行多少遍扫描，才能完成计算</a:t>
            </a:r>
            <a:r>
              <a:rPr kumimoji="1" lang="en-US" altLang="zh-CN" sz="30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.</a:t>
            </a:r>
          </a:p>
          <a:p>
            <a:pPr algn="just" eaLnBrk="1" hangingPunct="1">
              <a:lnSpc>
                <a:spcPct val="120000"/>
              </a:lnSpc>
              <a:spcBef>
                <a:spcPts val="1200"/>
              </a:spcBef>
              <a:buClr>
                <a:srgbClr val="FF0000"/>
              </a:buClr>
              <a:buSzPct val="85000"/>
              <a:buFont typeface="Wingdings" panose="05000000000000000000" pitchFamily="2" charset="2"/>
              <a:buChar char="l"/>
            </a:pPr>
            <a:r>
              <a:rPr kumimoji="1" lang="zh-CN" altLang="en-US" sz="30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编译系统中，将中缀表达式转换成另外一种表示方法，即</a:t>
            </a:r>
            <a:r>
              <a:rPr kumimoji="1" lang="zh-CN" altLang="en-US" sz="3000" b="1" u="sng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后缀表达式</a:t>
            </a:r>
            <a:r>
              <a:rPr kumimoji="1" lang="zh-CN" altLang="en-US" sz="30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，然后对后缀式表达式进行处理，后缀表达式也称为</a:t>
            </a:r>
            <a:r>
              <a:rPr kumimoji="1" lang="zh-CN" altLang="en-US" sz="3000" b="1" u="sng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逆波兰式</a:t>
            </a:r>
            <a:r>
              <a:rPr kumimoji="1" lang="en-US" altLang="zh-CN" sz="30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208777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28674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后缀表达式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305749" y="1093155"/>
            <a:ext cx="9577673" cy="49465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Font typeface="Wingdings" panose="05000000000000000000" pitchFamily="2" charset="2"/>
              <a:buNone/>
            </a:pPr>
            <a:endParaRPr lang="zh-CN" altLang="en-US" b="1" dirty="0">
              <a:ea typeface="楷体" panose="02010609060101010101" pitchFamily="49" charset="-122"/>
            </a:endParaRP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1929 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年，由波兰逻辑学家（</a:t>
            </a:r>
            <a:r>
              <a:rPr lang="en-US" altLang="zh-CN" b="1" dirty="0" err="1">
                <a:ea typeface="楷体" panose="02010609060101010101" pitchFamily="49" charset="-122"/>
                <a:cs typeface="Times New Roman" panose="02020603050405020304" pitchFamily="18" charset="0"/>
              </a:rPr>
              <a:t>Lukasiewicz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）提出。</a:t>
            </a: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[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例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]	A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B/C;</a:t>
            </a: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          AB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b="1" dirty="0">
                <a:ea typeface="楷体" panose="02010609060101010101" pitchFamily="49" charset="-122"/>
                <a:cs typeface="Times New Roman" panose="02020603050405020304" pitchFamily="18" charset="0"/>
              </a:rPr>
              <a:t>C/ ;</a:t>
            </a: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定义：运算符紧跟在两个操作数之后的表达式被称作</a:t>
            </a:r>
            <a:r>
              <a:rPr lang="zh-CN" altLang="en-US" b="1" dirty="0">
                <a:solidFill>
                  <a:srgbClr val="FF0000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后缀表达式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。</a:t>
            </a: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优点：</a:t>
            </a: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① 后缀表达式</a:t>
            </a:r>
            <a:r>
              <a:rPr lang="zh-CN" altLang="en-US" b="1" dirty="0">
                <a:solidFill>
                  <a:srgbClr val="FF0000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没有括号</a:t>
            </a: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② </a:t>
            </a:r>
            <a:r>
              <a:rPr lang="zh-CN" altLang="en-US" b="1" dirty="0">
                <a:solidFill>
                  <a:srgbClr val="0070C0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不存在优先级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的差别</a:t>
            </a:r>
          </a:p>
          <a:p>
            <a:pPr marL="0" indent="0">
              <a:lnSpc>
                <a:spcPts val="3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③ 计算过程完全按照运算符出现的</a:t>
            </a:r>
            <a:r>
              <a:rPr lang="zh-CN" altLang="en-US" b="1" dirty="0">
                <a:solidFill>
                  <a:srgbClr val="00B050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先后次序</a:t>
            </a:r>
            <a:r>
              <a:rPr lang="zh-CN" altLang="en-US" b="1" dirty="0">
                <a:ea typeface="楷体" panose="02010609060101010101" pitchFamily="49" charset="-122"/>
                <a:cs typeface="Times New Roman" panose="02020603050405020304" pitchFamily="18" charset="0"/>
              </a:rPr>
              <a:t>进行           </a:t>
            </a:r>
          </a:p>
        </p:txBody>
      </p:sp>
    </p:spTree>
    <p:extLst>
      <p:ext uri="{BB962C8B-B14F-4D97-AF65-F5344CB8AC3E}">
        <p14:creationId xmlns:p14="http://schemas.microsoft.com/office/powerpoint/2010/main" val="47943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858791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325258"/>
              </p:ext>
            </p:extLst>
          </p:nvPr>
        </p:nvGraphicFramePr>
        <p:xfrm>
          <a:off x="1621291" y="1830126"/>
          <a:ext cx="8099425" cy="3632200"/>
        </p:xfrm>
        <a:graphic>
          <a:graphicData uri="http://schemas.openxmlformats.org/drawingml/2006/table">
            <a:tbl>
              <a:tblPr/>
              <a:tblGrid>
                <a:gridCol w="40497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497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中缀表达式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后缀表达式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a+b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en-US" altLang="zh-CN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a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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b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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en-US" altLang="zh-CN" sz="32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a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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b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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c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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c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</a:t>
                      </a:r>
                      <a:r>
                        <a:rPr kumimoji="1" lang="en-US" altLang="zh-CN" sz="3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en-US" altLang="zh-CN" sz="32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Times New Roman" pitchFamily="18" charset="0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(</a:t>
                      </a:r>
                      <a:r>
                        <a:rPr kumimoji="1" lang="en-US" altLang="zh-CN" sz="3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a</a:t>
                      </a:r>
                      <a:r>
                        <a:rPr kumimoji="1" lang="en-US" altLang="zh-CN" sz="3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</a:t>
                      </a:r>
                      <a:r>
                        <a:rPr kumimoji="1" lang="en-US" altLang="zh-CN" sz="3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b</a:t>
                      </a:r>
                      <a:r>
                        <a:rPr kumimoji="1" lang="en-US" altLang="zh-CN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)</a:t>
                      </a:r>
                      <a:r>
                        <a:rPr kumimoji="1" lang="en-US" altLang="zh-CN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</a:t>
                      </a:r>
                      <a:r>
                        <a:rPr kumimoji="1" lang="en-US" altLang="zh-CN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((</a:t>
                      </a:r>
                      <a:r>
                        <a:rPr kumimoji="1" lang="en-US" altLang="zh-CN" sz="3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c</a:t>
                      </a:r>
                      <a:r>
                        <a:rPr kumimoji="1" lang="en-US" altLang="zh-CN" sz="3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</a:t>
                      </a:r>
                      <a:r>
                        <a:rPr kumimoji="1" lang="en-US" altLang="zh-CN" sz="3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d</a:t>
                      </a:r>
                      <a:r>
                        <a:rPr kumimoji="1" lang="en-US" altLang="zh-CN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)</a:t>
                      </a:r>
                      <a:r>
                        <a:rPr kumimoji="1" lang="en-US" altLang="zh-CN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</a:t>
                      </a:r>
                      <a:r>
                        <a:rPr kumimoji="1" lang="en-US" altLang="zh-CN" sz="3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e</a:t>
                      </a:r>
                      <a:r>
                        <a:rPr kumimoji="1" lang="en-US" altLang="zh-CN" sz="3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 pitchFamily="18" charset="2"/>
                        </a:rPr>
                        <a:t></a:t>
                      </a:r>
                      <a:r>
                        <a:rPr kumimoji="1" lang="en-US" altLang="zh-CN" sz="3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f</a:t>
                      </a:r>
                      <a:r>
                        <a:rPr kumimoji="1" lang="en-US" altLang="zh-CN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en-US" altLang="zh-CN" sz="3200" b="0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Times New Roman" pitchFamily="18" charset="0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6882063" y="3107585"/>
            <a:ext cx="18473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endParaRPr lang="zh-CN" altLang="en-US" sz="2000" dirty="0">
              <a:latin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46483" y="2503381"/>
            <a:ext cx="803425" cy="1096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fontAlgn="base">
              <a:lnSpc>
                <a:spcPts val="5000"/>
              </a:lnSpc>
              <a:spcBef>
                <a:spcPct val="0"/>
              </a:spcBef>
              <a:spcAft>
                <a:spcPct val="0"/>
              </a:spcAft>
              <a:buClr>
                <a:srgbClr val="FFA405"/>
              </a:buClr>
              <a:buSzPct val="75000"/>
            </a:pPr>
            <a:r>
              <a:rPr kumimoji="1" lang="en-US" altLang="zh-CN" sz="3200" dirty="0">
                <a:solidFill>
                  <a:srgbClr val="00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ab+</a:t>
            </a:r>
            <a:endParaRPr kumimoji="1" lang="en-US" altLang="zh-CN" sz="3200" b="1" dirty="0">
              <a:solidFill>
                <a:srgbClr val="000000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algn="l">
              <a:lnSpc>
                <a:spcPct val="130000"/>
              </a:lnSpc>
            </a:pPr>
            <a:endParaRPr lang="zh-CN" altLang="en-US" sz="2000" dirty="0"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66794" y="3272590"/>
            <a:ext cx="1207382" cy="1096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fontAlgn="base">
              <a:lnSpc>
                <a:spcPts val="5000"/>
              </a:lnSpc>
              <a:spcBef>
                <a:spcPct val="0"/>
              </a:spcBef>
              <a:spcAft>
                <a:spcPct val="0"/>
              </a:spcAft>
              <a:buClr>
                <a:srgbClr val="FFA405"/>
              </a:buClr>
              <a:buSzPct val="75000"/>
            </a:pPr>
            <a:r>
              <a:rPr kumimoji="1" lang="en-US" altLang="zh-CN" sz="3200" dirty="0" err="1">
                <a:solidFill>
                  <a:srgbClr val="00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abc</a:t>
            </a:r>
            <a:r>
              <a:rPr kumimoji="1" lang="en-US" altLang="zh-CN" sz="3200" dirty="0">
                <a:solidFill>
                  <a:srgbClr val="00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</a:t>
            </a:r>
            <a:endParaRPr kumimoji="1" lang="en-US" altLang="zh-CN" sz="3200" dirty="0">
              <a:solidFill>
                <a:srgbClr val="000000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algn="l">
              <a:lnSpc>
                <a:spcPct val="130000"/>
              </a:lnSpc>
            </a:pPr>
            <a:endParaRPr lang="zh-CN" altLang="en-US" sz="2000" dirty="0"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00147" y="3985918"/>
            <a:ext cx="2047355" cy="1096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fontAlgn="base">
              <a:lnSpc>
                <a:spcPts val="5000"/>
              </a:lnSpc>
              <a:spcBef>
                <a:spcPct val="0"/>
              </a:spcBef>
              <a:spcAft>
                <a:spcPct val="0"/>
              </a:spcAft>
              <a:buClr>
                <a:srgbClr val="FFA405"/>
              </a:buClr>
              <a:buSzPct val="75000"/>
            </a:pPr>
            <a:r>
              <a:rPr kumimoji="1" lang="en-US" altLang="zh-CN" sz="3200" dirty="0" err="1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ab</a:t>
            </a:r>
            <a:r>
              <a:rPr kumimoji="1" lang="en-US" altLang="zh-CN" sz="3200" dirty="0" err="1">
                <a:solidFill>
                  <a:srgbClr val="00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</a:t>
            </a:r>
            <a:r>
              <a:rPr kumimoji="1" lang="en-US" altLang="zh-CN" sz="3200" dirty="0" err="1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c</a:t>
            </a:r>
            <a:r>
              <a:rPr kumimoji="1" lang="en-US" altLang="zh-CN" sz="3200" dirty="0" err="1">
                <a:solidFill>
                  <a:srgbClr val="00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</a:t>
            </a:r>
            <a:r>
              <a:rPr kumimoji="1" lang="en-US" altLang="zh-CN" sz="3200" dirty="0" err="1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cd</a:t>
            </a:r>
            <a:r>
              <a:rPr kumimoji="1" lang="en-US" altLang="zh-CN" sz="3200" dirty="0">
                <a:solidFill>
                  <a:srgbClr val="00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</a:t>
            </a:r>
            <a:endParaRPr kumimoji="1" lang="en-US" altLang="zh-CN" sz="3200" dirty="0">
              <a:solidFill>
                <a:srgbClr val="0000CC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algn="l">
              <a:lnSpc>
                <a:spcPct val="130000"/>
              </a:lnSpc>
            </a:pPr>
            <a:endParaRPr lang="zh-CN" altLang="en-US" sz="2000" dirty="0"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519006" y="4708615"/>
            <a:ext cx="2409635" cy="1096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fontAlgn="base">
              <a:lnSpc>
                <a:spcPts val="5000"/>
              </a:lnSpc>
              <a:spcBef>
                <a:spcPct val="0"/>
              </a:spcBef>
              <a:spcAft>
                <a:spcPct val="0"/>
              </a:spcAft>
              <a:buClr>
                <a:srgbClr val="FFA405"/>
              </a:buClr>
              <a:buSzPct val="75000"/>
            </a:pPr>
            <a:r>
              <a:rPr kumimoji="1" lang="en-US" altLang="zh-CN" sz="3200" dirty="0" err="1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ab</a:t>
            </a:r>
            <a:r>
              <a:rPr kumimoji="1" lang="en-US" altLang="zh-CN" sz="3200" dirty="0" err="1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</a:t>
            </a:r>
            <a:r>
              <a:rPr kumimoji="1" lang="en-US" altLang="zh-CN" sz="3200" dirty="0" err="1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cd</a:t>
            </a:r>
            <a:r>
              <a:rPr kumimoji="1" lang="en-US" altLang="zh-CN" sz="3200" dirty="0" err="1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</a:t>
            </a:r>
            <a:r>
              <a:rPr kumimoji="1" lang="en-US" altLang="zh-CN" sz="3200" dirty="0" err="1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e</a:t>
            </a:r>
            <a:r>
              <a:rPr kumimoji="1" lang="en-US" altLang="zh-CN" sz="3200" dirty="0" err="1">
                <a:solidFill>
                  <a:srgbClr val="00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</a:t>
            </a:r>
            <a:r>
              <a:rPr kumimoji="1" lang="en-US" altLang="zh-CN" sz="3200" dirty="0" err="1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f</a:t>
            </a:r>
            <a:r>
              <a:rPr kumimoji="1" lang="en-US" altLang="zh-CN" sz="3200" dirty="0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</a:t>
            </a:r>
            <a:r>
              <a:rPr kumimoji="1" lang="en-US" altLang="zh-CN" sz="3200" dirty="0">
                <a:solidFill>
                  <a:srgbClr val="00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</a:t>
            </a:r>
            <a:endParaRPr kumimoji="1" lang="en-US" altLang="zh-CN" sz="3200" dirty="0">
              <a:solidFill>
                <a:srgbClr val="0000CC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algn="l">
              <a:lnSpc>
                <a:spcPct val="130000"/>
              </a:lnSpc>
            </a:pPr>
            <a:endParaRPr lang="zh-CN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61081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858791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209245" y="1009128"/>
            <a:ext cx="8172450" cy="2591479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E5FFFF"/>
              </a:buClr>
              <a:buFont typeface="Wingdings" panose="05000000000000000000" pitchFamily="2" charset="2"/>
              <a:buNone/>
            </a:pPr>
            <a:r>
              <a:rPr kumimoji="1" lang="zh-CN" altLang="en-US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中缀表达式 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(B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C/D)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E </a:t>
            </a:r>
            <a:r>
              <a:rPr kumimoji="1" lang="zh-CN" altLang="en-US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的后缀形式是 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(     )</a:t>
            </a:r>
          </a:p>
          <a:p>
            <a:pPr eaLnBrk="1" hangingPunct="1">
              <a:spcBef>
                <a:spcPct val="20000"/>
              </a:spcBef>
              <a:buClr>
                <a:srgbClr val="E5FFFF"/>
              </a:buClr>
            </a:pP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A.  AB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C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D/E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</a:p>
          <a:p>
            <a:pPr eaLnBrk="1" hangingPunct="1">
              <a:spcBef>
                <a:spcPct val="20000"/>
              </a:spcBef>
              <a:buClr>
                <a:srgbClr val="E5FFFF"/>
              </a:buClr>
            </a:pP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B.  ABC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D/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E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</a:t>
            </a:r>
          </a:p>
          <a:p>
            <a:pPr eaLnBrk="1" hangingPunct="1">
              <a:spcBef>
                <a:spcPct val="20000"/>
              </a:spcBef>
              <a:buClr>
                <a:srgbClr val="E5FFFF"/>
              </a:buClr>
            </a:pP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C.  ABCD/E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</a:t>
            </a:r>
          </a:p>
          <a:p>
            <a:pPr eaLnBrk="1" hangingPunct="1">
              <a:spcBef>
                <a:spcPct val="20000"/>
              </a:spcBef>
              <a:buClr>
                <a:srgbClr val="E5FFFF"/>
              </a:buClr>
            </a:pP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D.  ABCD/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E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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  </a:t>
            </a:r>
            <a:endParaRPr kumimoji="1" lang="en-US" altLang="zh-CN" sz="2800" b="1" dirty="0">
              <a:solidFill>
                <a:srgbClr val="0000CC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4" name="Text Box 11"/>
          <p:cNvSpPr txBox="1">
            <a:spLocks noChangeArrowheads="1"/>
          </p:cNvSpPr>
          <p:nvPr/>
        </p:nvSpPr>
        <p:spPr bwMode="auto">
          <a:xfrm>
            <a:off x="1097899" y="3978875"/>
            <a:ext cx="10204910" cy="1785104"/>
          </a:xfrm>
          <a:prstGeom prst="rect">
            <a:avLst/>
          </a:prstGeom>
          <a:noFill/>
          <a:ln w="31750" cap="sq">
            <a:noFill/>
            <a:miter lim="800000"/>
            <a:headEnd type="none" w="sm" len="sm"/>
            <a:tailEnd type="none" w="med" len="lg"/>
          </a:ln>
          <a:effectLst/>
        </p:spPr>
        <p:txBody>
          <a:bodyPr wrap="square">
            <a:spAutoFit/>
          </a:bodyPr>
          <a:lstStyle>
            <a:lvl1pPr eaLnBrk="0" hangingPunct="0">
              <a:defRPr kumimoji="1" sz="3200" b="1">
                <a:solidFill>
                  <a:schemeClr val="tx1"/>
                </a:solidFill>
                <a:latin typeface="Times New Roman" pitchFamily="18" charset="0"/>
                <a:ea typeface="幼圆" pitchFamily="49" charset="-122"/>
              </a:defRPr>
            </a:lvl1pPr>
            <a:lvl2pPr marL="742950" indent="-285750" eaLnBrk="0" hangingPunct="0">
              <a:defRPr kumimoji="1" sz="3200" b="1">
                <a:solidFill>
                  <a:schemeClr val="tx1"/>
                </a:solidFill>
                <a:latin typeface="Times New Roman" pitchFamily="18" charset="0"/>
                <a:ea typeface="幼圆" pitchFamily="49" charset="-122"/>
              </a:defRPr>
            </a:lvl2pPr>
            <a:lvl3pPr marL="1143000" indent="-228600" eaLnBrk="0" hangingPunct="0">
              <a:defRPr kumimoji="1" sz="3200" b="1">
                <a:solidFill>
                  <a:schemeClr val="tx1"/>
                </a:solidFill>
                <a:latin typeface="Times New Roman" pitchFamily="18" charset="0"/>
                <a:ea typeface="幼圆" pitchFamily="49" charset="-122"/>
              </a:defRPr>
            </a:lvl3pPr>
            <a:lvl4pPr marL="1600200" indent="-228600" eaLnBrk="0" hangingPunct="0">
              <a:defRPr kumimoji="1" sz="3200" b="1">
                <a:solidFill>
                  <a:schemeClr val="tx1"/>
                </a:solidFill>
                <a:latin typeface="Times New Roman" pitchFamily="18" charset="0"/>
                <a:ea typeface="幼圆" pitchFamily="49" charset="-122"/>
              </a:defRPr>
            </a:lvl4pPr>
            <a:lvl5pPr marL="2057400" indent="-228600" eaLnBrk="0" hangingPunct="0">
              <a:defRPr kumimoji="1" sz="3200" b="1">
                <a:solidFill>
                  <a:schemeClr val="tx1"/>
                </a:solidFill>
                <a:latin typeface="Times New Roman" pitchFamily="18" charset="0"/>
                <a:ea typeface="幼圆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Times New Roman" pitchFamily="18" charset="0"/>
                <a:ea typeface="幼圆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Times New Roman" pitchFamily="18" charset="0"/>
                <a:ea typeface="幼圆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Times New Roman" pitchFamily="18" charset="0"/>
                <a:ea typeface="幼圆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tx1"/>
                </a:solidFill>
                <a:latin typeface="Times New Roman" pitchFamily="18" charset="0"/>
                <a:ea typeface="幼圆" pitchFamily="49" charset="-122"/>
              </a:defRPr>
            </a:lvl9pPr>
          </a:lstStyle>
          <a:p>
            <a:pPr eaLnBrk="1" hangingPunct="1">
              <a:lnSpc>
                <a:spcPts val="3300"/>
              </a:lnSpc>
              <a:spcBef>
                <a:spcPts val="0"/>
              </a:spcBef>
              <a:defRPr/>
            </a:pPr>
            <a:r>
              <a:rPr lang="zh-CN" altLang="en-US" sz="2800" dirty="0">
                <a:solidFill>
                  <a:srgbClr val="0000CC"/>
                </a:solidFill>
                <a:latin typeface="+mj-lt"/>
                <a:ea typeface="楷体" panose="02010609060101010101" pitchFamily="49" charset="-122"/>
              </a:rPr>
              <a:t>方法</a:t>
            </a:r>
            <a:r>
              <a:rPr lang="en-US" altLang="zh-CN" sz="2800" dirty="0">
                <a:solidFill>
                  <a:srgbClr val="0000CC"/>
                </a:solidFill>
                <a:latin typeface="+mj-lt"/>
                <a:ea typeface="楷体" panose="02010609060101010101" pitchFamily="49" charset="-122"/>
              </a:rPr>
              <a:t>:</a:t>
            </a:r>
            <a:endParaRPr kumimoji="0" lang="zh-CN" altLang="en-US" sz="2800" dirty="0">
              <a:solidFill>
                <a:srgbClr val="0000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j-lt"/>
              <a:ea typeface="楷体" panose="02010609060101010101" pitchFamily="49" charset="-122"/>
            </a:endParaRPr>
          </a:p>
          <a:p>
            <a:pPr marL="514350" indent="-514350" eaLnBrk="1" hangingPunct="1">
              <a:lnSpc>
                <a:spcPts val="3300"/>
              </a:lnSpc>
              <a:spcBef>
                <a:spcPts val="0"/>
              </a:spcBef>
              <a:buFont typeface="+mj-ea"/>
              <a:buAutoNum type="circleNumDbPlain"/>
              <a:defRPr/>
            </a:pPr>
            <a:r>
              <a:rPr lang="zh-CN" altLang="en-US" sz="2800" dirty="0">
                <a:solidFill>
                  <a:srgbClr val="0000CC"/>
                </a:solidFill>
                <a:latin typeface="+mj-lt"/>
                <a:ea typeface="楷体" panose="02010609060101010101" pitchFamily="49" charset="-122"/>
              </a:rPr>
              <a:t>将表达式充分加括号，最终使每一对括号里仅有</a:t>
            </a:r>
            <a:r>
              <a:rPr lang="zh-CN" altLang="en-US" sz="2800" dirty="0">
                <a:solidFill>
                  <a:srgbClr val="FF0000"/>
                </a:solidFill>
                <a:latin typeface="+mj-lt"/>
                <a:ea typeface="楷体" panose="02010609060101010101" pitchFamily="49" charset="-122"/>
              </a:rPr>
              <a:t>一个</a:t>
            </a:r>
            <a:r>
              <a:rPr lang="zh-CN" altLang="en-US" sz="2800" dirty="0">
                <a:solidFill>
                  <a:srgbClr val="0000CC"/>
                </a:solidFill>
                <a:latin typeface="+mj-lt"/>
                <a:ea typeface="楷体" panose="02010609060101010101" pitchFamily="49" charset="-122"/>
              </a:rPr>
              <a:t>运算符；</a:t>
            </a:r>
            <a:endParaRPr lang="en-US" altLang="zh-CN" sz="2800" dirty="0">
              <a:solidFill>
                <a:srgbClr val="0000CC"/>
              </a:solidFill>
              <a:latin typeface="+mj-lt"/>
              <a:ea typeface="楷体" panose="02010609060101010101" pitchFamily="49" charset="-122"/>
            </a:endParaRPr>
          </a:p>
          <a:p>
            <a:pPr marL="514350" indent="-514350" eaLnBrk="1" hangingPunct="1">
              <a:lnSpc>
                <a:spcPts val="3300"/>
              </a:lnSpc>
              <a:spcBef>
                <a:spcPts val="0"/>
              </a:spcBef>
              <a:buFont typeface="+mj-ea"/>
              <a:buAutoNum type="circleNumDbPlain"/>
              <a:defRPr/>
            </a:pPr>
            <a:r>
              <a:rPr lang="zh-CN" altLang="en-US" sz="2800" dirty="0">
                <a:solidFill>
                  <a:srgbClr val="0000CC"/>
                </a:solidFill>
                <a:latin typeface="+mj-lt"/>
                <a:ea typeface="楷体" panose="02010609060101010101" pitchFamily="49" charset="-122"/>
              </a:rPr>
              <a:t>移动运算符使之取代与之对应的右括号；</a:t>
            </a:r>
            <a:endParaRPr lang="en-US" altLang="zh-CN" sz="2800" dirty="0">
              <a:solidFill>
                <a:srgbClr val="0000CC"/>
              </a:solidFill>
              <a:latin typeface="+mj-lt"/>
              <a:ea typeface="楷体" panose="02010609060101010101" pitchFamily="49" charset="-122"/>
            </a:endParaRPr>
          </a:p>
          <a:p>
            <a:pPr marL="514350" indent="-514350" eaLnBrk="1" hangingPunct="1">
              <a:lnSpc>
                <a:spcPts val="3300"/>
              </a:lnSpc>
              <a:spcBef>
                <a:spcPts val="0"/>
              </a:spcBef>
              <a:buFont typeface="+mj-ea"/>
              <a:buAutoNum type="circleNumDbPlain"/>
              <a:defRPr/>
            </a:pPr>
            <a:r>
              <a:rPr lang="zh-CN" altLang="en-US" sz="2800" dirty="0">
                <a:solidFill>
                  <a:srgbClr val="0000CC"/>
                </a:solidFill>
                <a:latin typeface="+mj-lt"/>
                <a:ea typeface="楷体" panose="02010609060101010101" pitchFamily="49" charset="-122"/>
              </a:rPr>
              <a:t>去掉所有</a:t>
            </a:r>
            <a:r>
              <a:rPr lang="zh-CN" altLang="en-US" sz="2800" dirty="0">
                <a:solidFill>
                  <a:srgbClr val="FF0000"/>
                </a:solidFill>
                <a:latin typeface="+mj-lt"/>
                <a:ea typeface="楷体" panose="02010609060101010101" pitchFamily="49" charset="-122"/>
              </a:rPr>
              <a:t>左</a:t>
            </a:r>
            <a:r>
              <a:rPr lang="zh-CN" altLang="en-US" sz="2800" dirty="0">
                <a:solidFill>
                  <a:srgbClr val="0000CC"/>
                </a:solidFill>
                <a:latin typeface="+mj-lt"/>
                <a:ea typeface="楷体" panose="02010609060101010101" pitchFamily="49" charset="-122"/>
              </a:rPr>
              <a:t>括号。</a:t>
            </a:r>
            <a:endParaRPr lang="zh-CN" altLang="en-US" sz="2800" dirty="0">
              <a:solidFill>
                <a:srgbClr val="FF0000"/>
              </a:solidFill>
              <a:latin typeface="+mj-lt"/>
              <a:ea typeface="楷体" panose="02010609060101010101" pitchFamily="49" charset="-122"/>
            </a:endParaRP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7839684" y="1070620"/>
            <a:ext cx="304800" cy="447675"/>
          </a:xfrm>
          <a:prstGeom prst="rect">
            <a:avLst/>
          </a:prstGeom>
          <a:noFill/>
          <a:ln w="9525">
            <a:noFill/>
            <a:prstDash val="dashDot"/>
            <a:miter lim="800000"/>
            <a:headEnd type="none" w="sm" len="sm"/>
            <a:tailEnd type="none" w="sm" len="sm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3500"/>
              </a:lnSpc>
            </a:pPr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59571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  <p:bldP spid="5" grpId="0" autoUpdateAnimBg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5509525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例：中缀表达式变成后缀表达式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60426" y="1251669"/>
            <a:ext cx="8672513" cy="450546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33400" indent="-533400" algn="just" eaLnBrk="1" hangingPunct="1">
              <a:lnSpc>
                <a:spcPts val="5000"/>
              </a:lnSpc>
              <a:buFont typeface="+mj-ea"/>
              <a:buAutoNum type="circleNumDbPlain"/>
              <a:defRPr/>
            </a:pP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A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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(B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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C/D)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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E</a:t>
            </a:r>
          </a:p>
          <a:p>
            <a:pPr marL="533400" indent="-533400" algn="just" eaLnBrk="1" hangingPunct="1">
              <a:lnSpc>
                <a:spcPts val="5000"/>
              </a:lnSpc>
              <a:buFont typeface="+mj-ea"/>
              <a:buAutoNum type="circleNumDbPlain"/>
              <a:defRPr/>
            </a:pP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&lt;A</a:t>
            </a:r>
            <a:r>
              <a:rPr kumimoji="1" lang="en-US" altLang="zh-CN" sz="3200" b="1" dirty="0">
                <a:solidFill>
                  <a:srgbClr val="FF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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{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(B</a:t>
            </a:r>
            <a:r>
              <a:rPr kumimoji="1" lang="en-US" altLang="zh-CN" sz="3200" b="1" dirty="0">
                <a:solidFill>
                  <a:srgbClr val="99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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[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C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/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D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]</a:t>
            </a:r>
            <a:r>
              <a:rPr kumimoji="1" lang="en-US" altLang="zh-CN" sz="3200" b="1" dirty="0">
                <a:solidFill>
                  <a:srgbClr val="99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)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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E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}</a:t>
            </a:r>
            <a:r>
              <a:rPr kumimoji="1" lang="en-US" altLang="zh-CN" sz="3200" b="1" dirty="0">
                <a:solidFill>
                  <a:srgbClr val="FF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&gt;</a:t>
            </a:r>
          </a:p>
          <a:p>
            <a:pPr marL="533400" indent="-533400" algn="just" eaLnBrk="1" hangingPunct="1">
              <a:lnSpc>
                <a:spcPts val="5000"/>
              </a:lnSpc>
              <a:buFont typeface="+mj-ea"/>
              <a:buAutoNum type="circleNumDbPlain"/>
              <a:defRPr/>
            </a:pP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&lt;A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{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(B</a:t>
            </a:r>
            <a:r>
              <a:rPr kumimoji="1" lang="en-US" altLang="zh-CN" sz="3200" b="1" dirty="0">
                <a:solidFill>
                  <a:srgbClr val="99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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[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C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/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D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]</a:t>
            </a:r>
            <a:r>
              <a:rPr kumimoji="1" lang="en-US" altLang="zh-CN" sz="3200" b="1" dirty="0">
                <a:solidFill>
                  <a:srgbClr val="99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)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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E</a:t>
            </a:r>
            <a:r>
              <a:rPr kumimoji="1" lang="en-US" altLang="zh-CN" sz="32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}</a:t>
            </a:r>
            <a:r>
              <a:rPr kumimoji="1" lang="en-US" altLang="zh-CN" sz="3200" b="1" dirty="0">
                <a:solidFill>
                  <a:srgbClr val="FF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 </a:t>
            </a:r>
            <a:r>
              <a:rPr kumimoji="1" lang="en-US" altLang="zh-CN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//</a:t>
            </a:r>
            <a:r>
              <a:rPr kumimoji="1" lang="zh-CN" altLang="en-US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用减号代替②中的右括号</a:t>
            </a:r>
            <a:r>
              <a:rPr kumimoji="1" lang="zh-CN" altLang="en-US" sz="25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“</a:t>
            </a:r>
            <a:r>
              <a:rPr kumimoji="1" lang="en-US" altLang="zh-CN" sz="3200" b="1" dirty="0">
                <a:solidFill>
                  <a:srgbClr val="FF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</a:t>
            </a:r>
            <a:r>
              <a:rPr kumimoji="1" lang="zh-CN" altLang="en-US" sz="25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”</a:t>
            </a:r>
            <a:endParaRPr kumimoji="1" lang="en-US" altLang="zh-CN" sz="2500" b="1" dirty="0">
              <a:latin typeface="楷体" panose="02010609060101010101" pitchFamily="49" charset="-122"/>
              <a:ea typeface="楷体" panose="02010609060101010101" pitchFamily="49" charset="-122"/>
              <a:cs typeface="Arial Unicode MS" pitchFamily="34" charset="-122"/>
              <a:sym typeface="Symbol"/>
            </a:endParaRPr>
          </a:p>
          <a:p>
            <a:pPr marL="533400" indent="-533400" algn="just" eaLnBrk="1" hangingPunct="1">
              <a:lnSpc>
                <a:spcPts val="5000"/>
              </a:lnSpc>
              <a:buFont typeface="+mj-ea"/>
              <a:buAutoNum type="circleNumDbPlain"/>
              <a:defRPr/>
            </a:pP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&lt;A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{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(B</a:t>
            </a:r>
            <a:r>
              <a:rPr kumimoji="1" lang="en-US" altLang="zh-CN" sz="3200" b="1" dirty="0">
                <a:solidFill>
                  <a:srgbClr val="99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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[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C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/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D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]</a:t>
            </a:r>
            <a:r>
              <a:rPr kumimoji="1" lang="en-US" altLang="zh-CN" sz="3200" b="1" dirty="0">
                <a:solidFill>
                  <a:srgbClr val="99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)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E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</a:t>
            </a:r>
            <a:r>
              <a:rPr kumimoji="1" lang="en-US" altLang="zh-CN" sz="3200" b="1" dirty="0">
                <a:solidFill>
                  <a:srgbClr val="FF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  </a:t>
            </a:r>
            <a:r>
              <a:rPr kumimoji="1" lang="en-US" altLang="zh-CN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//</a:t>
            </a:r>
            <a:r>
              <a:rPr kumimoji="1" lang="zh-CN" altLang="en-US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用乘号代替③中的右括号“</a:t>
            </a:r>
            <a:r>
              <a:rPr kumimoji="1" lang="en-US" altLang="zh-CN" sz="2500" b="1" dirty="0">
                <a:solidFill>
                  <a:srgbClr val="0000CC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}</a:t>
            </a:r>
            <a:r>
              <a:rPr kumimoji="1" lang="zh-CN" altLang="en-US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”</a:t>
            </a:r>
            <a:endParaRPr kumimoji="1" lang="en-US" altLang="zh-CN" sz="2500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  <a:sym typeface="Symbol"/>
            </a:endParaRPr>
          </a:p>
          <a:p>
            <a:pPr marL="533400" indent="-533400" algn="just" eaLnBrk="1" hangingPunct="1">
              <a:lnSpc>
                <a:spcPts val="5000"/>
              </a:lnSpc>
              <a:buFont typeface="+mj-ea"/>
              <a:buAutoNum type="circleNumDbPlain"/>
              <a:defRPr/>
            </a:pP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&lt;A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{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(B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[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C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/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D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]</a:t>
            </a:r>
            <a:r>
              <a:rPr kumimoji="1" lang="en-US" altLang="zh-CN" sz="3200" b="1" dirty="0">
                <a:solidFill>
                  <a:srgbClr val="99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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E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</a:t>
            </a:r>
            <a:r>
              <a:rPr kumimoji="1" lang="en-US" altLang="zh-CN" sz="3200" b="1" dirty="0">
                <a:solidFill>
                  <a:srgbClr val="FF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   </a:t>
            </a:r>
            <a:r>
              <a:rPr kumimoji="1" lang="en-US" altLang="zh-CN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//</a:t>
            </a:r>
            <a:r>
              <a:rPr kumimoji="1" lang="zh-CN" altLang="en-US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用加号代替④中的右括号“</a:t>
            </a:r>
            <a:r>
              <a:rPr kumimoji="1" lang="en-US" altLang="zh-CN" sz="2500" b="1" dirty="0">
                <a:solidFill>
                  <a:srgbClr val="99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)</a:t>
            </a:r>
            <a:r>
              <a:rPr kumimoji="1" lang="zh-CN" altLang="en-US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”</a:t>
            </a:r>
            <a:endParaRPr kumimoji="1" lang="en-US" altLang="zh-CN" sz="2500" b="1" dirty="0">
              <a:solidFill>
                <a:srgbClr val="FF00FF"/>
              </a:solidFill>
              <a:latin typeface="楷体" panose="02010609060101010101" pitchFamily="49" charset="-122"/>
              <a:ea typeface="楷体" panose="02010609060101010101" pitchFamily="49" charset="-122"/>
              <a:cs typeface="Arial Unicode MS" pitchFamily="34" charset="-122"/>
              <a:sym typeface="Symbol"/>
            </a:endParaRPr>
          </a:p>
          <a:p>
            <a:pPr marL="533400" indent="-533400" algn="just" eaLnBrk="1" hangingPunct="1">
              <a:lnSpc>
                <a:spcPts val="5000"/>
              </a:lnSpc>
              <a:buFont typeface="+mj-ea"/>
              <a:buAutoNum type="circleNumDbPlain"/>
              <a:defRPr/>
            </a:pP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&lt;A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{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(B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[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CD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/</a:t>
            </a:r>
            <a:r>
              <a:rPr kumimoji="1" lang="en-US" altLang="zh-CN" sz="3200" b="1" dirty="0">
                <a:solidFill>
                  <a:srgbClr val="99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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E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</a:t>
            </a:r>
            <a:r>
              <a:rPr kumimoji="1" lang="en-US" altLang="zh-CN" sz="3200" b="1" dirty="0">
                <a:solidFill>
                  <a:srgbClr val="FF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    </a:t>
            </a:r>
            <a:r>
              <a:rPr kumimoji="1" lang="en-US" altLang="zh-CN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//</a:t>
            </a:r>
            <a:r>
              <a:rPr kumimoji="1" lang="zh-CN" altLang="en-US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用除号代替⑤中的右括号“</a:t>
            </a:r>
            <a:r>
              <a:rPr kumimoji="1" lang="en-US" altLang="zh-CN" sz="2500" b="1" dirty="0">
                <a:solidFill>
                  <a:srgbClr val="0066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]</a:t>
            </a:r>
            <a:r>
              <a:rPr kumimoji="1" lang="zh-CN" altLang="en-US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”</a:t>
            </a:r>
            <a:endParaRPr kumimoji="1" lang="en-US" altLang="zh-CN" sz="2500" b="1" dirty="0">
              <a:solidFill>
                <a:srgbClr val="FF00FF"/>
              </a:solidFill>
              <a:latin typeface="楷体" panose="02010609060101010101" pitchFamily="49" charset="-122"/>
              <a:ea typeface="楷体" panose="02010609060101010101" pitchFamily="49" charset="-122"/>
              <a:cs typeface="Arial Unicode MS" pitchFamily="34" charset="-122"/>
              <a:sym typeface="Symbol"/>
            </a:endParaRPr>
          </a:p>
          <a:p>
            <a:pPr marL="533400" indent="-533400" algn="just" eaLnBrk="1" hangingPunct="1">
              <a:lnSpc>
                <a:spcPts val="5000"/>
              </a:lnSpc>
              <a:buFont typeface="+mj-ea"/>
              <a:buAutoNum type="circleNumDbPlain"/>
              <a:defRPr/>
            </a:pP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ABCD</a:t>
            </a:r>
            <a:r>
              <a:rPr kumimoji="1" lang="en-US" altLang="zh-CN" sz="3200" b="1" dirty="0">
                <a:solidFill>
                  <a:srgbClr val="0066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/</a:t>
            </a:r>
            <a:r>
              <a:rPr kumimoji="1" lang="en-US" altLang="zh-CN" sz="3200" b="1" dirty="0">
                <a:solidFill>
                  <a:srgbClr val="99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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</a:rPr>
              <a:t>E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</a:t>
            </a:r>
            <a:r>
              <a:rPr kumimoji="1" lang="en-US" altLang="zh-CN" sz="3200" b="1" dirty="0">
                <a:solidFill>
                  <a:srgbClr val="FF00FF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 Unicode MS" pitchFamily="34" charset="-122"/>
                <a:sym typeface="Symbol"/>
              </a:rPr>
              <a:t>          </a:t>
            </a:r>
            <a:r>
              <a:rPr kumimoji="1" lang="en-US" altLang="zh-CN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//</a:t>
            </a:r>
            <a:r>
              <a:rPr kumimoji="1" lang="zh-CN" altLang="en-US" sz="25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去掉⑥中所有的左括号</a:t>
            </a:r>
            <a:endParaRPr kumimoji="1" lang="zh-CN" altLang="en-US" sz="3200" b="1" dirty="0">
              <a:solidFill>
                <a:srgbClr val="FF00FF"/>
              </a:solidFill>
              <a:latin typeface="楷体" panose="02010609060101010101" pitchFamily="49" charset="-122"/>
              <a:ea typeface="楷体" panose="02010609060101010101" pitchFamily="49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7596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675935" y="1974229"/>
            <a:ext cx="8946230" cy="2636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在中缀表达式 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(A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B)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((C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D)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F) </a:t>
            </a:r>
            <a:r>
              <a:rPr lang="zh-CN" altLang="en-US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被转换成后缀表达式的过程中，</a:t>
            </a:r>
          </a:p>
          <a:p>
            <a:pPr marL="0" indent="0">
              <a:lnSpc>
                <a:spcPts val="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b="1" dirty="0">
                <a:solidFill>
                  <a:srgbClr val="00B050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操作符栈 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S </a:t>
            </a:r>
            <a:r>
              <a:rPr lang="zh-CN" altLang="en-US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zh-CN" altLang="en-US" sz="3200" b="1" dirty="0">
                <a:solidFill>
                  <a:srgbClr val="0070C0"/>
                </a:solidFill>
                <a:ea typeface="楷体" panose="02010609060101010101" pitchFamily="49" charset="-122"/>
                <a:cs typeface="Times New Roman" panose="02020603050405020304" pitchFamily="18" charset="0"/>
              </a:rPr>
              <a:t>后缀表达式队列 </a:t>
            </a:r>
            <a:r>
              <a:rPr lang="en-US" altLang="zh-CN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Q </a:t>
            </a:r>
            <a:r>
              <a:rPr lang="zh-CN" altLang="en-US" sz="3200" b="1" dirty="0">
                <a:ea typeface="楷体" panose="02010609060101010101" pitchFamily="49" charset="-122"/>
                <a:cs typeface="Times New Roman" panose="02020603050405020304" pitchFamily="18" charset="0"/>
              </a:rPr>
              <a:t>是如何变化的？</a:t>
            </a:r>
          </a:p>
        </p:txBody>
      </p:sp>
    </p:spTree>
    <p:extLst>
      <p:ext uri="{BB962C8B-B14F-4D97-AF65-F5344CB8AC3E}">
        <p14:creationId xmlns:p14="http://schemas.microsoft.com/office/powerpoint/2010/main" val="5251321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4" name="Group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3432239"/>
              </p:ext>
            </p:extLst>
          </p:nvPr>
        </p:nvGraphicFramePr>
        <p:xfrm>
          <a:off x="2180067" y="108987"/>
          <a:ext cx="8785225" cy="6141720"/>
        </p:xfrm>
        <a:graphic>
          <a:graphicData uri="http://schemas.openxmlformats.org/drawingml/2006/table">
            <a:tbl>
              <a:tblPr/>
              <a:tblGrid>
                <a:gridCol w="4392612">
                  <a:extLst>
                    <a:ext uri="{9D8B030D-6E8A-4147-A177-3AD203B41FA5}">
                      <a16:colId xmlns:a16="http://schemas.microsoft.com/office/drawing/2014/main" val="2745717287"/>
                    </a:ext>
                  </a:extLst>
                </a:gridCol>
                <a:gridCol w="4392613">
                  <a:extLst>
                    <a:ext uri="{9D8B030D-6E8A-4147-A177-3AD203B41FA5}">
                      <a16:colId xmlns:a16="http://schemas.microsoft.com/office/drawing/2014/main" val="3221747938"/>
                    </a:ext>
                  </a:extLst>
                </a:gridCol>
              </a:tblGrid>
              <a:tr h="468313"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</a:rPr>
                        <a:t>(A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</a:rPr>
                        <a:t>B)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</a:rPr>
                        <a:t>((C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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</a:rPr>
                        <a:t>D)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</a:rPr>
                        <a:t>E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楷体_GB2312"/>
                          <a:cs typeface="Times New Roman" panose="02020603050405020304" pitchFamily="18" charset="0"/>
                        </a:rPr>
                        <a:t>F)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560338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操作符栈 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后缀表达式队列 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Q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6547920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(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0866247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667710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6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1648223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((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C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309282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((</a:t>
                      </a:r>
                      <a:endParaRPr kumimoji="1" lang="en-US" altLang="zh-CN" sz="26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CD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260969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(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CD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8965848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(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CDE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0807500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(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CDE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1713197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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CDEF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3058567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kumimoji="1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CDEF</a:t>
                      </a:r>
                      <a:endParaRPr kumimoji="1" lang="en-US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422261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endParaRPr kumimoji="1" lang="zh-CN" altLang="zh-CN" sz="2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defRPr kumimoji="1" sz="2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65000"/>
                        <a:buFont typeface="Monotype Sorts" pitchFamily="2" charset="2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00000"/>
                        <a:defRPr kumimoji="1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仿宋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</a:rPr>
                        <a:t>AB</a:t>
                      </a:r>
                      <a:r>
                        <a:rPr kumimoji="1" lang="en-US" altLang="zh-CN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_GB2312" pitchFamily="49" charset="-122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CDEF</a:t>
                      </a:r>
                      <a:endParaRPr kumimoji="1" lang="en-US" altLang="zh-CN" sz="26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仿宋_GB2312" pitchFamily="49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592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92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58094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</a:t>
            </a:r>
            <a:r>
              <a:rPr lang="en-US" altLang="zh-CN" dirty="0" err="1">
                <a:latin typeface="楷体" panose="02010609060101010101" pitchFamily="49" charset="-122"/>
                <a:ea typeface="楷体" panose="02010609060101010101" pitchFamily="49" charset="-122"/>
              </a:rPr>
              <a:t>Tr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Box 1"/>
          <p:cNvSpPr txBox="1">
            <a:spLocks noChangeArrowheads="1"/>
          </p:cNvSpPr>
          <p:nvPr/>
        </p:nvSpPr>
        <p:spPr bwMode="auto">
          <a:xfrm>
            <a:off x="1381913" y="1736629"/>
            <a:ext cx="9439633" cy="347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ts val="4500"/>
              </a:lnSpc>
            </a:pPr>
            <a:r>
              <a:rPr kumimoji="1"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/* </a:t>
            </a:r>
            <a:r>
              <a:rPr kumimoji="1" lang="zh-CN" altLang="en-US" sz="32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</a:t>
            </a:r>
            <a:r>
              <a:rPr kumimoji="1" lang="en-US" altLang="zh-CN" sz="3200" b="1" dirty="0" err="1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Tr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kumimoji="1"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transformation</a:t>
            </a:r>
            <a:r>
              <a:rPr kumimoji="1"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之缩写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32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kumimoji="1"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充分加括号的</a:t>
            </a:r>
            <a:r>
              <a:rPr kumimoji="1"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中缀表达式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kumimoji="1"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即每对括号内仅有一个运算符</a:t>
            </a:r>
            <a:r>
              <a:rPr kumimoji="1" lang="en-US" altLang="zh-CN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kumimoji="1" lang="zh-CN" altLang="en-US" sz="32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变换成</a:t>
            </a:r>
            <a:r>
              <a:rPr kumimoji="1"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后缀表达式，</a:t>
            </a:r>
            <a:r>
              <a:rPr kumimoji="1" lang="zh-CN" altLang="en-US" sz="32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堆栈 </a:t>
            </a:r>
            <a:r>
              <a:rPr kumimoji="1" lang="en-US" altLang="zh-CN" sz="32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S</a:t>
            </a:r>
            <a:r>
              <a:rPr kumimoji="1"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保存扫描中缀表达式得到的暂不能加入后缀表达式的运算符，</a:t>
            </a:r>
            <a:r>
              <a:rPr kumimoji="1" lang="zh-CN" altLang="en-US" sz="32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队列 </a:t>
            </a:r>
            <a:r>
              <a:rPr kumimoji="1" lang="en-US" altLang="zh-CN" sz="3200" b="1" dirty="0">
                <a:solidFill>
                  <a:srgbClr val="0000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Q</a:t>
            </a:r>
            <a:r>
              <a:rPr kumimoji="1"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保存后缀表达式</a:t>
            </a:r>
            <a:r>
              <a:rPr kumimoji="1"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*</a:t>
            </a:r>
            <a:r>
              <a:rPr kumimoji="1"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/</a:t>
            </a:r>
            <a:r>
              <a:rPr kumimoji="1"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（作业）</a:t>
            </a:r>
            <a:endParaRPr kumimoji="1" lang="en-US" altLang="zh-CN" sz="3200" b="1" dirty="0">
              <a:solidFill>
                <a:srgbClr val="FF00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 eaLnBrk="1" hangingPunct="1"/>
            <a:endParaRPr kumimoji="1"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4704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5140034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顺序存储的线性表的基本运算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38357" y="1353219"/>
            <a:ext cx="5252646" cy="6858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、插入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] 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在顺序表（</a:t>
            </a:r>
            <a:r>
              <a:rPr lang="en-US" altLang="zh-CN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12,13,21,24,28,30,42,77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）  中，插入元素 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25</a:t>
            </a: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zh-CN" altLang="en-US" b="1" dirty="0">
              <a:effectLst>
                <a:outerShdw blurRad="38100" dist="38100" dir="2700000" algn="tl">
                  <a:srgbClr val="FFFFFF"/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问题：此时，线性表的逻辑结构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      发生什么变化？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FFFFFF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    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位置关系发生变化长度增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zh-CN" b="1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4" name="Group 89"/>
          <p:cNvGrpSpPr>
            <a:grpSpLocks/>
          </p:cNvGrpSpPr>
          <p:nvPr/>
        </p:nvGrpSpPr>
        <p:grpSpPr bwMode="auto">
          <a:xfrm>
            <a:off x="5391004" y="623762"/>
            <a:ext cx="3505200" cy="5656263"/>
            <a:chOff x="336" y="240"/>
            <a:chExt cx="2208" cy="3563"/>
          </a:xfrm>
        </p:grpSpPr>
        <p:sp>
          <p:nvSpPr>
            <p:cNvPr id="5" name="Text Box 40"/>
            <p:cNvSpPr txBox="1">
              <a:spLocks noChangeArrowheads="1"/>
            </p:cNvSpPr>
            <p:nvPr/>
          </p:nvSpPr>
          <p:spPr bwMode="auto">
            <a:xfrm>
              <a:off x="1728" y="720"/>
              <a:ext cx="816" cy="3083"/>
            </a:xfrm>
            <a:prstGeom prst="rect">
              <a:avLst/>
            </a:prstGeom>
            <a:solidFill>
              <a:srgbClr val="F5F7D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6" name="Line 4"/>
            <p:cNvSpPr>
              <a:spLocks noChangeShapeType="1"/>
            </p:cNvSpPr>
            <p:nvPr/>
          </p:nvSpPr>
          <p:spPr bwMode="auto">
            <a:xfrm>
              <a:off x="1728" y="720"/>
              <a:ext cx="0" cy="3072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7" name="Line 5"/>
            <p:cNvSpPr>
              <a:spLocks noChangeShapeType="1"/>
            </p:cNvSpPr>
            <p:nvPr/>
          </p:nvSpPr>
          <p:spPr bwMode="auto">
            <a:xfrm>
              <a:off x="2544" y="720"/>
              <a:ext cx="0" cy="3072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8" name="Line 6"/>
            <p:cNvSpPr>
              <a:spLocks noChangeShapeType="1"/>
            </p:cNvSpPr>
            <p:nvPr/>
          </p:nvSpPr>
          <p:spPr bwMode="auto">
            <a:xfrm>
              <a:off x="1728" y="720"/>
              <a:ext cx="816" cy="0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9" name="Line 7"/>
            <p:cNvSpPr>
              <a:spLocks noChangeShapeType="1"/>
            </p:cNvSpPr>
            <p:nvPr/>
          </p:nvSpPr>
          <p:spPr bwMode="auto">
            <a:xfrm>
              <a:off x="1728" y="1056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0" name="Line 8"/>
            <p:cNvSpPr>
              <a:spLocks noChangeShapeType="1"/>
            </p:cNvSpPr>
            <p:nvPr/>
          </p:nvSpPr>
          <p:spPr bwMode="auto">
            <a:xfrm>
              <a:off x="1728" y="2592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1" name="Line 9"/>
            <p:cNvSpPr>
              <a:spLocks noChangeShapeType="1"/>
            </p:cNvSpPr>
            <p:nvPr/>
          </p:nvSpPr>
          <p:spPr bwMode="auto">
            <a:xfrm>
              <a:off x="1728" y="2208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>
              <a:off x="1728" y="1440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3" name="Line 11"/>
            <p:cNvSpPr>
              <a:spLocks noChangeShapeType="1"/>
            </p:cNvSpPr>
            <p:nvPr/>
          </p:nvSpPr>
          <p:spPr bwMode="auto">
            <a:xfrm>
              <a:off x="1728" y="1824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4" name="Line 12"/>
            <p:cNvSpPr>
              <a:spLocks noChangeShapeType="1"/>
            </p:cNvSpPr>
            <p:nvPr/>
          </p:nvSpPr>
          <p:spPr bwMode="auto">
            <a:xfrm>
              <a:off x="1728" y="2976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5" name="Line 13"/>
            <p:cNvSpPr>
              <a:spLocks noChangeShapeType="1"/>
            </p:cNvSpPr>
            <p:nvPr/>
          </p:nvSpPr>
          <p:spPr bwMode="auto">
            <a:xfrm>
              <a:off x="1728" y="3360"/>
              <a:ext cx="816" cy="0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6" name="Line 14"/>
            <p:cNvSpPr>
              <a:spLocks noChangeShapeType="1"/>
            </p:cNvSpPr>
            <p:nvPr/>
          </p:nvSpPr>
          <p:spPr bwMode="auto">
            <a:xfrm>
              <a:off x="1728" y="3792"/>
              <a:ext cx="816" cy="0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7" name="Text Box 29"/>
            <p:cNvSpPr txBox="1">
              <a:spLocks noChangeArrowheads="1"/>
            </p:cNvSpPr>
            <p:nvPr/>
          </p:nvSpPr>
          <p:spPr bwMode="auto">
            <a:xfrm>
              <a:off x="1008" y="240"/>
              <a:ext cx="14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序号  元素</a:t>
              </a:r>
            </a:p>
          </p:txBody>
        </p:sp>
        <p:sp>
          <p:nvSpPr>
            <p:cNvPr id="18" name="Text Box 31"/>
            <p:cNvSpPr txBox="1">
              <a:spLocks noChangeArrowheads="1"/>
            </p:cNvSpPr>
            <p:nvPr/>
          </p:nvSpPr>
          <p:spPr bwMode="auto">
            <a:xfrm>
              <a:off x="1296" y="1440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19" name="Text Box 32"/>
            <p:cNvSpPr txBox="1">
              <a:spLocks noChangeArrowheads="1"/>
            </p:cNvSpPr>
            <p:nvPr/>
          </p:nvSpPr>
          <p:spPr bwMode="auto">
            <a:xfrm>
              <a:off x="1296" y="1824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20" name="Text Box 33"/>
            <p:cNvSpPr txBox="1">
              <a:spLocks noChangeArrowheads="1"/>
            </p:cNvSpPr>
            <p:nvPr/>
          </p:nvSpPr>
          <p:spPr bwMode="auto">
            <a:xfrm>
              <a:off x="1296" y="672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21" name="Text Box 34"/>
            <p:cNvSpPr txBox="1">
              <a:spLocks noChangeArrowheads="1"/>
            </p:cNvSpPr>
            <p:nvPr/>
          </p:nvSpPr>
          <p:spPr bwMode="auto">
            <a:xfrm>
              <a:off x="1296" y="2208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4</a:t>
              </a:r>
            </a:p>
          </p:txBody>
        </p:sp>
        <p:sp>
          <p:nvSpPr>
            <p:cNvPr id="22" name="Text Box 35"/>
            <p:cNvSpPr txBox="1">
              <a:spLocks noChangeArrowheads="1"/>
            </p:cNvSpPr>
            <p:nvPr/>
          </p:nvSpPr>
          <p:spPr bwMode="auto">
            <a:xfrm>
              <a:off x="1296" y="1056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23" name="Text Box 36"/>
            <p:cNvSpPr txBox="1">
              <a:spLocks noChangeArrowheads="1"/>
            </p:cNvSpPr>
            <p:nvPr/>
          </p:nvSpPr>
          <p:spPr bwMode="auto">
            <a:xfrm>
              <a:off x="1296" y="3024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6</a:t>
              </a:r>
            </a:p>
          </p:txBody>
        </p:sp>
        <p:sp>
          <p:nvSpPr>
            <p:cNvPr id="24" name="Text Box 37"/>
            <p:cNvSpPr txBox="1">
              <a:spLocks noChangeArrowheads="1"/>
            </p:cNvSpPr>
            <p:nvPr/>
          </p:nvSpPr>
          <p:spPr bwMode="auto">
            <a:xfrm>
              <a:off x="1296" y="3408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7</a:t>
              </a:r>
            </a:p>
          </p:txBody>
        </p:sp>
        <p:sp>
          <p:nvSpPr>
            <p:cNvPr id="25" name="Text Box 38"/>
            <p:cNvSpPr txBox="1">
              <a:spLocks noChangeArrowheads="1"/>
            </p:cNvSpPr>
            <p:nvPr/>
          </p:nvSpPr>
          <p:spPr bwMode="auto">
            <a:xfrm>
              <a:off x="1296" y="2592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5</a:t>
              </a:r>
            </a:p>
          </p:txBody>
        </p:sp>
        <p:sp>
          <p:nvSpPr>
            <p:cNvPr id="26" name="Text Box 39"/>
            <p:cNvSpPr txBox="1">
              <a:spLocks noChangeArrowheads="1"/>
            </p:cNvSpPr>
            <p:nvPr/>
          </p:nvSpPr>
          <p:spPr bwMode="auto">
            <a:xfrm>
              <a:off x="1920" y="672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12</a:t>
              </a:r>
            </a:p>
          </p:txBody>
        </p:sp>
        <p:sp>
          <p:nvSpPr>
            <p:cNvPr id="27" name="Text Box 41"/>
            <p:cNvSpPr txBox="1">
              <a:spLocks noChangeArrowheads="1"/>
            </p:cNvSpPr>
            <p:nvPr/>
          </p:nvSpPr>
          <p:spPr bwMode="auto">
            <a:xfrm>
              <a:off x="1920" y="1056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13</a:t>
              </a:r>
            </a:p>
          </p:txBody>
        </p:sp>
        <p:sp>
          <p:nvSpPr>
            <p:cNvPr id="28" name="Text Box 42"/>
            <p:cNvSpPr txBox="1">
              <a:spLocks noChangeArrowheads="1"/>
            </p:cNvSpPr>
            <p:nvPr/>
          </p:nvSpPr>
          <p:spPr bwMode="auto">
            <a:xfrm>
              <a:off x="1920" y="1440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21</a:t>
              </a:r>
            </a:p>
          </p:txBody>
        </p:sp>
        <p:sp>
          <p:nvSpPr>
            <p:cNvPr id="29" name="Text Box 43"/>
            <p:cNvSpPr txBox="1">
              <a:spLocks noChangeArrowheads="1"/>
            </p:cNvSpPr>
            <p:nvPr/>
          </p:nvSpPr>
          <p:spPr bwMode="auto">
            <a:xfrm>
              <a:off x="1728" y="1824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24</a:t>
              </a:r>
            </a:p>
          </p:txBody>
        </p:sp>
        <p:sp>
          <p:nvSpPr>
            <p:cNvPr id="30" name="Text Box 48"/>
            <p:cNvSpPr txBox="1">
              <a:spLocks noChangeArrowheads="1"/>
            </p:cNvSpPr>
            <p:nvPr/>
          </p:nvSpPr>
          <p:spPr bwMode="auto">
            <a:xfrm>
              <a:off x="1728" y="2208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28</a:t>
              </a:r>
            </a:p>
          </p:txBody>
        </p:sp>
        <p:sp>
          <p:nvSpPr>
            <p:cNvPr id="31" name="Text Box 49"/>
            <p:cNvSpPr txBox="1">
              <a:spLocks noChangeArrowheads="1"/>
            </p:cNvSpPr>
            <p:nvPr/>
          </p:nvSpPr>
          <p:spPr bwMode="auto">
            <a:xfrm>
              <a:off x="1728" y="2592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30</a:t>
              </a:r>
            </a:p>
          </p:txBody>
        </p:sp>
        <p:sp>
          <p:nvSpPr>
            <p:cNvPr id="32" name="Text Box 50"/>
            <p:cNvSpPr txBox="1">
              <a:spLocks noChangeArrowheads="1"/>
            </p:cNvSpPr>
            <p:nvPr/>
          </p:nvSpPr>
          <p:spPr bwMode="auto">
            <a:xfrm>
              <a:off x="1728" y="2976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42</a:t>
              </a:r>
            </a:p>
          </p:txBody>
        </p:sp>
        <p:sp>
          <p:nvSpPr>
            <p:cNvPr id="33" name="Text Box 51"/>
            <p:cNvSpPr txBox="1">
              <a:spLocks noChangeArrowheads="1"/>
            </p:cNvSpPr>
            <p:nvPr/>
          </p:nvSpPr>
          <p:spPr bwMode="auto">
            <a:xfrm>
              <a:off x="1728" y="3360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77</a:t>
              </a:r>
            </a:p>
          </p:txBody>
        </p:sp>
        <p:sp>
          <p:nvSpPr>
            <p:cNvPr id="34" name="Line 83"/>
            <p:cNvSpPr>
              <a:spLocks noChangeShapeType="1"/>
            </p:cNvSpPr>
            <p:nvPr/>
          </p:nvSpPr>
          <p:spPr bwMode="auto">
            <a:xfrm>
              <a:off x="336" y="2208"/>
              <a:ext cx="1392" cy="0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stealth" w="sm" len="sm"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5" name="Text Box 84"/>
            <p:cNvSpPr txBox="1">
              <a:spLocks noChangeArrowheads="1"/>
            </p:cNvSpPr>
            <p:nvPr/>
          </p:nvSpPr>
          <p:spPr bwMode="auto">
            <a:xfrm>
              <a:off x="336" y="1824"/>
              <a:ext cx="912" cy="233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插入</a:t>
              </a: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25</a:t>
              </a:r>
            </a:p>
          </p:txBody>
        </p:sp>
      </p:grpSp>
      <p:grpSp>
        <p:nvGrpSpPr>
          <p:cNvPr id="36" name="Group 90"/>
          <p:cNvGrpSpPr>
            <a:grpSpLocks/>
          </p:cNvGrpSpPr>
          <p:nvPr/>
        </p:nvGrpSpPr>
        <p:grpSpPr bwMode="auto">
          <a:xfrm>
            <a:off x="9201003" y="253874"/>
            <a:ext cx="2438400" cy="6210301"/>
            <a:chOff x="3072" y="240"/>
            <a:chExt cx="1536" cy="3912"/>
          </a:xfrm>
        </p:grpSpPr>
        <p:sp>
          <p:nvSpPr>
            <p:cNvPr id="37" name="Text Box 52"/>
            <p:cNvSpPr txBox="1">
              <a:spLocks noChangeArrowheads="1"/>
            </p:cNvSpPr>
            <p:nvPr/>
          </p:nvSpPr>
          <p:spPr bwMode="auto">
            <a:xfrm>
              <a:off x="3792" y="720"/>
              <a:ext cx="816" cy="3432"/>
            </a:xfrm>
            <a:prstGeom prst="rect">
              <a:avLst/>
            </a:prstGeom>
            <a:solidFill>
              <a:srgbClr val="F5F7D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spcBef>
                  <a:spcPct val="50000"/>
                </a:spcBef>
              </a:pPr>
              <a:endParaRPr lang="en-US" altLang="zh-CN" sz="2400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8" name="Line 53"/>
            <p:cNvSpPr>
              <a:spLocks noChangeShapeType="1"/>
            </p:cNvSpPr>
            <p:nvPr/>
          </p:nvSpPr>
          <p:spPr bwMode="auto">
            <a:xfrm>
              <a:off x="3792" y="720"/>
              <a:ext cx="0" cy="3408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9" name="Line 54"/>
            <p:cNvSpPr>
              <a:spLocks noChangeShapeType="1"/>
            </p:cNvSpPr>
            <p:nvPr/>
          </p:nvSpPr>
          <p:spPr bwMode="auto">
            <a:xfrm>
              <a:off x="4608" y="720"/>
              <a:ext cx="0" cy="3408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0" name="Line 55"/>
            <p:cNvSpPr>
              <a:spLocks noChangeShapeType="1"/>
            </p:cNvSpPr>
            <p:nvPr/>
          </p:nvSpPr>
          <p:spPr bwMode="auto">
            <a:xfrm>
              <a:off x="3792" y="720"/>
              <a:ext cx="816" cy="1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1" name="Line 56"/>
            <p:cNvSpPr>
              <a:spLocks noChangeShapeType="1"/>
            </p:cNvSpPr>
            <p:nvPr/>
          </p:nvSpPr>
          <p:spPr bwMode="auto">
            <a:xfrm>
              <a:off x="3792" y="1056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2" name="Line 57"/>
            <p:cNvSpPr>
              <a:spLocks noChangeShapeType="1"/>
            </p:cNvSpPr>
            <p:nvPr/>
          </p:nvSpPr>
          <p:spPr bwMode="auto">
            <a:xfrm>
              <a:off x="3792" y="2592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3" name="Line 58"/>
            <p:cNvSpPr>
              <a:spLocks noChangeShapeType="1"/>
            </p:cNvSpPr>
            <p:nvPr/>
          </p:nvSpPr>
          <p:spPr bwMode="auto">
            <a:xfrm>
              <a:off x="3792" y="2208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4" name="Line 59"/>
            <p:cNvSpPr>
              <a:spLocks noChangeShapeType="1"/>
            </p:cNvSpPr>
            <p:nvPr/>
          </p:nvSpPr>
          <p:spPr bwMode="auto">
            <a:xfrm>
              <a:off x="3792" y="1440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5" name="Line 60"/>
            <p:cNvSpPr>
              <a:spLocks noChangeShapeType="1"/>
            </p:cNvSpPr>
            <p:nvPr/>
          </p:nvSpPr>
          <p:spPr bwMode="auto">
            <a:xfrm>
              <a:off x="3792" y="1824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6" name="Line 61"/>
            <p:cNvSpPr>
              <a:spLocks noChangeShapeType="1"/>
            </p:cNvSpPr>
            <p:nvPr/>
          </p:nvSpPr>
          <p:spPr bwMode="auto">
            <a:xfrm>
              <a:off x="3792" y="2976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7" name="Line 62"/>
            <p:cNvSpPr>
              <a:spLocks noChangeShapeType="1"/>
            </p:cNvSpPr>
            <p:nvPr/>
          </p:nvSpPr>
          <p:spPr bwMode="auto">
            <a:xfrm>
              <a:off x="3792" y="3360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8" name="Line 63"/>
            <p:cNvSpPr>
              <a:spLocks noChangeShapeType="1"/>
            </p:cNvSpPr>
            <p:nvPr/>
          </p:nvSpPr>
          <p:spPr bwMode="auto">
            <a:xfrm>
              <a:off x="3792" y="4128"/>
              <a:ext cx="816" cy="1"/>
            </a:xfrm>
            <a:prstGeom prst="line">
              <a:avLst/>
            </a:prstGeom>
            <a:noFill/>
            <a:ln w="31750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9" name="Text Box 64"/>
            <p:cNvSpPr txBox="1">
              <a:spLocks noChangeArrowheads="1"/>
            </p:cNvSpPr>
            <p:nvPr/>
          </p:nvSpPr>
          <p:spPr bwMode="auto">
            <a:xfrm>
              <a:off x="3072" y="240"/>
              <a:ext cx="144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zh-CN" altLang="en-US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序号  元素</a:t>
              </a:r>
            </a:p>
          </p:txBody>
        </p:sp>
        <p:sp>
          <p:nvSpPr>
            <p:cNvPr id="50" name="Text Box 65"/>
            <p:cNvSpPr txBox="1">
              <a:spLocks noChangeArrowheads="1"/>
            </p:cNvSpPr>
            <p:nvPr/>
          </p:nvSpPr>
          <p:spPr bwMode="auto">
            <a:xfrm>
              <a:off x="3360" y="1440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51" name="Text Box 66"/>
            <p:cNvSpPr txBox="1">
              <a:spLocks noChangeArrowheads="1"/>
            </p:cNvSpPr>
            <p:nvPr/>
          </p:nvSpPr>
          <p:spPr bwMode="auto">
            <a:xfrm>
              <a:off x="3360" y="1824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52" name="Text Box 67"/>
            <p:cNvSpPr txBox="1">
              <a:spLocks noChangeArrowheads="1"/>
            </p:cNvSpPr>
            <p:nvPr/>
          </p:nvSpPr>
          <p:spPr bwMode="auto">
            <a:xfrm>
              <a:off x="3360" y="672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53" name="Text Box 68"/>
            <p:cNvSpPr txBox="1">
              <a:spLocks noChangeArrowheads="1"/>
            </p:cNvSpPr>
            <p:nvPr/>
          </p:nvSpPr>
          <p:spPr bwMode="auto">
            <a:xfrm>
              <a:off x="3360" y="2208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4</a:t>
              </a:r>
            </a:p>
          </p:txBody>
        </p:sp>
        <p:sp>
          <p:nvSpPr>
            <p:cNvPr id="54" name="Text Box 69"/>
            <p:cNvSpPr txBox="1">
              <a:spLocks noChangeArrowheads="1"/>
            </p:cNvSpPr>
            <p:nvPr/>
          </p:nvSpPr>
          <p:spPr bwMode="auto">
            <a:xfrm>
              <a:off x="3360" y="1056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55" name="Text Box 70"/>
            <p:cNvSpPr txBox="1">
              <a:spLocks noChangeArrowheads="1"/>
            </p:cNvSpPr>
            <p:nvPr/>
          </p:nvSpPr>
          <p:spPr bwMode="auto">
            <a:xfrm>
              <a:off x="3360" y="3024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6</a:t>
              </a:r>
            </a:p>
          </p:txBody>
        </p:sp>
        <p:sp>
          <p:nvSpPr>
            <p:cNvPr id="56" name="Text Box 71"/>
            <p:cNvSpPr txBox="1">
              <a:spLocks noChangeArrowheads="1"/>
            </p:cNvSpPr>
            <p:nvPr/>
          </p:nvSpPr>
          <p:spPr bwMode="auto">
            <a:xfrm>
              <a:off x="3360" y="3408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7</a:t>
              </a:r>
            </a:p>
          </p:txBody>
        </p:sp>
        <p:sp>
          <p:nvSpPr>
            <p:cNvPr id="57" name="Text Box 72"/>
            <p:cNvSpPr txBox="1">
              <a:spLocks noChangeArrowheads="1"/>
            </p:cNvSpPr>
            <p:nvPr/>
          </p:nvSpPr>
          <p:spPr bwMode="auto">
            <a:xfrm>
              <a:off x="3360" y="2592"/>
              <a:ext cx="33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5</a:t>
              </a:r>
            </a:p>
          </p:txBody>
        </p:sp>
        <p:sp>
          <p:nvSpPr>
            <p:cNvPr id="58" name="Text Box 73"/>
            <p:cNvSpPr txBox="1">
              <a:spLocks noChangeArrowheads="1"/>
            </p:cNvSpPr>
            <p:nvPr/>
          </p:nvSpPr>
          <p:spPr bwMode="auto">
            <a:xfrm>
              <a:off x="3984" y="672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12</a:t>
              </a:r>
            </a:p>
          </p:txBody>
        </p:sp>
        <p:sp>
          <p:nvSpPr>
            <p:cNvPr id="59" name="Text Box 74"/>
            <p:cNvSpPr txBox="1">
              <a:spLocks noChangeArrowheads="1"/>
            </p:cNvSpPr>
            <p:nvPr/>
          </p:nvSpPr>
          <p:spPr bwMode="auto">
            <a:xfrm>
              <a:off x="3984" y="1056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13</a:t>
              </a:r>
            </a:p>
          </p:txBody>
        </p:sp>
        <p:sp>
          <p:nvSpPr>
            <p:cNvPr id="60" name="Text Box 77"/>
            <p:cNvSpPr txBox="1">
              <a:spLocks noChangeArrowheads="1"/>
            </p:cNvSpPr>
            <p:nvPr/>
          </p:nvSpPr>
          <p:spPr bwMode="auto">
            <a:xfrm>
              <a:off x="3888" y="2208"/>
              <a:ext cx="62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DF4AC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 dirty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25</a:t>
              </a:r>
            </a:p>
          </p:txBody>
        </p:sp>
        <p:sp>
          <p:nvSpPr>
            <p:cNvPr id="61" name="Text Box 75"/>
            <p:cNvSpPr txBox="1">
              <a:spLocks noChangeArrowheads="1"/>
            </p:cNvSpPr>
            <p:nvPr/>
          </p:nvSpPr>
          <p:spPr bwMode="auto">
            <a:xfrm>
              <a:off x="3984" y="1440"/>
              <a:ext cx="480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21</a:t>
              </a:r>
            </a:p>
          </p:txBody>
        </p:sp>
        <p:sp>
          <p:nvSpPr>
            <p:cNvPr id="62" name="Text Box 76"/>
            <p:cNvSpPr txBox="1">
              <a:spLocks noChangeArrowheads="1"/>
            </p:cNvSpPr>
            <p:nvPr/>
          </p:nvSpPr>
          <p:spPr bwMode="auto">
            <a:xfrm>
              <a:off x="3720" y="1832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24</a:t>
              </a:r>
            </a:p>
          </p:txBody>
        </p:sp>
        <p:sp>
          <p:nvSpPr>
            <p:cNvPr id="63" name="Text Box 78"/>
            <p:cNvSpPr txBox="1">
              <a:spLocks noChangeArrowheads="1"/>
            </p:cNvSpPr>
            <p:nvPr/>
          </p:nvSpPr>
          <p:spPr bwMode="auto">
            <a:xfrm>
              <a:off x="3792" y="2592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28</a:t>
              </a:r>
            </a:p>
          </p:txBody>
        </p:sp>
        <p:sp>
          <p:nvSpPr>
            <p:cNvPr id="64" name="Text Box 79"/>
            <p:cNvSpPr txBox="1">
              <a:spLocks noChangeArrowheads="1"/>
            </p:cNvSpPr>
            <p:nvPr/>
          </p:nvSpPr>
          <p:spPr bwMode="auto">
            <a:xfrm>
              <a:off x="3792" y="2976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30</a:t>
              </a:r>
            </a:p>
          </p:txBody>
        </p:sp>
        <p:sp>
          <p:nvSpPr>
            <p:cNvPr id="65" name="Text Box 80"/>
            <p:cNvSpPr txBox="1">
              <a:spLocks noChangeArrowheads="1"/>
            </p:cNvSpPr>
            <p:nvPr/>
          </p:nvSpPr>
          <p:spPr bwMode="auto">
            <a:xfrm>
              <a:off x="3792" y="3360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42</a:t>
              </a:r>
            </a:p>
          </p:txBody>
        </p:sp>
        <p:sp>
          <p:nvSpPr>
            <p:cNvPr id="66" name="Line 81"/>
            <p:cNvSpPr>
              <a:spLocks noChangeShapeType="1"/>
            </p:cNvSpPr>
            <p:nvPr/>
          </p:nvSpPr>
          <p:spPr bwMode="auto">
            <a:xfrm>
              <a:off x="3792" y="3744"/>
              <a:ext cx="816" cy="1"/>
            </a:xfrm>
            <a:prstGeom prst="line">
              <a:avLst/>
            </a:prstGeom>
            <a:noFill/>
            <a:ln w="28575">
              <a:solidFill>
                <a:srgbClr val="66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67" name="Text Box 82"/>
            <p:cNvSpPr txBox="1">
              <a:spLocks noChangeArrowheads="1"/>
            </p:cNvSpPr>
            <p:nvPr/>
          </p:nvSpPr>
          <p:spPr bwMode="auto">
            <a:xfrm>
              <a:off x="3792" y="3744"/>
              <a:ext cx="8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latin typeface="楷体" panose="02010609060101010101" pitchFamily="49" charset="-122"/>
                  <a:ea typeface="楷体" panose="02010609060101010101" pitchFamily="49" charset="-122"/>
                </a:rPr>
                <a:t>77</a:t>
              </a:r>
            </a:p>
          </p:txBody>
        </p:sp>
        <p:sp>
          <p:nvSpPr>
            <p:cNvPr id="68" name="Text Box 85"/>
            <p:cNvSpPr txBox="1">
              <a:spLocks noChangeArrowheads="1"/>
            </p:cNvSpPr>
            <p:nvPr/>
          </p:nvSpPr>
          <p:spPr bwMode="auto">
            <a:xfrm>
              <a:off x="3312" y="3744"/>
              <a:ext cx="38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b="1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091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655579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后缀表达式求值的方法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堆栈的应用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546213" y="1305463"/>
            <a:ext cx="7993062" cy="5327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3400" indent="-533400">
              <a:lnSpc>
                <a:spcPts val="45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求值粗算法：</a:t>
            </a:r>
          </a:p>
          <a:p>
            <a:pPr marL="533400" indent="-533400">
              <a:lnSpc>
                <a:spcPts val="4500"/>
              </a:lnSpc>
              <a:spcBef>
                <a:spcPct val="0"/>
              </a:spcBef>
              <a:buClr>
                <a:schemeClr val="tx2"/>
              </a:buClr>
              <a:buFont typeface="Calibri" panose="020F0502020204030204" pitchFamily="34" charset="0"/>
              <a:buAutoNum type="arabicPeriod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左起依次读取后缀表达式的一个符号；</a:t>
            </a:r>
          </a:p>
          <a:p>
            <a:pPr marL="533400" indent="-533400">
              <a:lnSpc>
                <a:spcPts val="4500"/>
              </a:lnSpc>
              <a:spcBef>
                <a:spcPct val="0"/>
              </a:spcBef>
              <a:buClr>
                <a:schemeClr val="tx2"/>
              </a:buClr>
              <a:buFont typeface="Calibri" panose="020F0502020204030204" pitchFamily="34" charset="0"/>
              <a:buAutoNum type="arabicPeriod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若读入的是操作数，则将其压入堆栈；</a:t>
            </a:r>
          </a:p>
          <a:p>
            <a:pPr marL="533400" indent="-533400">
              <a:lnSpc>
                <a:spcPts val="4500"/>
              </a:lnSpc>
              <a:spcBef>
                <a:spcPct val="0"/>
              </a:spcBef>
              <a:buClr>
                <a:schemeClr val="tx2"/>
              </a:buClr>
              <a:buFont typeface="Calibri" panose="020F0502020204030204" pitchFamily="34" charset="0"/>
              <a:buAutoNum type="arabicPeriod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若读入的是运算符，就从堆栈中连续弹出两个元素，进行相应的运算，并将结果压入栈中。</a:t>
            </a:r>
          </a:p>
          <a:p>
            <a:pPr marL="533400" indent="-533400">
              <a:lnSpc>
                <a:spcPts val="4500"/>
              </a:lnSpc>
              <a:spcBef>
                <a:spcPct val="0"/>
              </a:spcBef>
              <a:buClr>
                <a:schemeClr val="tx2"/>
              </a:buClr>
              <a:buFont typeface="Calibri" panose="020F0502020204030204" pitchFamily="34" charset="0"/>
              <a:buAutoNum type="arabicPeriod"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若读入的是结束符，则栈顶元素就是计算结果。</a:t>
            </a:r>
          </a:p>
        </p:txBody>
      </p:sp>
    </p:spTree>
    <p:extLst>
      <p:ext uri="{BB962C8B-B14F-4D97-AF65-F5344CB8AC3E}">
        <p14:creationId xmlns:p14="http://schemas.microsoft.com/office/powerpoint/2010/main" val="3023654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136015" y="260749"/>
            <a:ext cx="858791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565411" y="123753"/>
            <a:ext cx="9144000" cy="685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None/>
              <a:defRPr/>
            </a:pPr>
            <a:r>
              <a:rPr lang="en-US" altLang="zh-CN" sz="2400">
                <a:solidFill>
                  <a:srgbClr val="CC00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 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175011" y="123753"/>
            <a:ext cx="80010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E5FFFF"/>
              </a:buClr>
              <a:buFont typeface="Wingdings" panose="05000000000000000000" pitchFamily="2" charset="2"/>
              <a:buNone/>
            </a:pPr>
            <a:r>
              <a:rPr kumimoji="1" lang="zh-CN" altLang="en-US" sz="2800" b="1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操作           后缀表达式             栈</a:t>
            </a:r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2098811" y="2257353"/>
            <a:ext cx="861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2 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A/T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1 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               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2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 DE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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AC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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;     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2 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DE</a:t>
            </a:r>
          </a:p>
        </p:txBody>
      </p:sp>
      <p:sp>
        <p:nvSpPr>
          <p:cNvPr id="6" name="Line 11"/>
          <p:cNvSpPr>
            <a:spLocks noChangeShapeType="1"/>
          </p:cNvSpPr>
          <p:nvPr/>
        </p:nvSpPr>
        <p:spPr bwMode="auto">
          <a:xfrm flipV="1">
            <a:off x="6439036" y="3628953"/>
            <a:ext cx="0" cy="457200"/>
          </a:xfrm>
          <a:prstGeom prst="line">
            <a:avLst/>
          </a:prstGeom>
          <a:noFill/>
          <a:ln w="44450" cap="sq">
            <a:solidFill>
              <a:srgbClr val="008000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" name="Text Box 12"/>
          <p:cNvSpPr txBox="1">
            <a:spLocks noChangeArrowheads="1"/>
          </p:cNvSpPr>
          <p:nvPr/>
        </p:nvSpPr>
        <p:spPr bwMode="auto">
          <a:xfrm>
            <a:off x="2068649" y="3171753"/>
            <a:ext cx="861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3 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D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E                  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2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3 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AC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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;        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2 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3 </a:t>
            </a:r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 flipV="1">
            <a:off x="7267711" y="4336978"/>
            <a:ext cx="0" cy="457200"/>
          </a:xfrm>
          <a:prstGeom prst="line">
            <a:avLst/>
          </a:prstGeom>
          <a:noFill/>
          <a:ln w="44450" cap="sq">
            <a:solidFill>
              <a:srgbClr val="008000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" name="Text Box 15"/>
          <p:cNvSpPr txBox="1">
            <a:spLocks noChangeArrowheads="1"/>
          </p:cNvSpPr>
          <p:nvPr/>
        </p:nvSpPr>
        <p:spPr bwMode="auto">
          <a:xfrm>
            <a:off x="2098811" y="3955978"/>
            <a:ext cx="861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4</a:t>
            </a:r>
            <a:r>
              <a:rPr kumimoji="1" lang="en-US" altLang="zh-CN" sz="3200" b="1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kumimoji="1" lang="en-US" altLang="zh-CN" sz="3200" b="1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2</a:t>
            </a:r>
            <a:r>
              <a:rPr kumimoji="1" lang="en-US" altLang="zh-CN" sz="3200" b="1"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kumimoji="1" lang="en-US" altLang="zh-CN" sz="3200" b="1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3 </a:t>
            </a:r>
            <a:r>
              <a:rPr kumimoji="1" lang="en-US" altLang="zh-CN" sz="3200" b="1">
                <a:latin typeface="Times New Roman" panose="02020603050405020304" pitchFamily="18" charset="0"/>
              </a:rPr>
              <a:t>                      T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4</a:t>
            </a:r>
            <a:r>
              <a:rPr kumimoji="1" lang="en-US" altLang="zh-CN" sz="3200" b="1">
                <a:latin typeface="Times New Roman" panose="02020603050405020304" pitchFamily="18" charset="0"/>
              </a:rPr>
              <a:t>AC</a:t>
            </a:r>
            <a:r>
              <a:rPr kumimoji="1" lang="en-US" altLang="zh-CN" sz="3200" b="1">
                <a:latin typeface="Times New Roman" panose="02020603050405020304" pitchFamily="18" charset="0"/>
                <a:sym typeface="Symbol" panose="05050102010706020507" pitchFamily="18" charset="2"/>
              </a:rPr>
              <a:t></a:t>
            </a:r>
            <a:r>
              <a:rPr kumimoji="1" lang="en-US" altLang="zh-CN" sz="3200" b="1">
                <a:latin typeface="Times New Roman" panose="02020603050405020304" pitchFamily="18" charset="0"/>
              </a:rPr>
              <a:t>;        T</a:t>
            </a:r>
            <a:r>
              <a:rPr kumimoji="1" lang="en-US" altLang="zh-CN" sz="3200" b="1" baseline="-25000">
                <a:latin typeface="Times New Roman" panose="02020603050405020304" pitchFamily="18" charset="0"/>
              </a:rPr>
              <a:t>4</a:t>
            </a:r>
            <a:r>
              <a:rPr kumimoji="1" lang="en-US" altLang="zh-CN" sz="3200" b="1">
                <a:latin typeface="Times New Roman" panose="02020603050405020304" pitchFamily="18" charset="0"/>
              </a:rPr>
              <a:t>AC</a:t>
            </a:r>
          </a:p>
        </p:txBody>
      </p:sp>
      <p:sp>
        <p:nvSpPr>
          <p:cNvPr id="12" name="Text Box 23"/>
          <p:cNvSpPr txBox="1">
            <a:spLocks noChangeArrowheads="1"/>
          </p:cNvSpPr>
          <p:nvPr/>
        </p:nvSpPr>
        <p:spPr bwMode="auto">
          <a:xfrm>
            <a:off x="2068649" y="1428678"/>
            <a:ext cx="861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B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C              AT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1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/DE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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AC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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;       AT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13" name="Line 24"/>
          <p:cNvSpPr>
            <a:spLocks noChangeShapeType="1"/>
          </p:cNvSpPr>
          <p:nvPr/>
        </p:nvSpPr>
        <p:spPr bwMode="auto">
          <a:xfrm flipV="1">
            <a:off x="5699261" y="1885878"/>
            <a:ext cx="0" cy="457200"/>
          </a:xfrm>
          <a:prstGeom prst="line">
            <a:avLst/>
          </a:prstGeom>
          <a:noFill/>
          <a:ln w="44450" cap="sq">
            <a:solidFill>
              <a:srgbClr val="008000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" name="Text Box 5"/>
          <p:cNvSpPr txBox="1">
            <a:spLocks noChangeArrowheads="1"/>
          </p:cNvSpPr>
          <p:nvPr/>
        </p:nvSpPr>
        <p:spPr bwMode="auto">
          <a:xfrm>
            <a:off x="2098811" y="657153"/>
            <a:ext cx="861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dirty="0">
                <a:latin typeface="Times New Roman" panose="02020603050405020304" pitchFamily="18" charset="0"/>
              </a:rPr>
              <a:t>——                ABC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/DE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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AC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 </a:t>
            </a:r>
            <a:r>
              <a:rPr kumimoji="1" lang="en-US" altLang="zh-CN" sz="3200" b="1" dirty="0"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;       ABC</a:t>
            </a:r>
          </a:p>
        </p:txBody>
      </p:sp>
      <p:sp>
        <p:nvSpPr>
          <p:cNvPr id="15" name="Line 6"/>
          <p:cNvSpPr>
            <a:spLocks noChangeShapeType="1"/>
          </p:cNvSpPr>
          <p:nvPr/>
        </p:nvSpPr>
        <p:spPr bwMode="auto">
          <a:xfrm flipV="1">
            <a:off x="5597661" y="1031803"/>
            <a:ext cx="0" cy="457200"/>
          </a:xfrm>
          <a:prstGeom prst="line">
            <a:avLst/>
          </a:prstGeom>
          <a:noFill/>
          <a:ln w="44450" cap="sq">
            <a:solidFill>
              <a:srgbClr val="008000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 flipV="1">
            <a:off x="7356611" y="5172003"/>
            <a:ext cx="0" cy="457200"/>
          </a:xfrm>
          <a:prstGeom prst="line">
            <a:avLst/>
          </a:prstGeom>
          <a:noFill/>
          <a:ln w="44450" cap="sq">
            <a:solidFill>
              <a:srgbClr val="008000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8" name="Line 20"/>
          <p:cNvSpPr>
            <a:spLocks noChangeShapeType="1"/>
          </p:cNvSpPr>
          <p:nvPr/>
        </p:nvSpPr>
        <p:spPr bwMode="auto">
          <a:xfrm flipV="1">
            <a:off x="7715386" y="6032428"/>
            <a:ext cx="0" cy="457200"/>
          </a:xfrm>
          <a:prstGeom prst="line">
            <a:avLst/>
          </a:prstGeom>
          <a:noFill/>
          <a:ln w="44450" cap="sq">
            <a:solidFill>
              <a:srgbClr val="008000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" name="Line 24"/>
          <p:cNvSpPr>
            <a:spLocks noChangeShapeType="1"/>
          </p:cNvSpPr>
          <p:nvPr/>
        </p:nvSpPr>
        <p:spPr bwMode="auto">
          <a:xfrm flipV="1">
            <a:off x="6461261" y="2666928"/>
            <a:ext cx="0" cy="552450"/>
          </a:xfrm>
          <a:prstGeom prst="line">
            <a:avLst/>
          </a:prstGeom>
          <a:noFill/>
          <a:ln w="44450" cap="sq">
            <a:solidFill>
              <a:srgbClr val="008000"/>
            </a:solidFill>
            <a:round/>
            <a:headEnd type="none" w="sm" len="sm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" name="Text Box 21"/>
          <p:cNvSpPr txBox="1">
            <a:spLocks noChangeArrowheads="1"/>
          </p:cNvSpPr>
          <p:nvPr/>
        </p:nvSpPr>
        <p:spPr bwMode="auto">
          <a:xfrm>
            <a:off x="2098811" y="5618091"/>
            <a:ext cx="86106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6 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4</a:t>
            </a:r>
            <a:r>
              <a:rPr kumimoji="1" lang="en-US" altLang="zh-CN" sz="3200" b="1" dirty="0">
                <a:latin typeface="幼圆" panose="02010509060101010101" pitchFamily="49" charset="-122"/>
                <a:sym typeface="Symbol" panose="05050102010706020507" pitchFamily="18" charset="2"/>
              </a:rPr>
              <a:t>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 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5                                                     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;</a:t>
            </a:r>
            <a:r>
              <a:rPr kumimoji="1" lang="en-US" altLang="zh-CN" sz="3200" b="1" dirty="0">
                <a:latin typeface="幼圆" panose="02010509060101010101" pitchFamily="49" charset="-122"/>
              </a:rPr>
              <a:t>      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6</a:t>
            </a:r>
          </a:p>
        </p:txBody>
      </p:sp>
      <p:sp>
        <p:nvSpPr>
          <p:cNvPr id="21" name="Text Box 18"/>
          <p:cNvSpPr txBox="1">
            <a:spLocks noChangeArrowheads="1"/>
          </p:cNvSpPr>
          <p:nvPr/>
        </p:nvSpPr>
        <p:spPr bwMode="auto">
          <a:xfrm>
            <a:off x="2098811" y="4794178"/>
            <a:ext cx="861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5 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A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C                          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4 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5 </a:t>
            </a:r>
            <a:r>
              <a:rPr kumimoji="1" lang="en-US" altLang="zh-CN" sz="3200" b="1" dirty="0">
                <a:latin typeface="Times New Roman" panose="02020603050405020304" pitchFamily="18" charset="0"/>
                <a:sym typeface="Symbol" panose="05050102010706020507" pitchFamily="18" charset="2"/>
              </a:rPr>
              <a:t>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;           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4 </a:t>
            </a:r>
            <a:r>
              <a:rPr kumimoji="1" lang="en-US" altLang="zh-CN" sz="3200" b="1" dirty="0">
                <a:latin typeface="Times New Roman" panose="02020603050405020304" pitchFamily="18" charset="0"/>
              </a:rPr>
              <a:t>T</a:t>
            </a:r>
            <a:r>
              <a:rPr kumimoji="1" lang="en-US" altLang="zh-CN" sz="3200" b="1" baseline="-25000" dirty="0">
                <a:latin typeface="Times New Roman" panose="02020603050405020304" pitchFamily="18" charset="0"/>
              </a:rPr>
              <a:t>5 </a:t>
            </a:r>
          </a:p>
        </p:txBody>
      </p:sp>
    </p:spTree>
    <p:extLst>
      <p:ext uri="{BB962C8B-B14F-4D97-AF65-F5344CB8AC3E}">
        <p14:creationId xmlns:p14="http://schemas.microsoft.com/office/powerpoint/2010/main" val="320888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3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  <p:bldP spid="8" grpId="0" animBg="1"/>
      <p:bldP spid="9" grpId="0"/>
      <p:bldP spid="12" grpId="0"/>
      <p:bldP spid="13" grpId="0" animBg="1"/>
      <p:bldP spid="17" grpId="0" animBg="1"/>
      <p:bldP spid="18" grpId="0" animBg="1"/>
      <p:bldP spid="19" grpId="0" animBg="1"/>
      <p:bldP spid="20" grpId="0"/>
      <p:bldP spid="21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4069453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队列的定义和基本操作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32894" y="314695"/>
            <a:ext cx="10720549" cy="590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kumimoji="1" lang="zh-CN" altLang="en-US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定义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队列是一个</a:t>
            </a: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操作受限的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线性表，对于它的所有插入都在表的一端进行，所有的删除（以至几乎所有的存取）都在表的另一端进行，且这些操作又都是按着</a:t>
            </a: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先进先出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(FIFO)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的原则进行的。进行删除的一端称为队头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(front)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，进行插入的一端称为队尾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(rear)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。没有元素的队列称为</a:t>
            </a: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空队列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简称空队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02159179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20" name="组合 28"/>
          <p:cNvGrpSpPr>
            <a:grpSpLocks/>
          </p:cNvGrpSpPr>
          <p:nvPr/>
        </p:nvGrpSpPr>
        <p:grpSpPr bwMode="auto">
          <a:xfrm>
            <a:off x="3259436" y="1498971"/>
            <a:ext cx="5014913" cy="735012"/>
            <a:chOff x="1134836" y="5314084"/>
            <a:chExt cx="5239506" cy="734651"/>
          </a:xfrm>
        </p:grpSpPr>
        <p:sp>
          <p:nvSpPr>
            <p:cNvPr id="21" name="Line 10"/>
            <p:cNvSpPr>
              <a:spLocks noChangeShapeType="1"/>
            </p:cNvSpPr>
            <p:nvPr/>
          </p:nvSpPr>
          <p:spPr bwMode="auto">
            <a:xfrm>
              <a:off x="1134836" y="5314084"/>
              <a:ext cx="5239506" cy="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2" name="Line 11"/>
            <p:cNvSpPr>
              <a:spLocks noChangeShapeType="1"/>
            </p:cNvSpPr>
            <p:nvPr/>
          </p:nvSpPr>
          <p:spPr bwMode="auto">
            <a:xfrm>
              <a:off x="1134836" y="6048735"/>
              <a:ext cx="5239506" cy="0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23" name="组合 29"/>
          <p:cNvGrpSpPr>
            <a:grpSpLocks/>
          </p:cNvGrpSpPr>
          <p:nvPr/>
        </p:nvGrpSpPr>
        <p:grpSpPr bwMode="auto">
          <a:xfrm>
            <a:off x="2319636" y="417883"/>
            <a:ext cx="6950075" cy="2038350"/>
            <a:chOff x="321169" y="4232286"/>
            <a:chExt cx="6949616" cy="2038849"/>
          </a:xfrm>
        </p:grpSpPr>
        <p:sp>
          <p:nvSpPr>
            <p:cNvPr id="24" name="Text Box 5"/>
            <p:cNvSpPr txBox="1">
              <a:spLocks noChangeArrowheads="1"/>
            </p:cNvSpPr>
            <p:nvPr/>
          </p:nvSpPr>
          <p:spPr bwMode="auto">
            <a:xfrm>
              <a:off x="1443457" y="5432730"/>
              <a:ext cx="720678" cy="522415"/>
            </a:xfrm>
            <a:prstGeom prst="rect">
              <a:avLst/>
            </a:prstGeom>
            <a:solidFill>
              <a:schemeClr val="bg1"/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lIns="0" tIns="0" rIns="0" bIns="7200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幼圆" panose="020105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幼圆" panose="02010509060101010101" pitchFamily="49" charset="-122"/>
                </a:rPr>
                <a:t>1</a:t>
              </a:r>
            </a:p>
          </p:txBody>
        </p:sp>
        <p:sp>
          <p:nvSpPr>
            <p:cNvPr id="25" name="Line 12"/>
            <p:cNvSpPr>
              <a:spLocks noChangeShapeType="1"/>
            </p:cNvSpPr>
            <p:nvPr/>
          </p:nvSpPr>
          <p:spPr bwMode="auto">
            <a:xfrm rot="-10747917">
              <a:off x="380574" y="5662991"/>
              <a:ext cx="901925" cy="0"/>
            </a:xfrm>
            <a:prstGeom prst="line">
              <a:avLst/>
            </a:prstGeom>
            <a:noFill/>
            <a:ln w="57150" cap="sq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6" name="Line 13"/>
            <p:cNvSpPr>
              <a:spLocks noChangeShapeType="1"/>
            </p:cNvSpPr>
            <p:nvPr/>
          </p:nvSpPr>
          <p:spPr bwMode="auto">
            <a:xfrm rot="-10747917">
              <a:off x="6374341" y="5718457"/>
              <a:ext cx="678053" cy="1191"/>
            </a:xfrm>
            <a:prstGeom prst="line">
              <a:avLst/>
            </a:prstGeom>
            <a:noFill/>
            <a:ln w="57150" cap="sq">
              <a:solidFill>
                <a:srgbClr val="FF0000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7" name="Text Box 5"/>
            <p:cNvSpPr txBox="1">
              <a:spLocks noChangeArrowheads="1"/>
            </p:cNvSpPr>
            <p:nvPr/>
          </p:nvSpPr>
          <p:spPr bwMode="auto">
            <a:xfrm>
              <a:off x="2445104" y="5437493"/>
              <a:ext cx="720677" cy="522416"/>
            </a:xfrm>
            <a:prstGeom prst="rect">
              <a:avLst/>
            </a:prstGeom>
            <a:solidFill>
              <a:schemeClr val="bg1"/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lIns="0" tIns="0" rIns="0" bIns="7200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200" b="1" i="1" dirty="0">
                  <a:latin typeface="Times New Roman" panose="02020603050405020304" pitchFamily="18" charset="0"/>
                  <a:ea typeface="幼圆" panose="02010509060101010101" pitchFamily="49" charset="-122"/>
                </a:rPr>
                <a:t>a</a:t>
              </a:r>
              <a:r>
                <a:rPr kumimoji="1" lang="en-US" altLang="zh-CN" sz="3200" b="1" baseline="-25000" dirty="0">
                  <a:latin typeface="Times New Roman" panose="02020603050405020304" pitchFamily="18" charset="0"/>
                  <a:ea typeface="幼圆" panose="02010509060101010101" pitchFamily="49" charset="-122"/>
                </a:rPr>
                <a:t>2</a:t>
              </a:r>
            </a:p>
          </p:txBody>
        </p:sp>
        <p:sp>
          <p:nvSpPr>
            <p:cNvPr id="28" name="Text Box 5"/>
            <p:cNvSpPr txBox="1">
              <a:spLocks noChangeArrowheads="1"/>
            </p:cNvSpPr>
            <p:nvPr/>
          </p:nvSpPr>
          <p:spPr bwMode="auto">
            <a:xfrm>
              <a:off x="3451512" y="5437493"/>
              <a:ext cx="722265" cy="522416"/>
            </a:xfrm>
            <a:prstGeom prst="rect">
              <a:avLst/>
            </a:prstGeom>
            <a:solidFill>
              <a:schemeClr val="bg1"/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lIns="0" tIns="0" rIns="0" bIns="7200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幼圆" panose="020105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幼圆" panose="02010509060101010101" pitchFamily="49" charset="-122"/>
                </a:rPr>
                <a:t>3</a:t>
              </a:r>
            </a:p>
          </p:txBody>
        </p:sp>
        <p:sp>
          <p:nvSpPr>
            <p:cNvPr id="29" name="Text Box 5"/>
            <p:cNvSpPr txBox="1">
              <a:spLocks noChangeArrowheads="1"/>
            </p:cNvSpPr>
            <p:nvPr/>
          </p:nvSpPr>
          <p:spPr bwMode="auto">
            <a:xfrm>
              <a:off x="4426173" y="5437493"/>
              <a:ext cx="722265" cy="522416"/>
            </a:xfrm>
            <a:prstGeom prst="rect">
              <a:avLst/>
            </a:prstGeom>
            <a:solidFill>
              <a:schemeClr val="bg1"/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lIns="0" tIns="0" rIns="0" bIns="7200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幼圆" panose="020105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幼圆" panose="02010509060101010101" pitchFamily="49" charset="-122"/>
                </a:rPr>
                <a:t>4</a:t>
              </a:r>
            </a:p>
          </p:txBody>
        </p:sp>
        <p:sp>
          <p:nvSpPr>
            <p:cNvPr id="30" name="Text Box 5"/>
            <p:cNvSpPr txBox="1">
              <a:spLocks noChangeArrowheads="1"/>
            </p:cNvSpPr>
            <p:nvPr/>
          </p:nvSpPr>
          <p:spPr bwMode="auto">
            <a:xfrm>
              <a:off x="5369086" y="5437493"/>
              <a:ext cx="720677" cy="522416"/>
            </a:xfrm>
            <a:prstGeom prst="rect">
              <a:avLst/>
            </a:prstGeom>
            <a:solidFill>
              <a:schemeClr val="bg1"/>
            </a:solidFill>
            <a:ln w="31750" cap="sq">
              <a:solidFill>
                <a:srgbClr val="993366"/>
              </a:solidFill>
              <a:miter lim="800000"/>
              <a:headEnd type="none" w="sm" len="sm"/>
              <a:tailEnd type="none" w="med" len="lg"/>
            </a:ln>
          </p:spPr>
          <p:txBody>
            <a:bodyPr lIns="0" tIns="0" rIns="0" bIns="7200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300"/>
                </a:lnSpc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幼圆" panose="020105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幼圆" panose="02010509060101010101" pitchFamily="49" charset="-122"/>
                </a:rPr>
                <a:t>5</a:t>
              </a:r>
            </a:p>
          </p:txBody>
        </p:sp>
        <p:sp>
          <p:nvSpPr>
            <p:cNvPr id="31" name="AutoShape 14"/>
            <p:cNvSpPr>
              <a:spLocks noChangeArrowheads="1"/>
            </p:cNvSpPr>
            <p:nvPr/>
          </p:nvSpPr>
          <p:spPr bwMode="auto">
            <a:xfrm>
              <a:off x="6128528" y="4232286"/>
              <a:ext cx="1108922" cy="571604"/>
            </a:xfrm>
            <a:prstGeom prst="wedgeRoundRectCallout">
              <a:avLst>
                <a:gd name="adj1" fmla="val -78875"/>
                <a:gd name="adj2" fmla="val 163843"/>
                <a:gd name="adj3" fmla="val 16667"/>
              </a:avLst>
            </a:prstGeom>
            <a:noFill/>
            <a:ln w="28575" cap="sq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2400" baseline="-25000">
                <a:latin typeface="Times New Roman" panose="02020603050405020304" pitchFamily="18" charset="0"/>
              </a:endParaRPr>
            </a:p>
          </p:txBody>
        </p:sp>
        <p:sp>
          <p:nvSpPr>
            <p:cNvPr id="32" name="AutoShape 15"/>
            <p:cNvSpPr>
              <a:spLocks noChangeArrowheads="1"/>
            </p:cNvSpPr>
            <p:nvPr/>
          </p:nvSpPr>
          <p:spPr bwMode="auto">
            <a:xfrm rot="-5482693">
              <a:off x="528378" y="4082237"/>
              <a:ext cx="571604" cy="986022"/>
            </a:xfrm>
            <a:prstGeom prst="wedgeRoundRectCallout">
              <a:avLst>
                <a:gd name="adj1" fmla="val -149940"/>
                <a:gd name="adj2" fmla="val 84074"/>
                <a:gd name="adj3" fmla="val 16667"/>
              </a:avLst>
            </a:prstGeom>
            <a:noFill/>
            <a:ln w="28575" cap="sq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10800000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2400" baseline="-25000">
                <a:latin typeface="Times New Roman" panose="02020603050405020304" pitchFamily="18" charset="0"/>
              </a:endParaRPr>
            </a:p>
          </p:txBody>
        </p:sp>
        <p:sp>
          <p:nvSpPr>
            <p:cNvPr id="33" name="Text Box 17"/>
            <p:cNvSpPr txBox="1">
              <a:spLocks noChangeArrowheads="1"/>
            </p:cNvSpPr>
            <p:nvPr/>
          </p:nvSpPr>
          <p:spPr bwMode="auto">
            <a:xfrm>
              <a:off x="321310" y="4346607"/>
              <a:ext cx="975100" cy="446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zh-CN" altLang="en-US" sz="2900">
                  <a:latin typeface="黑体" panose="02010609060101010101" pitchFamily="49" charset="-122"/>
                  <a:ea typeface="黑体" panose="02010609060101010101" pitchFamily="49" charset="-122"/>
                </a:rPr>
                <a:t>队头</a:t>
              </a:r>
            </a:p>
          </p:txBody>
        </p:sp>
        <p:sp>
          <p:nvSpPr>
            <p:cNvPr id="34" name="Text Box 17"/>
            <p:cNvSpPr txBox="1">
              <a:spLocks noChangeArrowheads="1"/>
            </p:cNvSpPr>
            <p:nvPr/>
          </p:nvSpPr>
          <p:spPr bwMode="auto">
            <a:xfrm>
              <a:off x="6251516" y="4285874"/>
              <a:ext cx="901263" cy="446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zh-CN" altLang="en-US" sz="2900">
                  <a:latin typeface="黑体" panose="02010609060101010101" pitchFamily="49" charset="-122"/>
                  <a:ea typeface="黑体" panose="02010609060101010101" pitchFamily="49" charset="-122"/>
                </a:rPr>
                <a:t>队尾</a:t>
              </a:r>
            </a:p>
          </p:txBody>
        </p:sp>
        <p:sp>
          <p:nvSpPr>
            <p:cNvPr id="35" name="Text Box 17"/>
            <p:cNvSpPr txBox="1">
              <a:spLocks noChangeArrowheads="1"/>
            </p:cNvSpPr>
            <p:nvPr/>
          </p:nvSpPr>
          <p:spPr bwMode="auto">
            <a:xfrm>
              <a:off x="393116" y="5762528"/>
              <a:ext cx="876312" cy="446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zh-CN" altLang="en-US" sz="2900">
                  <a:latin typeface="黑体" panose="02010609060101010101" pitchFamily="49" charset="-122"/>
                  <a:ea typeface="黑体" panose="02010609060101010101" pitchFamily="49" charset="-122"/>
                </a:rPr>
                <a:t>出队</a:t>
              </a:r>
            </a:p>
          </p:txBody>
        </p:sp>
        <p:sp>
          <p:nvSpPr>
            <p:cNvPr id="36" name="Text Box 17"/>
            <p:cNvSpPr txBox="1">
              <a:spLocks noChangeArrowheads="1"/>
            </p:cNvSpPr>
            <p:nvPr/>
          </p:nvSpPr>
          <p:spPr bwMode="auto">
            <a:xfrm>
              <a:off x="6397047" y="5824569"/>
              <a:ext cx="873738" cy="446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zh-CN" altLang="en-US" sz="2900">
                  <a:latin typeface="黑体" panose="02010609060101010101" pitchFamily="49" charset="-122"/>
                  <a:ea typeface="黑体" panose="02010609060101010101" pitchFamily="49" charset="-122"/>
                </a:rPr>
                <a:t>入队</a:t>
              </a:r>
            </a:p>
          </p:txBody>
        </p:sp>
      </p:grpSp>
      <p:sp>
        <p:nvSpPr>
          <p:cNvPr id="37" name="TextBox 30"/>
          <p:cNvSpPr txBox="1">
            <a:spLocks noChangeArrowheads="1"/>
          </p:cNvSpPr>
          <p:nvPr/>
        </p:nvSpPr>
        <p:spPr bwMode="auto">
          <a:xfrm>
            <a:off x="8832813" y="2527337"/>
            <a:ext cx="2994025" cy="949325"/>
          </a:xfrm>
          <a:prstGeom prst="rect">
            <a:avLst/>
          </a:prstGeom>
          <a:noFill/>
          <a:ln w="31750" cap="sq">
            <a:solidFill>
              <a:srgbClr val="FF0000"/>
            </a:solidFill>
            <a:miter lim="800000"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36000" tIns="36000" rIns="36000" bIns="360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ts val="3300"/>
              </a:lnSpc>
            </a:pPr>
            <a:r>
              <a:rPr kumimoji="1" lang="zh-CN" altLang="en-US" sz="2700" b="1" dirty="0">
                <a:latin typeface="楷体" panose="02010609060101010101" pitchFamily="49" charset="-122"/>
                <a:ea typeface="楷体" panose="02010609060101010101" pitchFamily="49" charset="-122"/>
              </a:rPr>
              <a:t>新插入的结点何时才能被取走</a:t>
            </a:r>
            <a:r>
              <a:rPr kumimoji="1" lang="en-US" altLang="zh-CN" sz="2700" b="1" dirty="0">
                <a:latin typeface="楷体" panose="02010609060101010101" pitchFamily="49" charset="-122"/>
                <a:ea typeface="楷体" panose="02010609060101010101" pitchFamily="49" charset="-122"/>
              </a:rPr>
              <a:t>?</a:t>
            </a:r>
          </a:p>
        </p:txBody>
      </p:sp>
      <p:sp>
        <p:nvSpPr>
          <p:cNvPr id="38" name="Rectangle 2"/>
          <p:cNvSpPr>
            <a:spLocks noChangeArrowheads="1"/>
          </p:cNvSpPr>
          <p:nvPr/>
        </p:nvSpPr>
        <p:spPr bwMode="auto">
          <a:xfrm>
            <a:off x="468369" y="3002448"/>
            <a:ext cx="8243888" cy="328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  <a:spcBef>
                <a:spcPct val="20000"/>
              </a:spcBef>
            </a:pPr>
            <a:r>
              <a:rPr kumimoji="1" lang="en-US" altLang="zh-CN" sz="28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● </a:t>
            </a:r>
            <a:r>
              <a:rPr kumimoji="1"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队列的先进先出性</a:t>
            </a:r>
            <a:r>
              <a:rPr kumimoji="1" lang="zh-CN" altLang="en-US" sz="28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可以对输入序列起缓冲作用；凡符合先进先出性，都可应用队列，如操作系统中作业调度、树的层次遍历、图的广度优先搜索等问题。</a:t>
            </a:r>
            <a:endParaRPr kumimoji="1" lang="zh-CN" altLang="en-US" sz="2800" b="1" dirty="0">
              <a:solidFill>
                <a:schemeClr val="tx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 eaLnBrk="1" hangingPunct="1">
              <a:lnSpc>
                <a:spcPct val="12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28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● </a:t>
            </a:r>
            <a:r>
              <a:rPr kumimoji="1"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队列的封闭性</a:t>
            </a:r>
            <a:r>
              <a:rPr kumimoji="1" lang="zh-CN" altLang="en-US" sz="28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和栈类似，队列的封闭性也非常好，使用起来非常安全。</a:t>
            </a:r>
          </a:p>
        </p:txBody>
      </p:sp>
    </p:spTree>
    <p:extLst>
      <p:ext uri="{BB962C8B-B14F-4D97-AF65-F5344CB8AC3E}">
        <p14:creationId xmlns:p14="http://schemas.microsoft.com/office/powerpoint/2010/main" val="3397709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队列的基本操作</a:t>
            </a:r>
          </a:p>
        </p:txBody>
      </p:sp>
      <p:sp>
        <p:nvSpPr>
          <p:cNvPr id="39" name="Rectangle 2"/>
          <p:cNvSpPr>
            <a:spLocks noChangeArrowheads="1"/>
          </p:cNvSpPr>
          <p:nvPr/>
        </p:nvSpPr>
        <p:spPr bwMode="auto">
          <a:xfrm>
            <a:off x="2091370" y="920750"/>
            <a:ext cx="8307388" cy="593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4200"/>
              </a:lnSpc>
            </a:pP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⑴  </a:t>
            </a:r>
            <a:r>
              <a:rPr kumimoji="1" lang="en-US" altLang="zh-CN" sz="2800" b="1" dirty="0">
                <a:latin typeface="+mn-lt"/>
                <a:ea typeface="楷体" panose="02010609060101010101" pitchFamily="49" charset="-122"/>
              </a:rPr>
              <a:t>Queue(</a:t>
            </a:r>
            <a:r>
              <a:rPr kumimoji="1" lang="en-US" altLang="zh-CN" sz="2800" b="1" dirty="0" err="1">
                <a:latin typeface="+mn-lt"/>
                <a:ea typeface="楷体" panose="02010609060101010101" pitchFamily="49" charset="-122"/>
              </a:rPr>
              <a:t>int</a:t>
            </a:r>
            <a:r>
              <a:rPr kumimoji="1" lang="en-US" altLang="zh-CN" sz="2800" b="1" dirty="0">
                <a:latin typeface="+mn-lt"/>
                <a:ea typeface="楷体" panose="02010609060101010101" pitchFamily="49" charset="-122"/>
              </a:rPr>
              <a:t> MQL); //</a:t>
            </a: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建队列实例</a:t>
            </a:r>
            <a:r>
              <a:rPr kumimoji="1" lang="en-US" altLang="zh-CN" sz="2800" b="1" dirty="0">
                <a:latin typeface="+mn-lt"/>
                <a:ea typeface="楷体" panose="02010609060101010101" pitchFamily="49" charset="-122"/>
              </a:rPr>
              <a:t>, </a:t>
            </a: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最大长度为</a:t>
            </a:r>
            <a:r>
              <a:rPr kumimoji="1" lang="en-US" altLang="zh-CN" sz="2800" b="1" dirty="0">
                <a:latin typeface="+mn-lt"/>
                <a:ea typeface="楷体" panose="02010609060101010101" pitchFamily="49" charset="-122"/>
              </a:rPr>
              <a:t>MQL</a:t>
            </a:r>
          </a:p>
          <a:p>
            <a:pPr eaLnBrk="1" hangingPunct="1">
              <a:lnSpc>
                <a:spcPts val="4200"/>
              </a:lnSpc>
            </a:pPr>
            <a:r>
              <a:rPr kumimoji="1" lang="en-US" altLang="zh-CN" sz="2800" b="1" dirty="0">
                <a:latin typeface="+mn-lt"/>
                <a:ea typeface="楷体" panose="02010609060101010101" pitchFamily="49" charset="-122"/>
              </a:rPr>
              <a:t>⑵  </a:t>
            </a:r>
            <a:r>
              <a:rPr kumimoji="1" lang="en-US" altLang="zh-CN" sz="2800" b="1" dirty="0">
                <a:latin typeface="+mn-lt"/>
                <a:ea typeface="楷体" panose="02010609060101010101" pitchFamily="49" charset="-122"/>
                <a:sym typeface="Symbol" panose="05050102010706020507" pitchFamily="18" charset="2"/>
              </a:rPr>
              <a:t></a:t>
            </a:r>
            <a:r>
              <a:rPr kumimoji="1" lang="en-US" altLang="zh-CN" sz="2800" b="1" dirty="0">
                <a:latin typeface="+mn-lt"/>
                <a:ea typeface="楷体" panose="02010609060101010101" pitchFamily="49" charset="-122"/>
              </a:rPr>
              <a:t>Queue();             //</a:t>
            </a: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该实例消亡，释放全部空间</a:t>
            </a:r>
          </a:p>
          <a:p>
            <a:pPr eaLnBrk="1" hangingPunct="1">
              <a:lnSpc>
                <a:spcPts val="4200"/>
              </a:lnSpc>
            </a:pP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⑶ 确定队列中元素个数。		</a:t>
            </a:r>
          </a:p>
          <a:p>
            <a:pPr eaLnBrk="1" hangingPunct="1">
              <a:lnSpc>
                <a:spcPts val="4200"/>
              </a:lnSpc>
            </a:pP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⑷ 判断队列是否已满。	</a:t>
            </a:r>
          </a:p>
          <a:p>
            <a:pPr eaLnBrk="1" hangingPunct="1">
              <a:lnSpc>
                <a:spcPts val="4200"/>
              </a:lnSpc>
            </a:pP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⑸ 入队</a:t>
            </a:r>
            <a:r>
              <a:rPr kumimoji="1" lang="en-US" altLang="zh-CN" sz="2800" b="1" dirty="0">
                <a:latin typeface="+mn-lt"/>
                <a:ea typeface="楷体" panose="02010609060101010101" pitchFamily="49" charset="-122"/>
              </a:rPr>
              <a:t>(</a:t>
            </a: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插入）。</a:t>
            </a:r>
          </a:p>
          <a:p>
            <a:pPr eaLnBrk="1" hangingPunct="1">
              <a:lnSpc>
                <a:spcPts val="4200"/>
              </a:lnSpc>
            </a:pP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⑹ 判断队列是否为空。	</a:t>
            </a:r>
          </a:p>
          <a:p>
            <a:pPr eaLnBrk="1" hangingPunct="1">
              <a:lnSpc>
                <a:spcPts val="4200"/>
              </a:lnSpc>
            </a:pP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⑺ 出队（删除）。	 </a:t>
            </a:r>
          </a:p>
          <a:p>
            <a:pPr eaLnBrk="1" hangingPunct="1">
              <a:lnSpc>
                <a:spcPts val="4200"/>
              </a:lnSpc>
            </a:pP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⑻ 读取队头元素。</a:t>
            </a:r>
          </a:p>
          <a:p>
            <a:pPr eaLnBrk="1" hangingPunct="1">
              <a:lnSpc>
                <a:spcPts val="4200"/>
              </a:lnSpc>
            </a:pPr>
            <a:r>
              <a:rPr kumimoji="1" lang="zh-CN" altLang="en-US" sz="2800" b="1" dirty="0">
                <a:latin typeface="+mn-lt"/>
                <a:ea typeface="楷体" panose="02010609060101010101" pitchFamily="49" charset="-122"/>
              </a:rPr>
              <a:t>⑼ 置空队列 。</a:t>
            </a:r>
          </a:p>
          <a:p>
            <a:pPr eaLnBrk="1" hangingPunct="1">
              <a:lnSpc>
                <a:spcPts val="3500"/>
              </a:lnSpc>
            </a:pPr>
            <a:r>
              <a:rPr kumimoji="1" lang="zh-CN" altLang="en-US" sz="2800" b="1" dirty="0">
                <a:solidFill>
                  <a:srgbClr val="FF0000"/>
                </a:solidFill>
                <a:latin typeface="+mn-lt"/>
                <a:ea typeface="楷体" panose="02010609060101010101" pitchFamily="49" charset="-122"/>
              </a:rPr>
              <a:t>队列的特性：先进先出性</a:t>
            </a:r>
          </a:p>
        </p:txBody>
      </p:sp>
    </p:spTree>
    <p:extLst>
      <p:ext uri="{BB962C8B-B14F-4D97-AF65-F5344CB8AC3E}">
        <p14:creationId xmlns:p14="http://schemas.microsoft.com/office/powerpoint/2010/main" val="3826196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队列的顺序存储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794049" y="1220931"/>
            <a:ext cx="8245475" cy="29162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10000"/>
              </a:lnSpc>
              <a:spcBef>
                <a:spcPct val="50000"/>
              </a:spcBef>
              <a:spcAft>
                <a:spcPct val="40000"/>
              </a:spcAft>
              <a:buFont typeface="Monotype Sorts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存放队列元素的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数组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</a:t>
            </a:r>
          </a:p>
          <a:p>
            <a:pPr>
              <a:buFont typeface="Monotype Sorts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T  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qlist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[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>
              <a:buFont typeface="Monotype Sorts" pitchFamily="2" charset="2"/>
              <a:buNone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队首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元素的数组下标</a:t>
            </a:r>
          </a:p>
          <a:p>
            <a:pPr>
              <a:buFont typeface="Monotype Sorts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</a:t>
            </a:r>
            <a:r>
              <a:rPr lang="zh-CN" altLang="en-US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rear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要入队元素的下标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队尾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元素的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下标加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577516" y="711582"/>
            <a:ext cx="9144000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5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   </a:t>
            </a:r>
          </a:p>
        </p:txBody>
      </p:sp>
      <p:grpSp>
        <p:nvGrpSpPr>
          <p:cNvPr id="5" name="Group 23"/>
          <p:cNvGrpSpPr>
            <a:grpSpLocks/>
          </p:cNvGrpSpPr>
          <p:nvPr/>
        </p:nvGrpSpPr>
        <p:grpSpPr bwMode="auto">
          <a:xfrm>
            <a:off x="1117266" y="4288220"/>
            <a:ext cx="7315200" cy="1447800"/>
            <a:chOff x="336" y="2640"/>
            <a:chExt cx="4608" cy="912"/>
          </a:xfrm>
        </p:grpSpPr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960" y="3168"/>
              <a:ext cx="3984" cy="384"/>
            </a:xfrm>
            <a:prstGeom prst="rect">
              <a:avLst/>
            </a:prstGeom>
            <a:noFill/>
            <a:ln w="31750" cap="sq">
              <a:solidFill>
                <a:srgbClr val="466861">
                  <a:alpha val="50195"/>
                </a:srgbClr>
              </a:solidFill>
              <a:miter lim="800000"/>
              <a:headEnd type="none" w="sm" len="sm"/>
              <a:tailEnd type="none" w="med" len="lg"/>
            </a:ln>
            <a:effectLst>
              <a:prstShdw prst="shdw17" dist="17961" dir="13500000">
                <a:srgbClr val="2A3E3A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1344" y="316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8" name="Line 8"/>
            <p:cNvSpPr>
              <a:spLocks noChangeShapeType="1"/>
            </p:cNvSpPr>
            <p:nvPr/>
          </p:nvSpPr>
          <p:spPr bwMode="auto">
            <a:xfrm>
              <a:off x="4176" y="316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1776" y="316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0" name="Line 10"/>
            <p:cNvSpPr>
              <a:spLocks noChangeShapeType="1"/>
            </p:cNvSpPr>
            <p:nvPr/>
          </p:nvSpPr>
          <p:spPr bwMode="auto">
            <a:xfrm>
              <a:off x="4560" y="316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1" name="Line 11"/>
            <p:cNvSpPr>
              <a:spLocks noChangeShapeType="1"/>
            </p:cNvSpPr>
            <p:nvPr/>
          </p:nvSpPr>
          <p:spPr bwMode="auto">
            <a:xfrm>
              <a:off x="2160" y="316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2" name="Line 12"/>
            <p:cNvSpPr>
              <a:spLocks noChangeShapeType="1"/>
            </p:cNvSpPr>
            <p:nvPr/>
          </p:nvSpPr>
          <p:spPr bwMode="auto">
            <a:xfrm>
              <a:off x="2544" y="316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3" name="Text Box 13"/>
            <p:cNvSpPr txBox="1">
              <a:spLocks noChangeArrowheads="1"/>
            </p:cNvSpPr>
            <p:nvPr/>
          </p:nvSpPr>
          <p:spPr bwMode="auto">
            <a:xfrm>
              <a:off x="3072" y="3120"/>
              <a:ext cx="72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……</a:t>
              </a:r>
            </a:p>
          </p:txBody>
        </p:sp>
        <p:sp>
          <p:nvSpPr>
            <p:cNvPr id="14" name="Text Box 14"/>
            <p:cNvSpPr txBox="1">
              <a:spLocks noChangeArrowheads="1"/>
            </p:cNvSpPr>
            <p:nvPr/>
          </p:nvSpPr>
          <p:spPr bwMode="auto">
            <a:xfrm>
              <a:off x="1008" y="3120"/>
              <a:ext cx="48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15" name="Text Box 15"/>
            <p:cNvSpPr txBox="1">
              <a:spLocks noChangeArrowheads="1"/>
            </p:cNvSpPr>
            <p:nvPr/>
          </p:nvSpPr>
          <p:spPr bwMode="auto">
            <a:xfrm>
              <a:off x="1392" y="3120"/>
              <a:ext cx="48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16" name="Text Box 16"/>
            <p:cNvSpPr txBox="1">
              <a:spLocks noChangeArrowheads="1"/>
            </p:cNvSpPr>
            <p:nvPr/>
          </p:nvSpPr>
          <p:spPr bwMode="auto">
            <a:xfrm>
              <a:off x="1776" y="3120"/>
              <a:ext cx="48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17" name="Line 17"/>
            <p:cNvSpPr>
              <a:spLocks noChangeShapeType="1"/>
            </p:cNvSpPr>
            <p:nvPr/>
          </p:nvSpPr>
          <p:spPr bwMode="auto">
            <a:xfrm>
              <a:off x="1152" y="2640"/>
              <a:ext cx="0" cy="528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8" name="Text Box 18"/>
            <p:cNvSpPr txBox="1">
              <a:spLocks noChangeArrowheads="1"/>
            </p:cNvSpPr>
            <p:nvPr/>
          </p:nvSpPr>
          <p:spPr bwMode="auto">
            <a:xfrm>
              <a:off x="336" y="2640"/>
              <a:ext cx="76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</a:p>
          </p:txBody>
        </p:sp>
        <p:sp>
          <p:nvSpPr>
            <p:cNvPr id="19" name="Text Box 19"/>
            <p:cNvSpPr txBox="1">
              <a:spLocks noChangeArrowheads="1"/>
            </p:cNvSpPr>
            <p:nvPr/>
          </p:nvSpPr>
          <p:spPr bwMode="auto">
            <a:xfrm>
              <a:off x="1584" y="2640"/>
              <a:ext cx="81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</a:p>
          </p:txBody>
        </p:sp>
        <p:sp>
          <p:nvSpPr>
            <p:cNvPr id="20" name="Line 22"/>
            <p:cNvSpPr>
              <a:spLocks noChangeShapeType="1"/>
            </p:cNvSpPr>
            <p:nvPr/>
          </p:nvSpPr>
          <p:spPr bwMode="auto">
            <a:xfrm>
              <a:off x="2352" y="2640"/>
              <a:ext cx="0" cy="528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208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858791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2805710" y="556828"/>
            <a:ext cx="8713787" cy="60039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Monotype Sorts" pitchFamily="2" charset="2"/>
              <a:buNone/>
            </a:pP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等待处理某作业进队、出队情况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</a:rPr>
              <a:t>。</a:t>
            </a:r>
          </a:p>
        </p:txBody>
      </p:sp>
      <p:grpSp>
        <p:nvGrpSpPr>
          <p:cNvPr id="4" name="Group 47"/>
          <p:cNvGrpSpPr>
            <a:grpSpLocks/>
          </p:cNvGrpSpPr>
          <p:nvPr/>
        </p:nvGrpSpPr>
        <p:grpSpPr bwMode="auto">
          <a:xfrm>
            <a:off x="1522281" y="3864428"/>
            <a:ext cx="8583613" cy="2179638"/>
            <a:chOff x="240" y="2352"/>
            <a:chExt cx="5407" cy="1373"/>
          </a:xfrm>
        </p:grpSpPr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240" y="3360"/>
              <a:ext cx="129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6" name="Text Box 5"/>
            <p:cNvSpPr txBox="1">
              <a:spLocks noChangeArrowheads="1"/>
            </p:cNvSpPr>
            <p:nvPr/>
          </p:nvSpPr>
          <p:spPr bwMode="auto">
            <a:xfrm>
              <a:off x="1968" y="3312"/>
              <a:ext cx="110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 flipV="1">
              <a:off x="1824" y="3168"/>
              <a:ext cx="0" cy="528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 flipV="1">
              <a:off x="1344" y="3168"/>
              <a:ext cx="0" cy="528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1200" y="2784"/>
              <a:ext cx="3984" cy="384"/>
            </a:xfrm>
            <a:prstGeom prst="rect">
              <a:avLst/>
            </a:prstGeom>
            <a:noFill/>
            <a:ln w="31750" cap="sq">
              <a:solidFill>
                <a:srgbClr val="466861">
                  <a:alpha val="50195"/>
                </a:srgbClr>
              </a:solidFill>
              <a:miter lim="800000"/>
              <a:headEnd type="none" w="sm" len="sm"/>
              <a:tailEnd type="none" w="med" len="lg"/>
            </a:ln>
            <a:effectLst>
              <a:prstShdw prst="shdw17" dist="17961" dir="13500000">
                <a:srgbClr val="2A3E3A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>
              <a:off x="1584" y="2784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>
              <a:off x="4416" y="2784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>
              <a:off x="2016" y="2784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>
              <a:off x="4800" y="2784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2400" y="2784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5" name="Line 14"/>
            <p:cNvSpPr>
              <a:spLocks noChangeShapeType="1"/>
            </p:cNvSpPr>
            <p:nvPr/>
          </p:nvSpPr>
          <p:spPr bwMode="auto">
            <a:xfrm>
              <a:off x="2784" y="2784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6" name="Text Box 15"/>
            <p:cNvSpPr txBox="1">
              <a:spLocks noChangeArrowheads="1"/>
            </p:cNvSpPr>
            <p:nvPr/>
          </p:nvSpPr>
          <p:spPr bwMode="auto">
            <a:xfrm>
              <a:off x="3312" y="2736"/>
              <a:ext cx="72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……</a:t>
              </a:r>
            </a:p>
          </p:txBody>
        </p:sp>
        <p:sp>
          <p:nvSpPr>
            <p:cNvPr id="17" name="Text Box 16"/>
            <p:cNvSpPr txBox="1">
              <a:spLocks noChangeArrowheads="1"/>
            </p:cNvSpPr>
            <p:nvPr/>
          </p:nvSpPr>
          <p:spPr bwMode="auto">
            <a:xfrm>
              <a:off x="1248" y="2736"/>
              <a:ext cx="48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grpSp>
          <p:nvGrpSpPr>
            <p:cNvPr id="18" name="Group 46"/>
            <p:cNvGrpSpPr>
              <a:grpSpLocks/>
            </p:cNvGrpSpPr>
            <p:nvPr/>
          </p:nvGrpSpPr>
          <p:grpSpPr bwMode="auto">
            <a:xfrm>
              <a:off x="1248" y="2352"/>
              <a:ext cx="4399" cy="413"/>
              <a:chOff x="1248" y="2352"/>
              <a:chExt cx="4399" cy="413"/>
            </a:xfrm>
          </p:grpSpPr>
          <p:sp>
            <p:nvSpPr>
              <p:cNvPr id="20" name="Text Box 18"/>
              <p:cNvSpPr txBox="1">
                <a:spLocks noChangeArrowheads="1"/>
              </p:cNvSpPr>
              <p:nvPr/>
            </p:nvSpPr>
            <p:spPr bwMode="auto">
              <a:xfrm>
                <a:off x="1248" y="2400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</a:p>
            </p:txBody>
          </p:sp>
          <p:sp>
            <p:nvSpPr>
              <p:cNvPr id="21" name="Text Box 19"/>
              <p:cNvSpPr txBox="1">
                <a:spLocks noChangeArrowheads="1"/>
              </p:cNvSpPr>
              <p:nvPr/>
            </p:nvSpPr>
            <p:spPr bwMode="auto">
              <a:xfrm>
                <a:off x="1680" y="2400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22" name="Text Box 20"/>
              <p:cNvSpPr txBox="1">
                <a:spLocks noChangeArrowheads="1"/>
              </p:cNvSpPr>
              <p:nvPr/>
            </p:nvSpPr>
            <p:spPr bwMode="auto">
              <a:xfrm>
                <a:off x="2064" y="2400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2</a:t>
                </a:r>
              </a:p>
            </p:txBody>
          </p:sp>
          <p:sp>
            <p:nvSpPr>
              <p:cNvPr id="23" name="Text Box 21"/>
              <p:cNvSpPr txBox="1">
                <a:spLocks noChangeArrowheads="1"/>
              </p:cNvSpPr>
              <p:nvPr/>
            </p:nvSpPr>
            <p:spPr bwMode="auto">
              <a:xfrm>
                <a:off x="4218" y="2352"/>
                <a:ext cx="1429" cy="3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8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MaxQsize</a:t>
                </a:r>
                <a:r>
                  <a:rPr kumimoji="1" lang="en-US" altLang="zh-CN" sz="28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28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</p:grpSp>
        <p:sp>
          <p:nvSpPr>
            <p:cNvPr id="19" name="Text Box 22"/>
            <p:cNvSpPr txBox="1">
              <a:spLocks noChangeArrowheads="1"/>
            </p:cNvSpPr>
            <p:nvPr/>
          </p:nvSpPr>
          <p:spPr bwMode="auto">
            <a:xfrm>
              <a:off x="240" y="2640"/>
              <a:ext cx="96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800" b="1" dirty="0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2800" b="1" baseline="-25000" dirty="0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  <a:r>
                <a:rPr kumimoji="1" lang="zh-CN" altLang="en-US" sz="2800" b="1" dirty="0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进队</a:t>
              </a:r>
            </a:p>
          </p:txBody>
        </p:sp>
      </p:grpSp>
      <p:grpSp>
        <p:nvGrpSpPr>
          <p:cNvPr id="24" name="Group 45"/>
          <p:cNvGrpSpPr>
            <a:grpSpLocks/>
          </p:cNvGrpSpPr>
          <p:nvPr/>
        </p:nvGrpSpPr>
        <p:grpSpPr bwMode="auto">
          <a:xfrm>
            <a:off x="1446081" y="1121228"/>
            <a:ext cx="8458200" cy="2484438"/>
            <a:chOff x="192" y="624"/>
            <a:chExt cx="5328" cy="1565"/>
          </a:xfrm>
        </p:grpSpPr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1152" y="1248"/>
              <a:ext cx="3984" cy="384"/>
            </a:xfrm>
            <a:prstGeom prst="rect">
              <a:avLst/>
            </a:prstGeom>
            <a:noFill/>
            <a:ln w="31750" cap="sq">
              <a:solidFill>
                <a:srgbClr val="466861">
                  <a:alpha val="50195"/>
                </a:srgbClr>
              </a:solidFill>
              <a:miter lim="800000"/>
              <a:headEnd type="none" w="sm" len="sm"/>
              <a:tailEnd type="none" w="med" len="lg"/>
            </a:ln>
            <a:effectLst>
              <a:prstShdw prst="shdw17" dist="17961" dir="13500000">
                <a:srgbClr val="2A3E3A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26" name="Line 25"/>
            <p:cNvSpPr>
              <a:spLocks noChangeShapeType="1"/>
            </p:cNvSpPr>
            <p:nvPr/>
          </p:nvSpPr>
          <p:spPr bwMode="auto">
            <a:xfrm>
              <a:off x="4368" y="124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27" name="Line 26"/>
            <p:cNvSpPr>
              <a:spLocks noChangeShapeType="1"/>
            </p:cNvSpPr>
            <p:nvPr/>
          </p:nvSpPr>
          <p:spPr bwMode="auto">
            <a:xfrm>
              <a:off x="4752" y="124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28" name="Line 27"/>
            <p:cNvSpPr>
              <a:spLocks noChangeShapeType="1"/>
            </p:cNvSpPr>
            <p:nvPr/>
          </p:nvSpPr>
          <p:spPr bwMode="auto">
            <a:xfrm>
              <a:off x="2736" y="124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29" name="Text Box 28"/>
            <p:cNvSpPr txBox="1">
              <a:spLocks noChangeArrowheads="1"/>
            </p:cNvSpPr>
            <p:nvPr/>
          </p:nvSpPr>
          <p:spPr bwMode="auto">
            <a:xfrm>
              <a:off x="3264" y="1200"/>
              <a:ext cx="72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……</a:t>
              </a:r>
            </a:p>
          </p:txBody>
        </p:sp>
        <p:grpSp>
          <p:nvGrpSpPr>
            <p:cNvPr id="30" name="Group 44"/>
            <p:cNvGrpSpPr>
              <a:grpSpLocks/>
            </p:cNvGrpSpPr>
            <p:nvPr/>
          </p:nvGrpSpPr>
          <p:grpSpPr bwMode="auto">
            <a:xfrm>
              <a:off x="1200" y="816"/>
              <a:ext cx="4320" cy="413"/>
              <a:chOff x="1200" y="816"/>
              <a:chExt cx="4320" cy="413"/>
            </a:xfrm>
          </p:grpSpPr>
          <p:sp>
            <p:nvSpPr>
              <p:cNvPr id="40" name="Text Box 30"/>
              <p:cNvSpPr txBox="1">
                <a:spLocks noChangeArrowheads="1"/>
              </p:cNvSpPr>
              <p:nvPr/>
            </p:nvSpPr>
            <p:spPr bwMode="auto">
              <a:xfrm>
                <a:off x="1200" y="86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</a:p>
            </p:txBody>
          </p:sp>
          <p:sp>
            <p:nvSpPr>
              <p:cNvPr id="41" name="Text Box 31"/>
              <p:cNvSpPr txBox="1">
                <a:spLocks noChangeArrowheads="1"/>
              </p:cNvSpPr>
              <p:nvPr/>
            </p:nvSpPr>
            <p:spPr bwMode="auto">
              <a:xfrm>
                <a:off x="1632" y="86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42" name="Text Box 32"/>
              <p:cNvSpPr txBox="1">
                <a:spLocks noChangeArrowheads="1"/>
              </p:cNvSpPr>
              <p:nvPr/>
            </p:nvSpPr>
            <p:spPr bwMode="auto">
              <a:xfrm>
                <a:off x="2016" y="86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2</a:t>
                </a:r>
              </a:p>
            </p:txBody>
          </p:sp>
          <p:sp>
            <p:nvSpPr>
              <p:cNvPr id="43" name="Text Box 33"/>
              <p:cNvSpPr txBox="1">
                <a:spLocks noChangeArrowheads="1"/>
              </p:cNvSpPr>
              <p:nvPr/>
            </p:nvSpPr>
            <p:spPr bwMode="auto">
              <a:xfrm>
                <a:off x="4082" y="816"/>
                <a:ext cx="1438" cy="3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8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MaxQsize</a:t>
                </a:r>
                <a:r>
                  <a:rPr kumimoji="1" lang="en-US" altLang="zh-CN" sz="28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28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</p:grpSp>
        <p:grpSp>
          <p:nvGrpSpPr>
            <p:cNvPr id="31" name="Group 34"/>
            <p:cNvGrpSpPr>
              <a:grpSpLocks/>
            </p:cNvGrpSpPr>
            <p:nvPr/>
          </p:nvGrpSpPr>
          <p:grpSpPr bwMode="auto">
            <a:xfrm>
              <a:off x="192" y="1584"/>
              <a:ext cx="1296" cy="605"/>
              <a:chOff x="192" y="1728"/>
              <a:chExt cx="1296" cy="605"/>
            </a:xfrm>
          </p:grpSpPr>
          <p:sp>
            <p:nvSpPr>
              <p:cNvPr id="36" name="Text Box 35"/>
              <p:cNvSpPr txBox="1">
                <a:spLocks noChangeArrowheads="1"/>
              </p:cNvSpPr>
              <p:nvPr/>
            </p:nvSpPr>
            <p:spPr bwMode="auto">
              <a:xfrm>
                <a:off x="192" y="1968"/>
                <a:ext cx="129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front</a:t>
                </a: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</a:t>
                </a: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</a:p>
            </p:txBody>
          </p:sp>
          <p:sp>
            <p:nvSpPr>
              <p:cNvPr id="37" name="Text Box 36"/>
              <p:cNvSpPr txBox="1">
                <a:spLocks noChangeArrowheads="1"/>
              </p:cNvSpPr>
              <p:nvPr/>
            </p:nvSpPr>
            <p:spPr bwMode="auto">
              <a:xfrm>
                <a:off x="288" y="1728"/>
                <a:ext cx="1104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rear</a:t>
                </a: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</a:t>
                </a: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</a:p>
            </p:txBody>
          </p:sp>
          <p:sp>
            <p:nvSpPr>
              <p:cNvPr id="38" name="Line 37"/>
              <p:cNvSpPr>
                <a:spLocks noChangeShapeType="1"/>
              </p:cNvSpPr>
              <p:nvPr/>
            </p:nvSpPr>
            <p:spPr bwMode="auto">
              <a:xfrm flipV="1">
                <a:off x="1440" y="1776"/>
                <a:ext cx="0" cy="528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9" name="Line 38"/>
              <p:cNvSpPr>
                <a:spLocks noChangeShapeType="1"/>
              </p:cNvSpPr>
              <p:nvPr/>
            </p:nvSpPr>
            <p:spPr bwMode="auto">
              <a:xfrm flipV="1">
                <a:off x="1296" y="1776"/>
                <a:ext cx="0" cy="528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32" name="Text Box 39"/>
            <p:cNvSpPr txBox="1">
              <a:spLocks noChangeArrowheads="1"/>
            </p:cNvSpPr>
            <p:nvPr/>
          </p:nvSpPr>
          <p:spPr bwMode="auto">
            <a:xfrm>
              <a:off x="336" y="624"/>
              <a:ext cx="576" cy="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zh-CN" altLang="en-US" sz="2800" b="1" dirty="0">
                  <a:solidFill>
                    <a:srgbClr val="00B05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初始状态</a:t>
              </a:r>
            </a:p>
          </p:txBody>
        </p:sp>
        <p:sp>
          <p:nvSpPr>
            <p:cNvPr id="33" name="Line 40"/>
            <p:cNvSpPr>
              <a:spLocks noChangeShapeType="1"/>
            </p:cNvSpPr>
            <p:nvPr/>
          </p:nvSpPr>
          <p:spPr bwMode="auto">
            <a:xfrm>
              <a:off x="1536" y="124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4" name="Line 41"/>
            <p:cNvSpPr>
              <a:spLocks noChangeShapeType="1"/>
            </p:cNvSpPr>
            <p:nvPr/>
          </p:nvSpPr>
          <p:spPr bwMode="auto">
            <a:xfrm>
              <a:off x="1968" y="124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5" name="Line 42"/>
            <p:cNvSpPr>
              <a:spLocks noChangeShapeType="1"/>
            </p:cNvSpPr>
            <p:nvPr/>
          </p:nvSpPr>
          <p:spPr bwMode="auto">
            <a:xfrm>
              <a:off x="2352" y="1248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</p:grp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4441694" y="3310391"/>
            <a:ext cx="361156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en-US" altLang="zh-CN" sz="2800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zh-CN" altLang="en-US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插入： </a:t>
            </a:r>
            <a:r>
              <a:rPr kumimoji="1" lang="en-US" altLang="zh-CN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rear=rear+1</a:t>
            </a:r>
            <a:r>
              <a:rPr kumimoji="1" lang="en-US" altLang="zh-CN" sz="2800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4846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3" name="Group 52"/>
          <p:cNvGrpSpPr>
            <a:grpSpLocks/>
          </p:cNvGrpSpPr>
          <p:nvPr/>
        </p:nvGrpSpPr>
        <p:grpSpPr bwMode="auto">
          <a:xfrm>
            <a:off x="1586749" y="1847253"/>
            <a:ext cx="8316912" cy="2130425"/>
            <a:chOff x="323" y="432"/>
            <a:chExt cx="5161" cy="1342"/>
          </a:xfrm>
        </p:grpSpPr>
        <p:sp>
          <p:nvSpPr>
            <p:cNvPr id="4" name="Text Box 5"/>
            <p:cNvSpPr txBox="1">
              <a:spLocks noChangeArrowheads="1"/>
            </p:cNvSpPr>
            <p:nvPr/>
          </p:nvSpPr>
          <p:spPr bwMode="auto">
            <a:xfrm>
              <a:off x="323" y="1295"/>
              <a:ext cx="1255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5" name="Line 6"/>
            <p:cNvSpPr>
              <a:spLocks noChangeShapeType="1"/>
            </p:cNvSpPr>
            <p:nvPr/>
          </p:nvSpPr>
          <p:spPr bwMode="auto">
            <a:xfrm flipV="1">
              <a:off x="2601" y="1247"/>
              <a:ext cx="0" cy="527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6" name="Line 7"/>
            <p:cNvSpPr>
              <a:spLocks noChangeShapeType="1"/>
            </p:cNvSpPr>
            <p:nvPr/>
          </p:nvSpPr>
          <p:spPr bwMode="auto">
            <a:xfrm flipV="1">
              <a:off x="1439" y="1247"/>
              <a:ext cx="0" cy="527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7" name="Rectangle 8"/>
            <p:cNvSpPr>
              <a:spLocks noChangeArrowheads="1"/>
            </p:cNvSpPr>
            <p:nvPr/>
          </p:nvSpPr>
          <p:spPr bwMode="auto">
            <a:xfrm>
              <a:off x="1253" y="863"/>
              <a:ext cx="3859" cy="384"/>
            </a:xfrm>
            <a:prstGeom prst="rect">
              <a:avLst/>
            </a:prstGeom>
            <a:noFill/>
            <a:ln w="31750" cap="sq">
              <a:solidFill>
                <a:srgbClr val="466861">
                  <a:alpha val="50195"/>
                </a:srgbClr>
              </a:solidFill>
              <a:miter lim="800000"/>
              <a:headEnd type="none" w="sm" len="sm"/>
              <a:tailEnd type="none" w="med" len="lg"/>
            </a:ln>
            <a:effectLst>
              <a:prstShdw prst="shdw17" dist="17961" dir="13500000">
                <a:srgbClr val="2A3E3A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8" name="Line 9"/>
            <p:cNvSpPr>
              <a:spLocks noChangeShapeType="1"/>
            </p:cNvSpPr>
            <p:nvPr/>
          </p:nvSpPr>
          <p:spPr bwMode="auto">
            <a:xfrm>
              <a:off x="1625" y="863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9" name="Line 10"/>
            <p:cNvSpPr>
              <a:spLocks noChangeShapeType="1"/>
            </p:cNvSpPr>
            <p:nvPr/>
          </p:nvSpPr>
          <p:spPr bwMode="auto">
            <a:xfrm>
              <a:off x="4368" y="863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0" name="Line 11"/>
            <p:cNvSpPr>
              <a:spLocks noChangeShapeType="1"/>
            </p:cNvSpPr>
            <p:nvPr/>
          </p:nvSpPr>
          <p:spPr bwMode="auto">
            <a:xfrm>
              <a:off x="2043" y="863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1" name="Line 12"/>
            <p:cNvSpPr>
              <a:spLocks noChangeShapeType="1"/>
            </p:cNvSpPr>
            <p:nvPr/>
          </p:nvSpPr>
          <p:spPr bwMode="auto">
            <a:xfrm>
              <a:off x="4740" y="863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2" name="Line 13"/>
            <p:cNvSpPr>
              <a:spLocks noChangeShapeType="1"/>
            </p:cNvSpPr>
            <p:nvPr/>
          </p:nvSpPr>
          <p:spPr bwMode="auto">
            <a:xfrm>
              <a:off x="2415" y="863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3" name="Line 14"/>
            <p:cNvSpPr>
              <a:spLocks noChangeShapeType="1"/>
            </p:cNvSpPr>
            <p:nvPr/>
          </p:nvSpPr>
          <p:spPr bwMode="auto">
            <a:xfrm>
              <a:off x="2787" y="863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4" name="Text Box 15"/>
            <p:cNvSpPr txBox="1">
              <a:spLocks noChangeArrowheads="1"/>
            </p:cNvSpPr>
            <p:nvPr/>
          </p:nvSpPr>
          <p:spPr bwMode="auto">
            <a:xfrm>
              <a:off x="3299" y="815"/>
              <a:ext cx="69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……</a:t>
              </a:r>
            </a:p>
          </p:txBody>
        </p:sp>
        <p:sp>
          <p:nvSpPr>
            <p:cNvPr id="15" name="Text Box 16"/>
            <p:cNvSpPr txBox="1">
              <a:spLocks noChangeArrowheads="1"/>
            </p:cNvSpPr>
            <p:nvPr/>
          </p:nvSpPr>
          <p:spPr bwMode="auto">
            <a:xfrm>
              <a:off x="1299" y="815"/>
              <a:ext cx="46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16" name="Text Box 17"/>
            <p:cNvSpPr txBox="1">
              <a:spLocks noChangeArrowheads="1"/>
            </p:cNvSpPr>
            <p:nvPr/>
          </p:nvSpPr>
          <p:spPr bwMode="auto">
            <a:xfrm>
              <a:off x="1671" y="815"/>
              <a:ext cx="46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17" name="Text Box 18"/>
            <p:cNvSpPr txBox="1">
              <a:spLocks noChangeArrowheads="1"/>
            </p:cNvSpPr>
            <p:nvPr/>
          </p:nvSpPr>
          <p:spPr bwMode="auto">
            <a:xfrm>
              <a:off x="2043" y="815"/>
              <a:ext cx="46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grpSp>
          <p:nvGrpSpPr>
            <p:cNvPr id="18" name="Group 19"/>
            <p:cNvGrpSpPr>
              <a:grpSpLocks/>
            </p:cNvGrpSpPr>
            <p:nvPr/>
          </p:nvGrpSpPr>
          <p:grpSpPr bwMode="auto">
            <a:xfrm>
              <a:off x="1299" y="432"/>
              <a:ext cx="4185" cy="416"/>
              <a:chOff x="1200" y="960"/>
              <a:chExt cx="4320" cy="417"/>
            </a:xfrm>
          </p:grpSpPr>
          <p:sp>
            <p:nvSpPr>
              <p:cNvPr id="22" name="Text Box 20"/>
              <p:cNvSpPr txBox="1">
                <a:spLocks noChangeArrowheads="1"/>
              </p:cNvSpPr>
              <p:nvPr/>
            </p:nvSpPr>
            <p:spPr bwMode="auto">
              <a:xfrm>
                <a:off x="1200" y="1008"/>
                <a:ext cx="288" cy="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</a:p>
            </p:txBody>
          </p:sp>
          <p:sp>
            <p:nvSpPr>
              <p:cNvPr id="23" name="Text Box 21"/>
              <p:cNvSpPr txBox="1">
                <a:spLocks noChangeArrowheads="1"/>
              </p:cNvSpPr>
              <p:nvPr/>
            </p:nvSpPr>
            <p:spPr bwMode="auto">
              <a:xfrm>
                <a:off x="1632" y="1008"/>
                <a:ext cx="288" cy="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24" name="Text Box 22"/>
              <p:cNvSpPr txBox="1">
                <a:spLocks noChangeArrowheads="1"/>
              </p:cNvSpPr>
              <p:nvPr/>
            </p:nvSpPr>
            <p:spPr bwMode="auto">
              <a:xfrm>
                <a:off x="2016" y="1008"/>
                <a:ext cx="288" cy="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2</a:t>
                </a:r>
              </a:p>
            </p:txBody>
          </p:sp>
          <p:sp>
            <p:nvSpPr>
              <p:cNvPr id="25" name="Text Box 23"/>
              <p:cNvSpPr txBox="1">
                <a:spLocks noChangeArrowheads="1"/>
              </p:cNvSpPr>
              <p:nvPr/>
            </p:nvSpPr>
            <p:spPr bwMode="auto">
              <a:xfrm>
                <a:off x="4272" y="960"/>
                <a:ext cx="1248" cy="2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MaxQsize</a:t>
                </a:r>
                <a:r>
                  <a:rPr kumimoji="1" lang="en-US" altLang="zh-CN" sz="24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24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</p:grpSp>
        <p:sp>
          <p:nvSpPr>
            <p:cNvPr id="19" name="Text Box 24"/>
            <p:cNvSpPr txBox="1">
              <a:spLocks noChangeArrowheads="1"/>
            </p:cNvSpPr>
            <p:nvPr/>
          </p:nvSpPr>
          <p:spPr bwMode="auto">
            <a:xfrm>
              <a:off x="462" y="528"/>
              <a:ext cx="930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1 </a:t>
              </a:r>
              <a:r>
                <a:rPr kumimoji="1" lang="en-US" altLang="zh-CN" sz="32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  <a:p>
              <a:pPr eaLnBrk="1" hangingPunct="1">
                <a:lnSpc>
                  <a:spcPct val="85000"/>
                </a:lnSpc>
                <a:spcBef>
                  <a:spcPct val="15000"/>
                </a:spcBef>
              </a:pPr>
              <a:r>
                <a:rPr kumimoji="1" lang="zh-CN" altLang="en-US" sz="28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进队</a:t>
              </a:r>
            </a:p>
          </p:txBody>
        </p:sp>
        <p:sp>
          <p:nvSpPr>
            <p:cNvPr id="20" name="Text Box 25"/>
            <p:cNvSpPr txBox="1">
              <a:spLocks noChangeArrowheads="1"/>
            </p:cNvSpPr>
            <p:nvPr/>
          </p:nvSpPr>
          <p:spPr bwMode="auto">
            <a:xfrm>
              <a:off x="1718" y="1295"/>
              <a:ext cx="1069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21" name="Line 26"/>
            <p:cNvSpPr>
              <a:spLocks noChangeShapeType="1"/>
            </p:cNvSpPr>
            <p:nvPr/>
          </p:nvSpPr>
          <p:spPr bwMode="auto">
            <a:xfrm flipV="1">
              <a:off x="2601" y="1247"/>
              <a:ext cx="0" cy="527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</p:grpSp>
      <p:grpSp>
        <p:nvGrpSpPr>
          <p:cNvPr id="26" name="Group 28"/>
          <p:cNvGrpSpPr>
            <a:grpSpLocks/>
          </p:cNvGrpSpPr>
          <p:nvPr/>
        </p:nvGrpSpPr>
        <p:grpSpPr bwMode="auto">
          <a:xfrm>
            <a:off x="1604211" y="4399953"/>
            <a:ext cx="8534400" cy="2133600"/>
            <a:chOff x="192" y="2448"/>
            <a:chExt cx="5376" cy="1344"/>
          </a:xfrm>
        </p:grpSpPr>
        <p:sp>
          <p:nvSpPr>
            <p:cNvPr id="27" name="Text Box 29"/>
            <p:cNvSpPr txBox="1">
              <a:spLocks noChangeArrowheads="1"/>
            </p:cNvSpPr>
            <p:nvPr/>
          </p:nvSpPr>
          <p:spPr bwMode="auto">
            <a:xfrm>
              <a:off x="672" y="3312"/>
              <a:ext cx="120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28" name="Line 30"/>
            <p:cNvSpPr>
              <a:spLocks noChangeShapeType="1"/>
            </p:cNvSpPr>
            <p:nvPr/>
          </p:nvSpPr>
          <p:spPr bwMode="auto">
            <a:xfrm flipV="1">
              <a:off x="1728" y="3264"/>
              <a:ext cx="0" cy="528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29" name="Rectangle 31"/>
            <p:cNvSpPr>
              <a:spLocks noChangeArrowheads="1"/>
            </p:cNvSpPr>
            <p:nvPr/>
          </p:nvSpPr>
          <p:spPr bwMode="auto">
            <a:xfrm>
              <a:off x="1200" y="2880"/>
              <a:ext cx="3984" cy="384"/>
            </a:xfrm>
            <a:prstGeom prst="rect">
              <a:avLst/>
            </a:prstGeom>
            <a:noFill/>
            <a:ln w="31750" cap="sq">
              <a:solidFill>
                <a:srgbClr val="466861">
                  <a:alpha val="50195"/>
                </a:srgbClr>
              </a:solidFill>
              <a:miter lim="800000"/>
              <a:headEnd type="none" w="sm" len="sm"/>
              <a:tailEnd type="none" w="med" len="lg"/>
            </a:ln>
            <a:effectLst>
              <a:prstShdw prst="shdw17" dist="17961" dir="13500000">
                <a:srgbClr val="2A3E3A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0" name="Line 32"/>
            <p:cNvSpPr>
              <a:spLocks noChangeShapeType="1"/>
            </p:cNvSpPr>
            <p:nvPr/>
          </p:nvSpPr>
          <p:spPr bwMode="auto">
            <a:xfrm>
              <a:off x="1584" y="2880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1" name="Line 33"/>
            <p:cNvSpPr>
              <a:spLocks noChangeShapeType="1"/>
            </p:cNvSpPr>
            <p:nvPr/>
          </p:nvSpPr>
          <p:spPr bwMode="auto">
            <a:xfrm>
              <a:off x="4416" y="2880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2" name="Line 34"/>
            <p:cNvSpPr>
              <a:spLocks noChangeShapeType="1"/>
            </p:cNvSpPr>
            <p:nvPr/>
          </p:nvSpPr>
          <p:spPr bwMode="auto">
            <a:xfrm>
              <a:off x="2016" y="2880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3" name="Line 35"/>
            <p:cNvSpPr>
              <a:spLocks noChangeShapeType="1"/>
            </p:cNvSpPr>
            <p:nvPr/>
          </p:nvSpPr>
          <p:spPr bwMode="auto">
            <a:xfrm>
              <a:off x="4800" y="2880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4" name="Line 36"/>
            <p:cNvSpPr>
              <a:spLocks noChangeShapeType="1"/>
            </p:cNvSpPr>
            <p:nvPr/>
          </p:nvSpPr>
          <p:spPr bwMode="auto">
            <a:xfrm>
              <a:off x="2400" y="2880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5" name="Line 37"/>
            <p:cNvSpPr>
              <a:spLocks noChangeShapeType="1"/>
            </p:cNvSpPr>
            <p:nvPr/>
          </p:nvSpPr>
          <p:spPr bwMode="auto">
            <a:xfrm>
              <a:off x="2784" y="2880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6" name="Text Box 38"/>
            <p:cNvSpPr txBox="1">
              <a:spLocks noChangeArrowheads="1"/>
            </p:cNvSpPr>
            <p:nvPr/>
          </p:nvSpPr>
          <p:spPr bwMode="auto">
            <a:xfrm>
              <a:off x="3312" y="2832"/>
              <a:ext cx="72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……</a:t>
              </a:r>
            </a:p>
          </p:txBody>
        </p:sp>
        <p:sp>
          <p:nvSpPr>
            <p:cNvPr id="37" name="Text Box 39"/>
            <p:cNvSpPr txBox="1">
              <a:spLocks noChangeArrowheads="1"/>
            </p:cNvSpPr>
            <p:nvPr/>
          </p:nvSpPr>
          <p:spPr bwMode="auto">
            <a:xfrm>
              <a:off x="1632" y="2832"/>
              <a:ext cx="48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38" name="Text Box 40"/>
            <p:cNvSpPr txBox="1">
              <a:spLocks noChangeArrowheads="1"/>
            </p:cNvSpPr>
            <p:nvPr/>
          </p:nvSpPr>
          <p:spPr bwMode="auto">
            <a:xfrm>
              <a:off x="2016" y="2832"/>
              <a:ext cx="48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39" name="Text Box 41"/>
            <p:cNvSpPr txBox="1">
              <a:spLocks noChangeArrowheads="1"/>
            </p:cNvSpPr>
            <p:nvPr/>
          </p:nvSpPr>
          <p:spPr bwMode="auto">
            <a:xfrm>
              <a:off x="1248" y="2496"/>
              <a:ext cx="28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40" name="Text Box 42"/>
            <p:cNvSpPr txBox="1">
              <a:spLocks noChangeArrowheads="1"/>
            </p:cNvSpPr>
            <p:nvPr/>
          </p:nvSpPr>
          <p:spPr bwMode="auto">
            <a:xfrm>
              <a:off x="1680" y="2496"/>
              <a:ext cx="28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41" name="Text Box 43"/>
            <p:cNvSpPr txBox="1">
              <a:spLocks noChangeArrowheads="1"/>
            </p:cNvSpPr>
            <p:nvPr/>
          </p:nvSpPr>
          <p:spPr bwMode="auto">
            <a:xfrm>
              <a:off x="2064" y="2496"/>
              <a:ext cx="28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42" name="Text Box 44"/>
            <p:cNvSpPr txBox="1">
              <a:spLocks noChangeArrowheads="1"/>
            </p:cNvSpPr>
            <p:nvPr/>
          </p:nvSpPr>
          <p:spPr bwMode="auto">
            <a:xfrm>
              <a:off x="4320" y="2448"/>
              <a:ext cx="124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</a:rPr>
                <a:t>MaxQsize</a:t>
              </a: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43" name="Text Box 45"/>
            <p:cNvSpPr txBox="1">
              <a:spLocks noChangeArrowheads="1"/>
            </p:cNvSpPr>
            <p:nvPr/>
          </p:nvSpPr>
          <p:spPr bwMode="auto">
            <a:xfrm>
              <a:off x="192" y="2640"/>
              <a:ext cx="912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  <a:r>
                <a:rPr kumimoji="1" lang="zh-CN" altLang="en-US" sz="28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出队</a:t>
              </a:r>
            </a:p>
          </p:txBody>
        </p:sp>
        <p:grpSp>
          <p:nvGrpSpPr>
            <p:cNvPr id="44" name="Group 46"/>
            <p:cNvGrpSpPr>
              <a:grpSpLocks/>
            </p:cNvGrpSpPr>
            <p:nvPr/>
          </p:nvGrpSpPr>
          <p:grpSpPr bwMode="auto">
            <a:xfrm>
              <a:off x="1728" y="3264"/>
              <a:ext cx="1104" cy="528"/>
              <a:chOff x="1680" y="3264"/>
              <a:chExt cx="1104" cy="528"/>
            </a:xfrm>
          </p:grpSpPr>
          <p:sp>
            <p:nvSpPr>
              <p:cNvPr id="45" name="Line 47"/>
              <p:cNvSpPr>
                <a:spLocks noChangeShapeType="1"/>
              </p:cNvSpPr>
              <p:nvPr/>
            </p:nvSpPr>
            <p:spPr bwMode="auto">
              <a:xfrm flipV="1">
                <a:off x="2592" y="3264"/>
                <a:ext cx="0" cy="52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46" name="Text Box 48"/>
              <p:cNvSpPr txBox="1">
                <a:spLocks noChangeArrowheads="1"/>
              </p:cNvSpPr>
              <p:nvPr/>
            </p:nvSpPr>
            <p:spPr bwMode="auto">
              <a:xfrm>
                <a:off x="1680" y="3312"/>
                <a:ext cx="1104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rear</a:t>
                </a: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</a:t>
                </a: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3</a:t>
                </a:r>
              </a:p>
            </p:txBody>
          </p:sp>
          <p:sp>
            <p:nvSpPr>
              <p:cNvPr id="47" name="Line 49"/>
              <p:cNvSpPr>
                <a:spLocks noChangeShapeType="1"/>
              </p:cNvSpPr>
              <p:nvPr/>
            </p:nvSpPr>
            <p:spPr bwMode="auto">
              <a:xfrm flipV="1">
                <a:off x="2592" y="3264"/>
                <a:ext cx="0" cy="528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</p:grpSp>
      </p:grpSp>
      <p:sp>
        <p:nvSpPr>
          <p:cNvPr id="48" name="Rectangle 50"/>
          <p:cNvSpPr txBox="1">
            <a:spLocks noChangeArrowheads="1"/>
          </p:cNvSpPr>
          <p:nvPr/>
        </p:nvSpPr>
        <p:spPr>
          <a:xfrm>
            <a:off x="1299411" y="116878"/>
            <a:ext cx="9144000" cy="6858000"/>
          </a:xfrm>
          <a:prstGeom prst="rect">
            <a:avLst/>
          </a:prstGeom>
          <a:noFill/>
        </p:spPr>
        <p:txBody>
          <a:bodyPr lIns="91440" tIns="45720" rIns="91440" bIns="4572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Bef>
                <a:spcPct val="50000"/>
              </a:spcBef>
              <a:buFont typeface="Monotype Sorts" pitchFamily="2" charset="2"/>
              <a:buNone/>
            </a:pPr>
            <a:r>
              <a:rPr lang="en-US" altLang="zh-CN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endParaRPr lang="en-US" altLang="zh-CN" sz="1400">
              <a:solidFill>
                <a:srgbClr val="3333CC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49" name="Rectangle 51"/>
          <p:cNvSpPr>
            <a:spLocks noChangeArrowheads="1"/>
          </p:cNvSpPr>
          <p:nvPr/>
        </p:nvSpPr>
        <p:spPr bwMode="auto">
          <a:xfrm>
            <a:off x="2126499" y="1091603"/>
            <a:ext cx="5516562" cy="543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5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● </a:t>
            </a:r>
            <a:r>
              <a:rPr kumimoji="1" lang="zh-CN" altLang="en-US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出队方法</a:t>
            </a:r>
            <a:r>
              <a:rPr kumimoji="1" lang="en-US" altLang="zh-CN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kumimoji="1" lang="zh-CN" altLang="en-US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：令</a:t>
            </a:r>
            <a:r>
              <a:rPr kumimoji="1" lang="en-US" altLang="zh-CN" sz="2800" b="1" i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 i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</p:txBody>
      </p:sp>
      <p:sp>
        <p:nvSpPr>
          <p:cNvPr id="50" name="Rectangle 53"/>
          <p:cNvSpPr>
            <a:spLocks noChangeArrowheads="1"/>
          </p:cNvSpPr>
          <p:nvPr/>
        </p:nvSpPr>
        <p:spPr bwMode="auto">
          <a:xfrm>
            <a:off x="1299411" y="4222153"/>
            <a:ext cx="9144000" cy="152400"/>
          </a:xfrm>
          <a:prstGeom prst="rect">
            <a:avLst/>
          </a:prstGeom>
          <a:solidFill>
            <a:schemeClr val="accent1"/>
          </a:solidFill>
          <a:ln w="31750" cap="sq">
            <a:solidFill>
              <a:srgbClr val="993366"/>
            </a:solidFill>
            <a:miter lim="800000"/>
            <a:headEnd type="none" w="sm" len="sm"/>
            <a:tailEnd type="none" w="med" len="lg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51" name="Rectangle 54"/>
          <p:cNvSpPr>
            <a:spLocks noChangeArrowheads="1"/>
          </p:cNvSpPr>
          <p:nvPr/>
        </p:nvSpPr>
        <p:spPr bwMode="auto">
          <a:xfrm>
            <a:off x="1947111" y="305791"/>
            <a:ext cx="741680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5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2800" b="1">
                <a:solidFill>
                  <a:srgbClr val="FF33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以出队操作为例，讨论出、入队方法：</a:t>
            </a:r>
          </a:p>
        </p:txBody>
      </p:sp>
    </p:spTree>
    <p:extLst>
      <p:ext uri="{BB962C8B-B14F-4D97-AF65-F5344CB8AC3E}">
        <p14:creationId xmlns:p14="http://schemas.microsoft.com/office/powerpoint/2010/main" val="3372507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1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168782" y="-137504"/>
            <a:ext cx="9144000" cy="6858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4" name="Group 61"/>
          <p:cNvGrpSpPr>
            <a:grpSpLocks/>
          </p:cNvGrpSpPr>
          <p:nvPr/>
        </p:nvGrpSpPr>
        <p:grpSpPr bwMode="auto">
          <a:xfrm>
            <a:off x="1311657" y="483209"/>
            <a:ext cx="8399463" cy="2133600"/>
            <a:chOff x="189" y="374"/>
            <a:chExt cx="5291" cy="1344"/>
          </a:xfrm>
        </p:grpSpPr>
        <p:sp>
          <p:nvSpPr>
            <p:cNvPr id="5" name="Text Box 5"/>
            <p:cNvSpPr txBox="1">
              <a:spLocks noChangeArrowheads="1"/>
            </p:cNvSpPr>
            <p:nvPr/>
          </p:nvSpPr>
          <p:spPr bwMode="auto">
            <a:xfrm>
              <a:off x="1417" y="1286"/>
              <a:ext cx="118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6" name="Line 6"/>
            <p:cNvSpPr>
              <a:spLocks noChangeShapeType="1"/>
            </p:cNvSpPr>
            <p:nvPr/>
          </p:nvSpPr>
          <p:spPr bwMode="auto">
            <a:xfrm flipV="1">
              <a:off x="2457" y="1190"/>
              <a:ext cx="0" cy="528"/>
            </a:xfrm>
            <a:prstGeom prst="line">
              <a:avLst/>
            </a:prstGeom>
            <a:noFill/>
            <a:ln w="31750" cap="sq">
              <a:solidFill>
                <a:srgbClr val="FF00FF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1181" y="806"/>
              <a:ext cx="3921" cy="384"/>
            </a:xfrm>
            <a:prstGeom prst="rect">
              <a:avLst/>
            </a:prstGeom>
            <a:noFill/>
            <a:ln w="31750" cap="sq">
              <a:solidFill>
                <a:srgbClr val="466861">
                  <a:alpha val="50195"/>
                </a:srgbClr>
              </a:solidFill>
              <a:miter lim="800000"/>
              <a:headEnd type="none" w="sm" len="sm"/>
              <a:tailEnd type="none" w="med" len="lg"/>
            </a:ln>
            <a:effectLst>
              <a:prstShdw prst="shdw17" dist="17961" dir="13500000">
                <a:srgbClr val="2A3E3A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8" name="Line 8"/>
            <p:cNvSpPr>
              <a:spLocks noChangeShapeType="1"/>
            </p:cNvSpPr>
            <p:nvPr/>
          </p:nvSpPr>
          <p:spPr bwMode="auto">
            <a:xfrm>
              <a:off x="1559" y="80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4346" y="80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0" name="Line 10"/>
            <p:cNvSpPr>
              <a:spLocks noChangeShapeType="1"/>
            </p:cNvSpPr>
            <p:nvPr/>
          </p:nvSpPr>
          <p:spPr bwMode="auto">
            <a:xfrm>
              <a:off x="1984" y="80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1" name="Line 11"/>
            <p:cNvSpPr>
              <a:spLocks noChangeShapeType="1"/>
            </p:cNvSpPr>
            <p:nvPr/>
          </p:nvSpPr>
          <p:spPr bwMode="auto">
            <a:xfrm>
              <a:off x="4724" y="80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2" name="Line 12"/>
            <p:cNvSpPr>
              <a:spLocks noChangeShapeType="1"/>
            </p:cNvSpPr>
            <p:nvPr/>
          </p:nvSpPr>
          <p:spPr bwMode="auto">
            <a:xfrm>
              <a:off x="2362" y="80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3" name="Line 13"/>
            <p:cNvSpPr>
              <a:spLocks noChangeShapeType="1"/>
            </p:cNvSpPr>
            <p:nvPr/>
          </p:nvSpPr>
          <p:spPr bwMode="auto">
            <a:xfrm>
              <a:off x="2740" y="80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4" name="Text Box 14"/>
            <p:cNvSpPr txBox="1">
              <a:spLocks noChangeArrowheads="1"/>
            </p:cNvSpPr>
            <p:nvPr/>
          </p:nvSpPr>
          <p:spPr bwMode="auto">
            <a:xfrm>
              <a:off x="3260" y="758"/>
              <a:ext cx="70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……</a:t>
              </a:r>
            </a:p>
          </p:txBody>
        </p:sp>
        <p:sp>
          <p:nvSpPr>
            <p:cNvPr id="15" name="Text Box 15"/>
            <p:cNvSpPr txBox="1">
              <a:spLocks noChangeArrowheads="1"/>
            </p:cNvSpPr>
            <p:nvPr/>
          </p:nvSpPr>
          <p:spPr bwMode="auto">
            <a:xfrm>
              <a:off x="1228" y="422"/>
              <a:ext cx="28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16" name="Text Box 16"/>
            <p:cNvSpPr txBox="1">
              <a:spLocks noChangeArrowheads="1"/>
            </p:cNvSpPr>
            <p:nvPr/>
          </p:nvSpPr>
          <p:spPr bwMode="auto">
            <a:xfrm>
              <a:off x="1653" y="422"/>
              <a:ext cx="28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17" name="Text Box 17"/>
            <p:cNvSpPr txBox="1">
              <a:spLocks noChangeArrowheads="1"/>
            </p:cNvSpPr>
            <p:nvPr/>
          </p:nvSpPr>
          <p:spPr bwMode="auto">
            <a:xfrm>
              <a:off x="2031" y="422"/>
              <a:ext cx="28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18" name="Text Box 18"/>
            <p:cNvSpPr txBox="1">
              <a:spLocks noChangeArrowheads="1"/>
            </p:cNvSpPr>
            <p:nvPr/>
          </p:nvSpPr>
          <p:spPr bwMode="auto">
            <a:xfrm>
              <a:off x="4252" y="374"/>
              <a:ext cx="12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</a:rPr>
                <a:t>MaxQsize</a:t>
              </a: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19" name="Text Box 19"/>
            <p:cNvSpPr txBox="1">
              <a:spLocks noChangeArrowheads="1"/>
            </p:cNvSpPr>
            <p:nvPr/>
          </p:nvSpPr>
          <p:spPr bwMode="auto">
            <a:xfrm>
              <a:off x="189" y="566"/>
              <a:ext cx="898" cy="6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1 </a:t>
              </a:r>
              <a:r>
                <a:rPr kumimoji="1" lang="en-US" altLang="zh-CN" sz="32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  <a:p>
              <a:pPr algn="ctr" eaLnBrk="1" hangingPunct="1">
                <a:lnSpc>
                  <a:spcPct val="85000"/>
                </a:lnSpc>
                <a:spcBef>
                  <a:spcPct val="15000"/>
                </a:spcBef>
              </a:pPr>
              <a:r>
                <a:rPr kumimoji="1" lang="zh-CN" altLang="en-US" sz="28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出队</a:t>
              </a:r>
            </a:p>
          </p:txBody>
        </p:sp>
        <p:sp>
          <p:nvSpPr>
            <p:cNvPr id="20" name="Line 20"/>
            <p:cNvSpPr>
              <a:spLocks noChangeShapeType="1"/>
            </p:cNvSpPr>
            <p:nvPr/>
          </p:nvSpPr>
          <p:spPr bwMode="auto">
            <a:xfrm flipV="1">
              <a:off x="2598" y="1190"/>
              <a:ext cx="0" cy="528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21" name="Text Box 21"/>
            <p:cNvSpPr txBox="1">
              <a:spLocks noChangeArrowheads="1"/>
            </p:cNvSpPr>
            <p:nvPr/>
          </p:nvSpPr>
          <p:spPr bwMode="auto">
            <a:xfrm>
              <a:off x="2693" y="1286"/>
              <a:ext cx="108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22" name="Line 22"/>
            <p:cNvSpPr>
              <a:spLocks noChangeShapeType="1"/>
            </p:cNvSpPr>
            <p:nvPr/>
          </p:nvSpPr>
          <p:spPr bwMode="auto">
            <a:xfrm flipV="1">
              <a:off x="2598" y="1190"/>
              <a:ext cx="0" cy="528"/>
            </a:xfrm>
            <a:prstGeom prst="line">
              <a:avLst/>
            </a:prstGeom>
            <a:noFill/>
            <a:ln w="31750" cap="sq">
              <a:solidFill>
                <a:srgbClr val="FF00FF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</p:grpSp>
      <p:sp>
        <p:nvSpPr>
          <p:cNvPr id="23" name="Rectangle 23"/>
          <p:cNvSpPr>
            <a:spLocks noChangeArrowheads="1"/>
          </p:cNvSpPr>
          <p:nvPr/>
        </p:nvSpPr>
        <p:spPr bwMode="auto">
          <a:xfrm>
            <a:off x="1168782" y="1310296"/>
            <a:ext cx="9144000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5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3200" b="1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</a:p>
        </p:txBody>
      </p:sp>
      <p:sp>
        <p:nvSpPr>
          <p:cNvPr id="24" name="Line 44"/>
          <p:cNvSpPr>
            <a:spLocks noChangeShapeType="1"/>
          </p:cNvSpPr>
          <p:nvPr/>
        </p:nvSpPr>
        <p:spPr bwMode="auto">
          <a:xfrm>
            <a:off x="1168782" y="3139096"/>
            <a:ext cx="9144000" cy="0"/>
          </a:xfrm>
          <a:prstGeom prst="line">
            <a:avLst/>
          </a:prstGeom>
          <a:noFill/>
          <a:ln w="31750" cap="sq">
            <a:solidFill>
              <a:srgbClr val="993366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25" name="Line 45"/>
          <p:cNvSpPr>
            <a:spLocks noChangeShapeType="1"/>
          </p:cNvSpPr>
          <p:nvPr/>
        </p:nvSpPr>
        <p:spPr bwMode="auto">
          <a:xfrm>
            <a:off x="1168782" y="2986696"/>
            <a:ext cx="9144000" cy="0"/>
          </a:xfrm>
          <a:prstGeom prst="line">
            <a:avLst/>
          </a:prstGeom>
          <a:noFill/>
          <a:ln w="31750" cap="sq">
            <a:solidFill>
              <a:srgbClr val="993366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26" name="Rectangle 53"/>
          <p:cNvSpPr>
            <a:spLocks noChangeArrowheads="1"/>
          </p:cNvSpPr>
          <p:nvPr/>
        </p:nvSpPr>
        <p:spPr bwMode="auto">
          <a:xfrm>
            <a:off x="1168782" y="2986696"/>
            <a:ext cx="9144000" cy="152400"/>
          </a:xfrm>
          <a:prstGeom prst="rect">
            <a:avLst/>
          </a:prstGeom>
          <a:solidFill>
            <a:schemeClr val="accent1"/>
          </a:solidFill>
          <a:ln w="31750" cap="sq">
            <a:solidFill>
              <a:srgbClr val="993366"/>
            </a:solidFill>
            <a:miter lim="800000"/>
            <a:headEnd type="none" w="sm" len="sm"/>
            <a:tailEnd type="none" w="med" len="lg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b="1">
              <a:ea typeface="楷体" panose="02010609060101010101" pitchFamily="49" charset="-122"/>
            </a:endParaRPr>
          </a:p>
        </p:txBody>
      </p:sp>
      <p:grpSp>
        <p:nvGrpSpPr>
          <p:cNvPr id="27" name="Group 63"/>
          <p:cNvGrpSpPr>
            <a:grpSpLocks/>
          </p:cNvGrpSpPr>
          <p:nvPr/>
        </p:nvGrpSpPr>
        <p:grpSpPr bwMode="auto">
          <a:xfrm>
            <a:off x="2537207" y="3291497"/>
            <a:ext cx="7200900" cy="2436813"/>
            <a:chOff x="862" y="2160"/>
            <a:chExt cx="4536" cy="1535"/>
          </a:xfrm>
        </p:grpSpPr>
        <p:sp>
          <p:nvSpPr>
            <p:cNvPr id="28" name="Text Box 37"/>
            <p:cNvSpPr txBox="1">
              <a:spLocks noChangeArrowheads="1"/>
            </p:cNvSpPr>
            <p:nvPr/>
          </p:nvSpPr>
          <p:spPr bwMode="auto">
            <a:xfrm>
              <a:off x="910" y="2208"/>
              <a:ext cx="179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29" name="Text Box 38"/>
            <p:cNvSpPr txBox="1">
              <a:spLocks noChangeArrowheads="1"/>
            </p:cNvSpPr>
            <p:nvPr/>
          </p:nvSpPr>
          <p:spPr bwMode="auto">
            <a:xfrm>
              <a:off x="1387" y="2208"/>
              <a:ext cx="178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30" name="Text Box 39"/>
            <p:cNvSpPr txBox="1">
              <a:spLocks noChangeArrowheads="1"/>
            </p:cNvSpPr>
            <p:nvPr/>
          </p:nvSpPr>
          <p:spPr bwMode="auto">
            <a:xfrm>
              <a:off x="1726" y="2208"/>
              <a:ext cx="202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31" name="Text Box 40"/>
            <p:cNvSpPr txBox="1">
              <a:spLocks noChangeArrowheads="1"/>
            </p:cNvSpPr>
            <p:nvPr/>
          </p:nvSpPr>
          <p:spPr bwMode="auto">
            <a:xfrm>
              <a:off x="3982" y="2160"/>
              <a:ext cx="1167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</a:rPr>
                <a:t>MaxQsize</a:t>
              </a: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grpSp>
          <p:nvGrpSpPr>
            <p:cNvPr id="32" name="Group 62"/>
            <p:cNvGrpSpPr>
              <a:grpSpLocks/>
            </p:cNvGrpSpPr>
            <p:nvPr/>
          </p:nvGrpSpPr>
          <p:grpSpPr bwMode="auto">
            <a:xfrm>
              <a:off x="862" y="2304"/>
              <a:ext cx="4536" cy="1391"/>
              <a:chOff x="862" y="2304"/>
              <a:chExt cx="4536" cy="1391"/>
            </a:xfrm>
          </p:grpSpPr>
          <p:sp>
            <p:nvSpPr>
              <p:cNvPr id="33" name="Text Box 41"/>
              <p:cNvSpPr txBox="1">
                <a:spLocks noChangeArrowheads="1"/>
              </p:cNvSpPr>
              <p:nvPr/>
            </p:nvSpPr>
            <p:spPr bwMode="auto">
              <a:xfrm>
                <a:off x="4627" y="3350"/>
                <a:ext cx="771" cy="3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solidFill>
                      <a:schemeClr val="tx2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rear</a:t>
                </a:r>
                <a:r>
                  <a:rPr kumimoji="1" lang="en-US" altLang="zh-CN" sz="3200" b="1">
                    <a:solidFill>
                      <a:schemeClr val="tx2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</a:t>
                </a:r>
                <a:r>
                  <a:rPr kumimoji="1" lang="en-US" altLang="zh-CN" sz="3200" b="1" i="1">
                    <a:solidFill>
                      <a:schemeClr val="tx2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n</a:t>
                </a:r>
              </a:p>
            </p:txBody>
          </p:sp>
          <p:sp>
            <p:nvSpPr>
              <p:cNvPr id="34" name="Line 42"/>
              <p:cNvSpPr>
                <a:spLocks noChangeShapeType="1"/>
              </p:cNvSpPr>
              <p:nvPr/>
            </p:nvSpPr>
            <p:spPr bwMode="auto">
              <a:xfrm flipV="1">
                <a:off x="5058" y="2976"/>
                <a:ext cx="0" cy="409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35" name="Text Box 25"/>
              <p:cNvSpPr txBox="1">
                <a:spLocks noChangeArrowheads="1"/>
              </p:cNvSpPr>
              <p:nvPr/>
            </p:nvSpPr>
            <p:spPr bwMode="auto">
              <a:xfrm>
                <a:off x="2734" y="3385"/>
                <a:ext cx="1122" cy="3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front</a:t>
                </a: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</a:t>
                </a:r>
                <a:r>
                  <a:rPr kumimoji="1" lang="en-US" altLang="zh-CN" sz="32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n</a:t>
                </a: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3</a:t>
                </a:r>
              </a:p>
            </p:txBody>
          </p:sp>
          <p:sp>
            <p:nvSpPr>
              <p:cNvPr id="36" name="Line 26"/>
              <p:cNvSpPr>
                <a:spLocks noChangeShapeType="1"/>
              </p:cNvSpPr>
              <p:nvPr/>
            </p:nvSpPr>
            <p:spPr bwMode="auto">
              <a:xfrm flipH="1" flipV="1">
                <a:off x="3629" y="2976"/>
                <a:ext cx="0" cy="431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37" name="Rectangle 27"/>
              <p:cNvSpPr>
                <a:spLocks noChangeArrowheads="1"/>
              </p:cNvSpPr>
              <p:nvPr/>
            </p:nvSpPr>
            <p:spPr bwMode="auto">
              <a:xfrm>
                <a:off x="862" y="2592"/>
                <a:ext cx="3905" cy="384"/>
              </a:xfrm>
              <a:prstGeom prst="rect">
                <a:avLst/>
              </a:prstGeom>
              <a:noFill/>
              <a:ln w="31750" cap="sq">
                <a:solidFill>
                  <a:srgbClr val="466861">
                    <a:alpha val="50195"/>
                  </a:srgbClr>
                </a:solidFill>
                <a:miter lim="800000"/>
                <a:headEnd type="none" w="sm" len="sm"/>
                <a:tailEnd type="none" w="med" len="lg"/>
              </a:ln>
              <a:effectLst>
                <a:prstShdw prst="shdw17" dist="17961" dir="13500000">
                  <a:srgbClr val="2A3E3A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38" name="Line 28"/>
              <p:cNvSpPr>
                <a:spLocks noChangeShapeType="1"/>
              </p:cNvSpPr>
              <p:nvPr/>
            </p:nvSpPr>
            <p:spPr bwMode="auto">
              <a:xfrm>
                <a:off x="1246" y="2592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39" name="Line 29"/>
              <p:cNvSpPr>
                <a:spLocks noChangeShapeType="1"/>
              </p:cNvSpPr>
              <p:nvPr/>
            </p:nvSpPr>
            <p:spPr bwMode="auto">
              <a:xfrm>
                <a:off x="3838" y="2592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40" name="Line 30"/>
              <p:cNvSpPr>
                <a:spLocks noChangeShapeType="1"/>
              </p:cNvSpPr>
              <p:nvPr/>
            </p:nvSpPr>
            <p:spPr bwMode="auto">
              <a:xfrm>
                <a:off x="1678" y="2592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41" name="Line 31"/>
              <p:cNvSpPr>
                <a:spLocks noChangeShapeType="1"/>
              </p:cNvSpPr>
              <p:nvPr/>
            </p:nvSpPr>
            <p:spPr bwMode="auto">
              <a:xfrm>
                <a:off x="4366" y="2592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42" name="Line 32"/>
              <p:cNvSpPr>
                <a:spLocks noChangeShapeType="1"/>
              </p:cNvSpPr>
              <p:nvPr/>
            </p:nvSpPr>
            <p:spPr bwMode="auto">
              <a:xfrm>
                <a:off x="2062" y="2592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43" name="Line 33"/>
              <p:cNvSpPr>
                <a:spLocks noChangeShapeType="1"/>
              </p:cNvSpPr>
              <p:nvPr/>
            </p:nvSpPr>
            <p:spPr bwMode="auto">
              <a:xfrm>
                <a:off x="2446" y="2592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44" name="Text Box 34"/>
              <p:cNvSpPr txBox="1">
                <a:spLocks noChangeArrowheads="1"/>
              </p:cNvSpPr>
              <p:nvPr/>
            </p:nvSpPr>
            <p:spPr bwMode="auto">
              <a:xfrm>
                <a:off x="2686" y="2544"/>
                <a:ext cx="70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……</a:t>
                </a:r>
              </a:p>
            </p:txBody>
          </p:sp>
          <p:sp>
            <p:nvSpPr>
              <p:cNvPr id="45" name="Text Box 35"/>
              <p:cNvSpPr txBox="1">
                <a:spLocks noChangeArrowheads="1"/>
              </p:cNvSpPr>
              <p:nvPr/>
            </p:nvSpPr>
            <p:spPr bwMode="auto">
              <a:xfrm>
                <a:off x="3310" y="2544"/>
                <a:ext cx="565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a</a:t>
                </a:r>
                <a:r>
                  <a:rPr kumimoji="1" lang="en-US" altLang="zh-CN" sz="3200" b="1" i="1" baseline="-25000">
                    <a:latin typeface="Times New Roman" panose="02020603050405020304" pitchFamily="18" charset="0"/>
                    <a:ea typeface="楷体" panose="02010609060101010101" pitchFamily="49" charset="-122"/>
                  </a:rPr>
                  <a:t>n</a:t>
                </a:r>
                <a:r>
                  <a:rPr kumimoji="1" lang="en-US" altLang="zh-CN" sz="3200" b="1" baseline="-25000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3200" b="1" baseline="-25000">
                    <a:latin typeface="Times New Roman" panose="02020603050405020304" pitchFamily="18" charset="0"/>
                    <a:ea typeface="楷体" panose="02010609060101010101" pitchFamily="49" charset="-122"/>
                  </a:rPr>
                  <a:t>3</a:t>
                </a:r>
              </a:p>
            </p:txBody>
          </p:sp>
          <p:sp>
            <p:nvSpPr>
              <p:cNvPr id="46" name="Text Box 36"/>
              <p:cNvSpPr txBox="1">
                <a:spLocks noChangeArrowheads="1"/>
              </p:cNvSpPr>
              <p:nvPr/>
            </p:nvSpPr>
            <p:spPr bwMode="auto">
              <a:xfrm>
                <a:off x="3838" y="2544"/>
                <a:ext cx="565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a</a:t>
                </a:r>
                <a:r>
                  <a:rPr kumimoji="1" lang="en-US" altLang="zh-CN" sz="3200" b="1" i="1" baseline="-25000">
                    <a:latin typeface="Times New Roman" panose="02020603050405020304" pitchFamily="18" charset="0"/>
                    <a:ea typeface="楷体" panose="02010609060101010101" pitchFamily="49" charset="-122"/>
                  </a:rPr>
                  <a:t>n</a:t>
                </a:r>
                <a:r>
                  <a:rPr kumimoji="1" lang="en-US" altLang="zh-CN" sz="3200" b="1" baseline="-25000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3200" b="1" baseline="-25000">
                    <a:latin typeface="Times New Roman" panose="02020603050405020304" pitchFamily="18" charset="0"/>
                    <a:ea typeface="楷体" panose="02010609060101010101" pitchFamily="49" charset="-122"/>
                  </a:rPr>
                  <a:t>2</a:t>
                </a:r>
              </a:p>
            </p:txBody>
          </p:sp>
          <p:sp>
            <p:nvSpPr>
              <p:cNvPr id="47" name="Line 43"/>
              <p:cNvSpPr>
                <a:spLocks noChangeShapeType="1"/>
              </p:cNvSpPr>
              <p:nvPr/>
            </p:nvSpPr>
            <p:spPr bwMode="auto">
              <a:xfrm>
                <a:off x="3358" y="2592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48" name="Line 46"/>
              <p:cNvSpPr>
                <a:spLocks noChangeShapeType="1"/>
              </p:cNvSpPr>
              <p:nvPr/>
            </p:nvSpPr>
            <p:spPr bwMode="auto">
              <a:xfrm>
                <a:off x="946" y="2400"/>
                <a:ext cx="1248" cy="0"/>
              </a:xfrm>
              <a:prstGeom prst="line">
                <a:avLst/>
              </a:prstGeom>
              <a:noFill/>
              <a:ln w="31750" cap="sq">
                <a:solidFill>
                  <a:srgbClr val="FF00FF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49" name="Line 47"/>
              <p:cNvSpPr>
                <a:spLocks noChangeShapeType="1"/>
              </p:cNvSpPr>
              <p:nvPr/>
            </p:nvSpPr>
            <p:spPr bwMode="auto">
              <a:xfrm flipH="1">
                <a:off x="2194" y="2400"/>
                <a:ext cx="1248" cy="0"/>
              </a:xfrm>
              <a:prstGeom prst="line">
                <a:avLst/>
              </a:prstGeom>
              <a:noFill/>
              <a:ln w="31750" cap="sq">
                <a:solidFill>
                  <a:srgbClr val="FF00FF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50" name="Line 49"/>
              <p:cNvSpPr>
                <a:spLocks noChangeShapeType="1"/>
              </p:cNvSpPr>
              <p:nvPr/>
            </p:nvSpPr>
            <p:spPr bwMode="auto">
              <a:xfrm>
                <a:off x="3490" y="2304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51" name="Line 50"/>
              <p:cNvSpPr>
                <a:spLocks noChangeShapeType="1"/>
              </p:cNvSpPr>
              <p:nvPr/>
            </p:nvSpPr>
            <p:spPr bwMode="auto">
              <a:xfrm>
                <a:off x="946" y="2304"/>
                <a:ext cx="0" cy="240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52" name="Text Box 52"/>
              <p:cNvSpPr txBox="1">
                <a:spLocks noChangeArrowheads="1"/>
              </p:cNvSpPr>
              <p:nvPr/>
            </p:nvSpPr>
            <p:spPr bwMode="auto">
              <a:xfrm>
                <a:off x="994" y="2640"/>
                <a:ext cx="249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solidFill>
                      <a:srgbClr val="FFFF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   </a:t>
                </a:r>
                <a:endParaRPr kumimoji="1" lang="en-US" altLang="zh-CN" sz="32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53" name="Text Box 58"/>
              <p:cNvSpPr txBox="1">
                <a:spLocks noChangeArrowheads="1"/>
              </p:cNvSpPr>
              <p:nvPr/>
            </p:nvSpPr>
            <p:spPr bwMode="auto">
              <a:xfrm>
                <a:off x="4402" y="2544"/>
                <a:ext cx="384" cy="365"/>
              </a:xfrm>
              <a:prstGeom prst="rect">
                <a:avLst/>
              </a:prstGeom>
              <a:noFill/>
              <a:ln w="31750" cap="sq">
                <a:noFill/>
                <a:miter lim="800000"/>
                <a:headEnd type="none" w="sm" len="sm"/>
                <a:tailEnd type="none" w="med" len="lg"/>
              </a:ln>
              <a:effectLst/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pitchFamily="18" charset="0"/>
                    <a:ea typeface="楷体" panose="02010609060101010101" pitchFamily="49" charset="-122"/>
                  </a:rPr>
                  <a:t>x</a:t>
                </a:r>
              </a:p>
            </p:txBody>
          </p:sp>
        </p:grpSp>
      </p:grpSp>
      <p:sp>
        <p:nvSpPr>
          <p:cNvPr id="54" name="矩形标注 1"/>
          <p:cNvSpPr>
            <a:spLocks noChangeArrowheads="1"/>
          </p:cNvSpPr>
          <p:nvPr/>
        </p:nvSpPr>
        <p:spPr bwMode="auto">
          <a:xfrm>
            <a:off x="1779970" y="5452084"/>
            <a:ext cx="1223962" cy="792162"/>
          </a:xfrm>
          <a:prstGeom prst="wedgeRectCallout">
            <a:avLst>
              <a:gd name="adj1" fmla="val 169713"/>
              <a:gd name="adj2" fmla="val -259417"/>
            </a:avLst>
          </a:prstGeom>
          <a:solidFill>
            <a:srgbClr val="F2DCDB"/>
          </a:solidFill>
          <a:ln w="19050" cap="sq" algn="ctr">
            <a:solidFill>
              <a:srgbClr val="FF0000"/>
            </a:solidFill>
            <a:round/>
            <a:headEnd type="none" w="sm" len="sm"/>
            <a:tailEnd type="triangle" w="med" len="lg"/>
          </a:ln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1" lang="zh-CN" altLang="en-US" sz="22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无法利用</a:t>
            </a:r>
            <a:endParaRPr kumimoji="1" lang="en-US" altLang="zh-CN" sz="2200" b="1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 eaLnBrk="1" hangingPunct="1"/>
            <a:r>
              <a:rPr kumimoji="1" lang="zh-CN" altLang="en-US" sz="22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的空间</a:t>
            </a:r>
            <a:endParaRPr kumimoji="1" lang="zh-CN" altLang="en-US" sz="2200" b="1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707240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450095" y="226881"/>
            <a:ext cx="9144000" cy="6858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Monotype Sorts" pitchFamily="2" charset="2"/>
              <a:buNone/>
            </a:pPr>
            <a:endParaRPr lang="en-US" altLang="zh-CN" sz="32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sz="32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sz="32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sz="32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sz="32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sz="32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sz="32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buFont typeface="Monotype Sorts" pitchFamily="2" charset="2"/>
              <a:buNone/>
            </a:pPr>
            <a:endParaRPr lang="en-US" altLang="zh-CN" sz="32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Rectangle 43"/>
          <p:cNvSpPr>
            <a:spLocks noChangeArrowheads="1"/>
          </p:cNvSpPr>
          <p:nvPr/>
        </p:nvSpPr>
        <p:spPr bwMode="auto">
          <a:xfrm>
            <a:off x="1558045" y="760281"/>
            <a:ext cx="79565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3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● </a:t>
            </a:r>
            <a:r>
              <a:rPr kumimoji="1" lang="zh-CN" altLang="en-US" sz="2800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出队方法</a:t>
            </a:r>
            <a:r>
              <a:rPr kumimoji="1" lang="en-US" altLang="zh-CN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kumimoji="1" lang="zh-CN" altLang="en-US" sz="2800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：令元素向前移动，</a:t>
            </a:r>
            <a:r>
              <a:rPr kumimoji="1" lang="en-US" altLang="zh-CN" sz="2800" b="1" i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zh-CN" altLang="en-US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总等于</a:t>
            </a:r>
            <a:r>
              <a:rPr kumimoji="1" lang="en-US" altLang="zh-CN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0</a:t>
            </a:r>
          </a:p>
        </p:txBody>
      </p:sp>
      <p:sp>
        <p:nvSpPr>
          <p:cNvPr id="5" name="Rectangle 45"/>
          <p:cNvSpPr>
            <a:spLocks noChangeArrowheads="1"/>
          </p:cNvSpPr>
          <p:nvPr/>
        </p:nvSpPr>
        <p:spPr bwMode="auto">
          <a:xfrm>
            <a:off x="1450095" y="3763831"/>
            <a:ext cx="9144000" cy="144463"/>
          </a:xfrm>
          <a:prstGeom prst="rect">
            <a:avLst/>
          </a:prstGeom>
          <a:solidFill>
            <a:schemeClr val="accent1"/>
          </a:solidFill>
          <a:ln w="31750" cap="sq">
            <a:solidFill>
              <a:srgbClr val="993366"/>
            </a:solidFill>
            <a:miter lim="800000"/>
            <a:headEnd type="none" w="sm" len="sm"/>
            <a:tailEnd type="none" w="med" len="lg"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b="1">
              <a:ea typeface="楷体" panose="02010609060101010101" pitchFamily="49" charset="-122"/>
            </a:endParaRPr>
          </a:p>
        </p:txBody>
      </p:sp>
      <p:grpSp>
        <p:nvGrpSpPr>
          <p:cNvPr id="6" name="Group 100"/>
          <p:cNvGrpSpPr>
            <a:grpSpLocks/>
          </p:cNvGrpSpPr>
          <p:nvPr/>
        </p:nvGrpSpPr>
        <p:grpSpPr bwMode="auto">
          <a:xfrm>
            <a:off x="1665995" y="1279394"/>
            <a:ext cx="8534400" cy="2124075"/>
            <a:chOff x="136" y="663"/>
            <a:chExt cx="5376" cy="1338"/>
          </a:xfrm>
        </p:grpSpPr>
        <p:grpSp>
          <p:nvGrpSpPr>
            <p:cNvPr id="7" name="Group 93"/>
            <p:cNvGrpSpPr>
              <a:grpSpLocks/>
            </p:cNvGrpSpPr>
            <p:nvPr/>
          </p:nvGrpSpPr>
          <p:grpSpPr bwMode="auto">
            <a:xfrm>
              <a:off x="136" y="663"/>
              <a:ext cx="5376" cy="816"/>
              <a:chOff x="144" y="576"/>
              <a:chExt cx="5376" cy="816"/>
            </a:xfrm>
          </p:grpSpPr>
          <p:sp>
            <p:nvSpPr>
              <p:cNvPr id="13" name="Rectangle 71"/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3984" cy="384"/>
              </a:xfrm>
              <a:prstGeom prst="rect">
                <a:avLst/>
              </a:prstGeom>
              <a:noFill/>
              <a:ln w="31750" cap="sq">
                <a:solidFill>
                  <a:srgbClr val="466861">
                    <a:alpha val="50195"/>
                  </a:srgbClr>
                </a:solidFill>
                <a:miter lim="800000"/>
                <a:headEnd type="none" w="sm" len="sm"/>
                <a:tailEnd type="none" w="med" len="lg"/>
              </a:ln>
              <a:effectLst>
                <a:prstShdw prst="shdw17" dist="17961" dir="13500000">
                  <a:srgbClr val="2A3E3A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4" name="Line 72"/>
              <p:cNvSpPr>
                <a:spLocks noChangeShapeType="1"/>
              </p:cNvSpPr>
              <p:nvPr/>
            </p:nvSpPr>
            <p:spPr bwMode="auto">
              <a:xfrm>
                <a:off x="1536" y="1008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5" name="Line 73"/>
              <p:cNvSpPr>
                <a:spLocks noChangeShapeType="1"/>
              </p:cNvSpPr>
              <p:nvPr/>
            </p:nvSpPr>
            <p:spPr bwMode="auto">
              <a:xfrm>
                <a:off x="4368" y="1008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6" name="Line 74"/>
              <p:cNvSpPr>
                <a:spLocks noChangeShapeType="1"/>
              </p:cNvSpPr>
              <p:nvPr/>
            </p:nvSpPr>
            <p:spPr bwMode="auto">
              <a:xfrm>
                <a:off x="1968" y="1008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7" name="Line 75"/>
              <p:cNvSpPr>
                <a:spLocks noChangeShapeType="1"/>
              </p:cNvSpPr>
              <p:nvPr/>
            </p:nvSpPr>
            <p:spPr bwMode="auto">
              <a:xfrm>
                <a:off x="4752" y="1008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8" name="Line 76"/>
              <p:cNvSpPr>
                <a:spLocks noChangeShapeType="1"/>
              </p:cNvSpPr>
              <p:nvPr/>
            </p:nvSpPr>
            <p:spPr bwMode="auto">
              <a:xfrm>
                <a:off x="2352" y="1008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9" name="Line 77"/>
              <p:cNvSpPr>
                <a:spLocks noChangeShapeType="1"/>
              </p:cNvSpPr>
              <p:nvPr/>
            </p:nvSpPr>
            <p:spPr bwMode="auto">
              <a:xfrm>
                <a:off x="2736" y="1008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20" name="Text Box 78"/>
              <p:cNvSpPr txBox="1">
                <a:spLocks noChangeArrowheads="1"/>
              </p:cNvSpPr>
              <p:nvPr/>
            </p:nvSpPr>
            <p:spPr bwMode="auto">
              <a:xfrm>
                <a:off x="3264" y="960"/>
                <a:ext cx="720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……</a:t>
                </a:r>
              </a:p>
            </p:txBody>
          </p:sp>
          <p:sp>
            <p:nvSpPr>
              <p:cNvPr id="21" name="Text Box 79"/>
              <p:cNvSpPr txBox="1">
                <a:spLocks noChangeArrowheads="1"/>
              </p:cNvSpPr>
              <p:nvPr/>
            </p:nvSpPr>
            <p:spPr bwMode="auto">
              <a:xfrm>
                <a:off x="1584" y="960"/>
                <a:ext cx="480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a</a:t>
                </a:r>
                <a:r>
                  <a:rPr kumimoji="1" lang="en-US" altLang="zh-CN" sz="3200" b="1" baseline="-25000">
                    <a:latin typeface="Times New Roman" panose="02020603050405020304" pitchFamily="18" charset="0"/>
                    <a:ea typeface="楷体" panose="02010609060101010101" pitchFamily="49" charset="-122"/>
                  </a:rPr>
                  <a:t>2</a:t>
                </a:r>
              </a:p>
            </p:txBody>
          </p:sp>
          <p:sp>
            <p:nvSpPr>
              <p:cNvPr id="22" name="Text Box 80"/>
              <p:cNvSpPr txBox="1">
                <a:spLocks noChangeArrowheads="1"/>
              </p:cNvSpPr>
              <p:nvPr/>
            </p:nvSpPr>
            <p:spPr bwMode="auto">
              <a:xfrm>
                <a:off x="1968" y="960"/>
                <a:ext cx="480" cy="2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3" name="Text Box 81"/>
              <p:cNvSpPr txBox="1">
                <a:spLocks noChangeArrowheads="1"/>
              </p:cNvSpPr>
              <p:nvPr/>
            </p:nvSpPr>
            <p:spPr bwMode="auto">
              <a:xfrm>
                <a:off x="1200" y="62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</a:p>
            </p:txBody>
          </p:sp>
          <p:sp>
            <p:nvSpPr>
              <p:cNvPr id="24" name="Text Box 82"/>
              <p:cNvSpPr txBox="1">
                <a:spLocks noChangeArrowheads="1"/>
              </p:cNvSpPr>
              <p:nvPr/>
            </p:nvSpPr>
            <p:spPr bwMode="auto">
              <a:xfrm>
                <a:off x="1632" y="62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25" name="Text Box 83"/>
              <p:cNvSpPr txBox="1">
                <a:spLocks noChangeArrowheads="1"/>
              </p:cNvSpPr>
              <p:nvPr/>
            </p:nvSpPr>
            <p:spPr bwMode="auto">
              <a:xfrm>
                <a:off x="2016" y="62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2</a:t>
                </a:r>
              </a:p>
            </p:txBody>
          </p:sp>
          <p:sp>
            <p:nvSpPr>
              <p:cNvPr id="26" name="Text Box 84"/>
              <p:cNvSpPr txBox="1">
                <a:spLocks noChangeArrowheads="1"/>
              </p:cNvSpPr>
              <p:nvPr/>
            </p:nvSpPr>
            <p:spPr bwMode="auto">
              <a:xfrm>
                <a:off x="4272" y="576"/>
                <a:ext cx="124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MaxQsize</a:t>
                </a:r>
                <a:r>
                  <a:rPr kumimoji="1" lang="en-US" altLang="zh-CN" sz="24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24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27" name="Text Box 85"/>
              <p:cNvSpPr txBox="1">
                <a:spLocks noChangeArrowheads="1"/>
              </p:cNvSpPr>
              <p:nvPr/>
            </p:nvSpPr>
            <p:spPr bwMode="auto">
              <a:xfrm>
                <a:off x="144" y="768"/>
                <a:ext cx="912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kumimoji="1" lang="en-US" altLang="zh-CN" sz="3200" b="1" i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a</a:t>
                </a:r>
                <a:r>
                  <a:rPr kumimoji="1" lang="en-US" altLang="zh-CN" sz="3200" b="1" baseline="-250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  <a:r>
                  <a:rPr kumimoji="1" lang="zh-CN" altLang="en-US" sz="28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出队</a:t>
                </a:r>
              </a:p>
            </p:txBody>
          </p:sp>
        </p:grpSp>
        <p:sp>
          <p:nvSpPr>
            <p:cNvPr id="8" name="Text Box 69"/>
            <p:cNvSpPr txBox="1">
              <a:spLocks noChangeArrowheads="1"/>
            </p:cNvSpPr>
            <p:nvPr/>
          </p:nvSpPr>
          <p:spPr bwMode="auto">
            <a:xfrm>
              <a:off x="385" y="1485"/>
              <a:ext cx="120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 i="1" dirty="0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9" name="Line 70"/>
            <p:cNvSpPr>
              <a:spLocks noChangeShapeType="1"/>
            </p:cNvSpPr>
            <p:nvPr/>
          </p:nvSpPr>
          <p:spPr bwMode="auto">
            <a:xfrm flipV="1">
              <a:off x="1393" y="1473"/>
              <a:ext cx="0" cy="528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0" name="Text Box 88"/>
            <p:cNvSpPr txBox="1">
              <a:spLocks noChangeArrowheads="1"/>
            </p:cNvSpPr>
            <p:nvPr/>
          </p:nvSpPr>
          <p:spPr bwMode="auto">
            <a:xfrm>
              <a:off x="1969" y="1485"/>
              <a:ext cx="110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 </a:t>
              </a: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11" name="Line 89"/>
            <p:cNvSpPr>
              <a:spLocks noChangeShapeType="1"/>
            </p:cNvSpPr>
            <p:nvPr/>
          </p:nvSpPr>
          <p:spPr bwMode="auto">
            <a:xfrm flipV="1">
              <a:off x="2065" y="1473"/>
              <a:ext cx="0" cy="528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12" name="Text Box 90"/>
            <p:cNvSpPr txBox="1">
              <a:spLocks noChangeArrowheads="1"/>
            </p:cNvSpPr>
            <p:nvPr/>
          </p:nvSpPr>
          <p:spPr bwMode="auto">
            <a:xfrm>
              <a:off x="1156" y="1071"/>
              <a:ext cx="38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2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</p:grpSp>
      <p:grpSp>
        <p:nvGrpSpPr>
          <p:cNvPr id="28" name="Group 99"/>
          <p:cNvGrpSpPr>
            <a:grpSpLocks/>
          </p:cNvGrpSpPr>
          <p:nvPr/>
        </p:nvGrpSpPr>
        <p:grpSpPr bwMode="auto">
          <a:xfrm>
            <a:off x="2134308" y="4195631"/>
            <a:ext cx="7932737" cy="2209800"/>
            <a:chOff x="427" y="2544"/>
            <a:chExt cx="4997" cy="1392"/>
          </a:xfrm>
        </p:grpSpPr>
        <p:sp>
          <p:nvSpPr>
            <p:cNvPr id="29" name="Text Box 5"/>
            <p:cNvSpPr txBox="1">
              <a:spLocks noChangeArrowheads="1"/>
            </p:cNvSpPr>
            <p:nvPr/>
          </p:nvSpPr>
          <p:spPr bwMode="auto">
            <a:xfrm>
              <a:off x="427" y="3456"/>
              <a:ext cx="891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30" name="Line 6"/>
            <p:cNvSpPr>
              <a:spLocks noChangeShapeType="1"/>
            </p:cNvSpPr>
            <p:nvPr/>
          </p:nvSpPr>
          <p:spPr bwMode="auto">
            <a:xfrm flipV="1">
              <a:off x="1344" y="3360"/>
              <a:ext cx="0" cy="528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1" name="Rectangle 7"/>
            <p:cNvSpPr>
              <a:spLocks noChangeArrowheads="1"/>
            </p:cNvSpPr>
            <p:nvPr/>
          </p:nvSpPr>
          <p:spPr bwMode="auto">
            <a:xfrm>
              <a:off x="1056" y="2976"/>
              <a:ext cx="3984" cy="384"/>
            </a:xfrm>
            <a:prstGeom prst="rect">
              <a:avLst/>
            </a:prstGeom>
            <a:noFill/>
            <a:ln w="31750" cap="sq">
              <a:solidFill>
                <a:srgbClr val="466861">
                  <a:alpha val="50195"/>
                </a:srgbClr>
              </a:solidFill>
              <a:miter lim="800000"/>
              <a:headEnd type="none" w="sm" len="sm"/>
              <a:tailEnd type="none" w="med" len="lg"/>
            </a:ln>
            <a:effectLst>
              <a:prstShdw prst="shdw17" dist="17961" dir="13500000">
                <a:srgbClr val="2A3E3A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2" name="Line 8"/>
            <p:cNvSpPr>
              <a:spLocks noChangeShapeType="1"/>
            </p:cNvSpPr>
            <p:nvPr/>
          </p:nvSpPr>
          <p:spPr bwMode="auto">
            <a:xfrm>
              <a:off x="1536" y="297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3" name="Line 9"/>
            <p:cNvSpPr>
              <a:spLocks noChangeShapeType="1"/>
            </p:cNvSpPr>
            <p:nvPr/>
          </p:nvSpPr>
          <p:spPr bwMode="auto">
            <a:xfrm>
              <a:off x="4032" y="297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4" name="Line 10"/>
            <p:cNvSpPr>
              <a:spLocks noChangeShapeType="1"/>
            </p:cNvSpPr>
            <p:nvPr/>
          </p:nvSpPr>
          <p:spPr bwMode="auto">
            <a:xfrm>
              <a:off x="2016" y="297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5" name="Line 11"/>
            <p:cNvSpPr>
              <a:spLocks noChangeShapeType="1"/>
            </p:cNvSpPr>
            <p:nvPr/>
          </p:nvSpPr>
          <p:spPr bwMode="auto">
            <a:xfrm>
              <a:off x="4560" y="297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6" name="Line 12"/>
            <p:cNvSpPr>
              <a:spLocks noChangeShapeType="1"/>
            </p:cNvSpPr>
            <p:nvPr/>
          </p:nvSpPr>
          <p:spPr bwMode="auto">
            <a:xfrm>
              <a:off x="2448" y="297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7" name="Line 13"/>
            <p:cNvSpPr>
              <a:spLocks noChangeShapeType="1"/>
            </p:cNvSpPr>
            <p:nvPr/>
          </p:nvSpPr>
          <p:spPr bwMode="auto">
            <a:xfrm>
              <a:off x="2928" y="2976"/>
              <a:ext cx="0" cy="384"/>
            </a:xfrm>
            <a:prstGeom prst="line">
              <a:avLst/>
            </a:prstGeom>
            <a:noFill/>
            <a:ln w="28575">
              <a:solidFill>
                <a:srgbClr val="466861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8" name="Text Box 14"/>
            <p:cNvSpPr txBox="1">
              <a:spLocks noChangeArrowheads="1"/>
            </p:cNvSpPr>
            <p:nvPr/>
          </p:nvSpPr>
          <p:spPr bwMode="auto">
            <a:xfrm>
              <a:off x="3168" y="2928"/>
              <a:ext cx="72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……</a:t>
              </a:r>
            </a:p>
          </p:txBody>
        </p:sp>
        <p:sp>
          <p:nvSpPr>
            <p:cNvPr id="39" name="Text Box 15"/>
            <p:cNvSpPr txBox="1">
              <a:spLocks noChangeArrowheads="1"/>
            </p:cNvSpPr>
            <p:nvPr/>
          </p:nvSpPr>
          <p:spPr bwMode="auto">
            <a:xfrm>
              <a:off x="1111" y="2976"/>
              <a:ext cx="39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000" b="1" i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n</a:t>
              </a:r>
              <a:r>
                <a:rPr kumimoji="1" lang="en-US" altLang="zh-CN" sz="3000" b="1" baseline="-25000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30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40" name="Text Box 16"/>
            <p:cNvSpPr txBox="1">
              <a:spLocks noChangeArrowheads="1"/>
            </p:cNvSpPr>
            <p:nvPr/>
          </p:nvSpPr>
          <p:spPr bwMode="auto">
            <a:xfrm>
              <a:off x="1582" y="2976"/>
              <a:ext cx="39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a</a:t>
              </a:r>
              <a:r>
                <a:rPr kumimoji="1" lang="en-US" altLang="zh-CN" sz="3000" b="1" i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n</a:t>
              </a:r>
              <a:r>
                <a:rPr kumimoji="1" lang="en-US" altLang="zh-CN" sz="3000" b="1" baseline="-25000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3000" b="1" baseline="-25000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41" name="Text Box 17"/>
            <p:cNvSpPr txBox="1">
              <a:spLocks noChangeArrowheads="1"/>
            </p:cNvSpPr>
            <p:nvPr/>
          </p:nvSpPr>
          <p:spPr bwMode="auto">
            <a:xfrm>
              <a:off x="1152" y="2592"/>
              <a:ext cx="28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42" name="Text Box 18"/>
            <p:cNvSpPr txBox="1">
              <a:spLocks noChangeArrowheads="1"/>
            </p:cNvSpPr>
            <p:nvPr/>
          </p:nvSpPr>
          <p:spPr bwMode="auto">
            <a:xfrm>
              <a:off x="1632" y="2592"/>
              <a:ext cx="28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43" name="Text Box 19"/>
            <p:cNvSpPr txBox="1">
              <a:spLocks noChangeArrowheads="1"/>
            </p:cNvSpPr>
            <p:nvPr/>
          </p:nvSpPr>
          <p:spPr bwMode="auto">
            <a:xfrm>
              <a:off x="2112" y="2592"/>
              <a:ext cx="28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sp>
          <p:nvSpPr>
            <p:cNvPr id="44" name="Text Box 20"/>
            <p:cNvSpPr txBox="1">
              <a:spLocks noChangeArrowheads="1"/>
            </p:cNvSpPr>
            <p:nvPr/>
          </p:nvSpPr>
          <p:spPr bwMode="auto">
            <a:xfrm>
              <a:off x="4176" y="2544"/>
              <a:ext cx="124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</a:rPr>
                <a:t>MaxQsize</a:t>
              </a: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24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45" name="Line 21"/>
            <p:cNvSpPr>
              <a:spLocks noChangeShapeType="1"/>
            </p:cNvSpPr>
            <p:nvPr/>
          </p:nvSpPr>
          <p:spPr bwMode="auto">
            <a:xfrm flipV="1">
              <a:off x="2640" y="3360"/>
              <a:ext cx="0" cy="576"/>
            </a:xfrm>
            <a:prstGeom prst="line">
              <a:avLst/>
            </a:prstGeom>
            <a:noFill/>
            <a:ln w="31750" cap="sq">
              <a:solidFill>
                <a:schemeClr val="tx1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46" name="Text Box 22"/>
            <p:cNvSpPr txBox="1">
              <a:spLocks noChangeArrowheads="1"/>
            </p:cNvSpPr>
            <p:nvPr/>
          </p:nvSpPr>
          <p:spPr bwMode="auto">
            <a:xfrm>
              <a:off x="2706" y="3521"/>
              <a:ext cx="832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  <a:r>
                <a:rPr kumimoji="1" lang="en-US" altLang="zh-CN" sz="32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47" name="Text Box 98"/>
            <p:cNvSpPr txBox="1">
              <a:spLocks noChangeArrowheads="1"/>
            </p:cNvSpPr>
            <p:nvPr/>
          </p:nvSpPr>
          <p:spPr bwMode="auto">
            <a:xfrm>
              <a:off x="2132" y="3022"/>
              <a:ext cx="181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zh-CN" sz="32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767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532478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采用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ADL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算法描述语言描述算法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303035" y="962911"/>
            <a:ext cx="10239287" cy="639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5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zh-CN" altLang="en-US" sz="2800" b="1" dirty="0">
                <a:ea typeface="楷体" panose="02010609060101010101" pitchFamily="49" charset="-122"/>
              </a:rPr>
              <a:t>算法</a:t>
            </a:r>
            <a:r>
              <a:rPr lang="zh-CN" altLang="en-US" sz="2800" b="1" dirty="0">
                <a:solidFill>
                  <a:srgbClr val="FFFF00"/>
                </a:solidFill>
                <a:ea typeface="楷体" panose="02010609060101010101" pitchFamily="49" charset="-122"/>
              </a:rPr>
              <a:t> </a:t>
            </a:r>
            <a:r>
              <a:rPr lang="en-US" altLang="zh-CN" sz="2800" b="1" dirty="0">
                <a:solidFill>
                  <a:srgbClr val="FF0000"/>
                </a:solidFill>
                <a:ea typeface="楷体" panose="02010609060101010101" pitchFamily="49" charset="-122"/>
              </a:rPr>
              <a:t>Insert</a:t>
            </a:r>
            <a:r>
              <a:rPr lang="en-US" altLang="zh-CN" sz="2800" b="1" dirty="0">
                <a:ea typeface="楷体" panose="02010609060101010101" pitchFamily="49" charset="-122"/>
              </a:rPr>
              <a:t>(A, k, item) </a:t>
            </a:r>
            <a:r>
              <a:rPr lang="en-US" altLang="zh-CN" sz="2400" b="1" dirty="0">
                <a:ea typeface="楷体" panose="02010609060101010101" pitchFamily="49" charset="-122"/>
              </a:rPr>
              <a:t>/* </a:t>
            </a:r>
            <a:r>
              <a:rPr lang="zh-CN" altLang="en-US" sz="2400" b="1" dirty="0">
                <a:ea typeface="楷体" panose="02010609060101010101" pitchFamily="49" charset="-122"/>
              </a:rPr>
              <a:t>在下标为 </a:t>
            </a:r>
            <a:r>
              <a:rPr lang="en-US" altLang="zh-CN" sz="2400" b="1" dirty="0">
                <a:ea typeface="楷体" panose="02010609060101010101" pitchFamily="49" charset="-122"/>
              </a:rPr>
              <a:t>k </a:t>
            </a:r>
            <a:r>
              <a:rPr lang="zh-CN" altLang="en-US" sz="2400" b="1" dirty="0">
                <a:ea typeface="楷体" panose="02010609060101010101" pitchFamily="49" charset="-122"/>
              </a:rPr>
              <a:t>的结点后插入值为 </a:t>
            </a:r>
            <a:r>
              <a:rPr lang="en-US" altLang="zh-CN" sz="2800" b="1" dirty="0">
                <a:ea typeface="楷体" panose="02010609060101010101" pitchFamily="49" charset="-122"/>
              </a:rPr>
              <a:t>item</a:t>
            </a:r>
            <a:r>
              <a:rPr lang="en-US" altLang="zh-CN" sz="2400" b="1" dirty="0">
                <a:ea typeface="楷体" panose="02010609060101010101" pitchFamily="49" charset="-122"/>
              </a:rPr>
              <a:t> </a:t>
            </a:r>
            <a:r>
              <a:rPr lang="zh-CN" altLang="en-US" sz="2400" b="1" dirty="0">
                <a:ea typeface="楷体" panose="02010609060101010101" pitchFamily="49" charset="-122"/>
              </a:rPr>
              <a:t>的结点 </a:t>
            </a:r>
            <a:r>
              <a:rPr lang="zh-CN" altLang="en-US" sz="2400" b="1" dirty="0">
                <a:ea typeface="楷体" panose="02010609060101010101" pitchFamily="49" charset="-122"/>
                <a:sym typeface="Symbol" panose="05050102010706020507" pitchFamily="18" charset="2"/>
              </a:rPr>
              <a:t>*</a:t>
            </a:r>
            <a:r>
              <a:rPr lang="en-US" altLang="zh-CN" sz="2400" b="1" dirty="0">
                <a:ea typeface="楷体" panose="02010609060101010101" pitchFamily="49" charset="-122"/>
                <a:sym typeface="Symbol" panose="05050102010706020507" pitchFamily="18" charset="2"/>
              </a:rPr>
              <a:t>/</a:t>
            </a:r>
          </a:p>
          <a:p>
            <a:pPr>
              <a:lnSpc>
                <a:spcPct val="125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a typeface="楷体" panose="02010609060101010101" pitchFamily="49" charset="-122"/>
              </a:rPr>
              <a:t>I1.[ </a:t>
            </a:r>
            <a:r>
              <a:rPr lang="zh-CN" altLang="en-US" sz="2800" b="1" dirty="0">
                <a:solidFill>
                  <a:srgbClr val="FF0000"/>
                </a:solidFill>
                <a:ea typeface="楷体" panose="02010609060101010101" pitchFamily="49" charset="-122"/>
              </a:rPr>
              <a:t>插入合法？</a:t>
            </a:r>
            <a:r>
              <a:rPr lang="en-US" altLang="zh-CN" sz="2800" b="1" dirty="0">
                <a:ea typeface="楷体" panose="02010609060101010101" pitchFamily="49" charset="-122"/>
              </a:rPr>
              <a:t>]</a:t>
            </a:r>
          </a:p>
          <a:p>
            <a:pPr>
              <a:lnSpc>
                <a:spcPct val="125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a typeface="楷体" panose="02010609060101010101" pitchFamily="49" charset="-122"/>
              </a:rPr>
              <a:t>  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IF ( k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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0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OR  k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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length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-1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OR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length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=</a:t>
            </a:r>
            <a:r>
              <a:rPr lang="en-US" altLang="zh-CN" sz="28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MaxSize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)  </a:t>
            </a:r>
          </a:p>
          <a:p>
            <a:pPr>
              <a:lnSpc>
                <a:spcPct val="125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 THEN  (PRINT“</a:t>
            </a:r>
            <a:r>
              <a:rPr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插入不合法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”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. RETURN.)</a:t>
            </a:r>
          </a:p>
          <a:p>
            <a:pPr>
              <a:lnSpc>
                <a:spcPct val="125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a typeface="楷体" panose="02010609060101010101" pitchFamily="49" charset="-122"/>
              </a:rPr>
              <a:t>I2.[</a:t>
            </a:r>
            <a:r>
              <a:rPr lang="zh-CN" altLang="en-US" sz="2800" b="1" dirty="0">
                <a:solidFill>
                  <a:srgbClr val="FF0000"/>
                </a:solidFill>
                <a:ea typeface="楷体" panose="02010609060101010101" pitchFamily="49" charset="-122"/>
              </a:rPr>
              <a:t>插入</a:t>
            </a:r>
            <a:r>
              <a:rPr lang="en-US" altLang="zh-CN" sz="2800" b="1" dirty="0">
                <a:ea typeface="楷体" panose="02010609060101010101" pitchFamily="49" charset="-122"/>
              </a:rPr>
              <a:t>]</a:t>
            </a:r>
          </a:p>
          <a:p>
            <a:pPr>
              <a:lnSpc>
                <a:spcPct val="125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600" b="1" dirty="0">
                <a:ea typeface="楷体" panose="02010609060101010101" pitchFamily="49" charset="-122"/>
              </a:rPr>
              <a:t>  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FOR i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length-1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TO  k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1  STEP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-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1  DO </a:t>
            </a:r>
          </a:p>
          <a:p>
            <a:pPr>
              <a:lnSpc>
                <a:spcPct val="125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       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A[i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1]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A[</a:t>
            </a:r>
            <a:r>
              <a:rPr lang="en-US" altLang="zh-CN" sz="28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i</a:t>
            </a:r>
            <a:r>
              <a:rPr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].</a:t>
            </a:r>
          </a:p>
          <a:p>
            <a:pPr>
              <a:lnSpc>
                <a:spcPct val="125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 A[k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1]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item.</a:t>
            </a:r>
          </a:p>
          <a:p>
            <a:pPr>
              <a:lnSpc>
                <a:spcPct val="125000"/>
              </a:lnSpc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  length 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length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1.  </a:t>
            </a:r>
            <a:r>
              <a:rPr lang="en-US" altLang="zh-CN" sz="2800" b="1" dirty="0">
                <a:ea typeface="楷体" panose="02010609060101010101" pitchFamily="49" charset="-122"/>
              </a:rPr>
              <a:t>▌</a:t>
            </a:r>
          </a:p>
        </p:txBody>
      </p:sp>
    </p:spTree>
    <p:extLst>
      <p:ext uri="{BB962C8B-B14F-4D97-AF65-F5344CB8AC3E}">
        <p14:creationId xmlns:p14="http://schemas.microsoft.com/office/powerpoint/2010/main" val="181601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311107" y="279968"/>
            <a:ext cx="8640763" cy="61531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Monotype Sorts" pitchFamily="2" charset="2"/>
              <a:buNone/>
            </a:pPr>
            <a:endParaRPr lang="en-US" altLang="zh-CN">
              <a:solidFill>
                <a:srgbClr val="3333CC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>
              <a:buFont typeface="Monotype Sorts" pitchFamily="2" charset="2"/>
              <a:buNone/>
            </a:pPr>
            <a:endParaRPr lang="en-US" altLang="zh-CN">
              <a:solidFill>
                <a:srgbClr val="3333CC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>
              <a:buFont typeface="Monotype Sorts" pitchFamily="2" charset="2"/>
              <a:buNone/>
            </a:pPr>
            <a:endParaRPr lang="en-US" altLang="zh-CN">
              <a:solidFill>
                <a:srgbClr val="3333CC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>
              <a:buFont typeface="Monotype Sorts" pitchFamily="2" charset="2"/>
              <a:buNone/>
            </a:pPr>
            <a:endParaRPr lang="en-US" altLang="zh-CN">
              <a:solidFill>
                <a:srgbClr val="3333CC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>
              <a:buFont typeface="Monotype Sorts" pitchFamily="2" charset="2"/>
              <a:buNone/>
            </a:pPr>
            <a:endParaRPr lang="en-US" altLang="zh-CN">
              <a:solidFill>
                <a:srgbClr val="000099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>
              <a:buFont typeface="Monotype Sorts" pitchFamily="2" charset="2"/>
              <a:buNone/>
            </a:pPr>
            <a:r>
              <a:rPr lang="en-US" altLang="zh-CN">
                <a:solidFill>
                  <a:srgbClr val="3333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</a:t>
            </a:r>
            <a:endParaRPr lang="en-US" altLang="zh-CN" sz="320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2103270" y="995931"/>
            <a:ext cx="6942137" cy="2173287"/>
            <a:chOff x="635" y="587"/>
            <a:chExt cx="4373" cy="1369"/>
          </a:xfrm>
        </p:grpSpPr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692" y="624"/>
              <a:ext cx="289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6" name="Text Box 5"/>
            <p:cNvSpPr txBox="1">
              <a:spLocks noChangeArrowheads="1"/>
            </p:cNvSpPr>
            <p:nvPr/>
          </p:nvSpPr>
          <p:spPr bwMode="auto">
            <a:xfrm>
              <a:off x="1124" y="624"/>
              <a:ext cx="289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1508" y="624"/>
              <a:ext cx="289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2</a:t>
              </a:r>
            </a:p>
          </p:txBody>
        </p:sp>
        <p:grpSp>
          <p:nvGrpSpPr>
            <p:cNvPr id="8" name="Group 7"/>
            <p:cNvGrpSpPr>
              <a:grpSpLocks/>
            </p:cNvGrpSpPr>
            <p:nvPr/>
          </p:nvGrpSpPr>
          <p:grpSpPr bwMode="auto">
            <a:xfrm>
              <a:off x="635" y="587"/>
              <a:ext cx="4373" cy="1369"/>
              <a:chOff x="644" y="576"/>
              <a:chExt cx="4373" cy="1369"/>
            </a:xfrm>
          </p:grpSpPr>
          <p:sp>
            <p:nvSpPr>
              <p:cNvPr id="9" name="Line 8"/>
              <p:cNvSpPr>
                <a:spLocks noChangeShapeType="1"/>
              </p:cNvSpPr>
              <p:nvPr/>
            </p:nvSpPr>
            <p:spPr bwMode="auto">
              <a:xfrm flipV="1">
                <a:off x="3424" y="1389"/>
                <a:ext cx="0" cy="52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10" name="Line 9"/>
              <p:cNvSpPr>
                <a:spLocks noChangeShapeType="1"/>
              </p:cNvSpPr>
              <p:nvPr/>
            </p:nvSpPr>
            <p:spPr bwMode="auto">
              <a:xfrm flipV="1">
                <a:off x="4432" y="1392"/>
                <a:ext cx="0" cy="52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grpSp>
            <p:nvGrpSpPr>
              <p:cNvPr id="11" name="Group 10"/>
              <p:cNvGrpSpPr>
                <a:grpSpLocks/>
              </p:cNvGrpSpPr>
              <p:nvPr/>
            </p:nvGrpSpPr>
            <p:grpSpPr bwMode="auto">
              <a:xfrm>
                <a:off x="644" y="576"/>
                <a:ext cx="4373" cy="1369"/>
                <a:chOff x="644" y="576"/>
                <a:chExt cx="4373" cy="1369"/>
              </a:xfrm>
            </p:grpSpPr>
            <p:sp>
              <p:nvSpPr>
                <p:cNvPr id="12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2596" y="1392"/>
                  <a:ext cx="851" cy="55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front</a:t>
                  </a: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</a:t>
                  </a:r>
                </a:p>
                <a:p>
                  <a:pPr eaLnBrk="1" hangingPunct="1">
                    <a:lnSpc>
                      <a:spcPct val="80000"/>
                    </a:lnSpc>
                  </a:pP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 </a:t>
                  </a:r>
                  <a:r>
                    <a:rPr kumimoji="1" lang="en-US" altLang="zh-CN" sz="32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3</a:t>
                  </a:r>
                </a:p>
              </p:txBody>
            </p:sp>
            <p:sp>
              <p:nvSpPr>
                <p:cNvPr id="13" name="Rectangle 12"/>
                <p:cNvSpPr>
                  <a:spLocks noChangeArrowheads="1"/>
                </p:cNvSpPr>
                <p:nvPr/>
              </p:nvSpPr>
              <p:spPr bwMode="auto">
                <a:xfrm>
                  <a:off x="644" y="1008"/>
                  <a:ext cx="4001" cy="384"/>
                </a:xfrm>
                <a:prstGeom prst="rect">
                  <a:avLst/>
                </a:prstGeom>
                <a:noFill/>
                <a:ln w="31750" cap="sq">
                  <a:solidFill>
                    <a:srgbClr val="466861">
                      <a:alpha val="50195"/>
                    </a:srgbClr>
                  </a:solidFill>
                  <a:miter lim="800000"/>
                  <a:headEnd type="none" w="sm" len="sm"/>
                  <a:tailEnd type="none" w="med" len="lg"/>
                </a:ln>
                <a:effectLst>
                  <a:prstShdw prst="shdw17" dist="17961" dir="13500000">
                    <a:srgbClr val="2A3E3A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4" name="Line 13"/>
                <p:cNvSpPr>
                  <a:spLocks noChangeShapeType="1"/>
                </p:cNvSpPr>
                <p:nvPr/>
              </p:nvSpPr>
              <p:spPr bwMode="auto">
                <a:xfrm>
                  <a:off x="1028" y="1008"/>
                  <a:ext cx="0" cy="384"/>
                </a:xfrm>
                <a:prstGeom prst="line">
                  <a:avLst/>
                </a:prstGeom>
                <a:noFill/>
                <a:ln w="28575">
                  <a:solidFill>
                    <a:srgbClr val="46686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5" name="Line 14"/>
                <p:cNvSpPr>
                  <a:spLocks noChangeShapeType="1"/>
                </p:cNvSpPr>
                <p:nvPr/>
              </p:nvSpPr>
              <p:spPr bwMode="auto">
                <a:xfrm>
                  <a:off x="3620" y="1008"/>
                  <a:ext cx="0" cy="384"/>
                </a:xfrm>
                <a:prstGeom prst="line">
                  <a:avLst/>
                </a:prstGeom>
                <a:noFill/>
                <a:ln w="28575">
                  <a:solidFill>
                    <a:srgbClr val="46686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6" name="Line 15"/>
                <p:cNvSpPr>
                  <a:spLocks noChangeShapeType="1"/>
                </p:cNvSpPr>
                <p:nvPr/>
              </p:nvSpPr>
              <p:spPr bwMode="auto">
                <a:xfrm>
                  <a:off x="1460" y="1008"/>
                  <a:ext cx="0" cy="384"/>
                </a:xfrm>
                <a:prstGeom prst="line">
                  <a:avLst/>
                </a:prstGeom>
                <a:noFill/>
                <a:ln w="28575">
                  <a:solidFill>
                    <a:srgbClr val="46686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7" name="Line 16"/>
                <p:cNvSpPr>
                  <a:spLocks noChangeShapeType="1"/>
                </p:cNvSpPr>
                <p:nvPr/>
              </p:nvSpPr>
              <p:spPr bwMode="auto">
                <a:xfrm>
                  <a:off x="4148" y="1008"/>
                  <a:ext cx="0" cy="384"/>
                </a:xfrm>
                <a:prstGeom prst="line">
                  <a:avLst/>
                </a:prstGeom>
                <a:noFill/>
                <a:ln w="28575">
                  <a:solidFill>
                    <a:srgbClr val="46686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8" name="Line 17"/>
                <p:cNvSpPr>
                  <a:spLocks noChangeShapeType="1"/>
                </p:cNvSpPr>
                <p:nvPr/>
              </p:nvSpPr>
              <p:spPr bwMode="auto">
                <a:xfrm>
                  <a:off x="1844" y="1008"/>
                  <a:ext cx="0" cy="384"/>
                </a:xfrm>
                <a:prstGeom prst="line">
                  <a:avLst/>
                </a:prstGeom>
                <a:noFill/>
                <a:ln w="28575">
                  <a:solidFill>
                    <a:srgbClr val="46686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9" name="Line 18"/>
                <p:cNvSpPr>
                  <a:spLocks noChangeShapeType="1"/>
                </p:cNvSpPr>
                <p:nvPr/>
              </p:nvSpPr>
              <p:spPr bwMode="auto">
                <a:xfrm>
                  <a:off x="2228" y="1008"/>
                  <a:ext cx="0" cy="384"/>
                </a:xfrm>
                <a:prstGeom prst="line">
                  <a:avLst/>
                </a:prstGeom>
                <a:noFill/>
                <a:ln w="28575">
                  <a:solidFill>
                    <a:srgbClr val="46686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0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2468" y="960"/>
                  <a:ext cx="723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……</a:t>
                  </a:r>
                </a:p>
              </p:txBody>
            </p:sp>
            <p:sp>
              <p:nvSpPr>
                <p:cNvPr id="21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3092" y="960"/>
                  <a:ext cx="578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kumimoji="1" lang="en-US" altLang="zh-CN" sz="3200" b="1" i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3200" b="1" baseline="-25000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3200" b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3</a:t>
                  </a:r>
                </a:p>
              </p:txBody>
            </p:sp>
            <p:sp>
              <p:nvSpPr>
                <p:cNvPr id="22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3620" y="960"/>
                  <a:ext cx="578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kumimoji="1" lang="en-US" altLang="zh-CN" sz="3200" b="1" i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3200" b="1" baseline="-25000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3200" b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2</a:t>
                  </a:r>
                </a:p>
              </p:txBody>
            </p:sp>
            <p:sp>
              <p:nvSpPr>
                <p:cNvPr id="23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3764" y="576"/>
                  <a:ext cx="1253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MaxQsize</a:t>
                  </a: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24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3756" y="1392"/>
                  <a:ext cx="712" cy="5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 lIns="0" tIns="0" rIns="0" bIns="0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rear</a:t>
                  </a: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</a:t>
                  </a:r>
                </a:p>
                <a:p>
                  <a:pPr eaLnBrk="1" hangingPunct="1">
                    <a:lnSpc>
                      <a:spcPct val="65000"/>
                    </a:lnSpc>
                  </a:pPr>
                  <a:r>
                    <a:rPr kumimoji="1" lang="en-US" altLang="zh-CN" sz="32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25" name="Line 24"/>
                <p:cNvSpPr>
                  <a:spLocks noChangeShapeType="1"/>
                </p:cNvSpPr>
                <p:nvPr/>
              </p:nvSpPr>
              <p:spPr bwMode="auto">
                <a:xfrm>
                  <a:off x="3140" y="1008"/>
                  <a:ext cx="0" cy="384"/>
                </a:xfrm>
                <a:prstGeom prst="line">
                  <a:avLst/>
                </a:prstGeom>
                <a:noFill/>
                <a:ln w="28575">
                  <a:solidFill>
                    <a:srgbClr val="466861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</p:grpSp>
        </p:grpSp>
      </p:grp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2069063" y="360910"/>
            <a:ext cx="3996607" cy="543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5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4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● </a:t>
            </a:r>
            <a:r>
              <a:rPr kumimoji="1" lang="zh-CN" altLang="en-US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出队方法</a:t>
            </a:r>
            <a:r>
              <a:rPr kumimoji="1" lang="en-US" altLang="zh-CN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3</a:t>
            </a:r>
            <a:r>
              <a:rPr kumimoji="1" lang="zh-CN" altLang="en-US" sz="28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：循环队列</a:t>
            </a:r>
          </a:p>
        </p:txBody>
      </p:sp>
      <p:sp>
        <p:nvSpPr>
          <p:cNvPr id="27" name="Line 26"/>
          <p:cNvSpPr>
            <a:spLocks noChangeShapeType="1"/>
          </p:cNvSpPr>
          <p:nvPr/>
        </p:nvSpPr>
        <p:spPr bwMode="auto">
          <a:xfrm flipH="1">
            <a:off x="2282657" y="2327843"/>
            <a:ext cx="381000" cy="990600"/>
          </a:xfrm>
          <a:prstGeom prst="line">
            <a:avLst/>
          </a:prstGeom>
          <a:noFill/>
          <a:ln w="76200" cap="sq">
            <a:solidFill>
              <a:schemeClr val="folHlink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28" name="Text Box 27"/>
          <p:cNvSpPr txBox="1">
            <a:spLocks noChangeArrowheads="1"/>
          </p:cNvSpPr>
          <p:nvPr/>
        </p:nvSpPr>
        <p:spPr bwMode="auto">
          <a:xfrm>
            <a:off x="1634957" y="3227956"/>
            <a:ext cx="67691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出队时             </a:t>
            </a:r>
            <a:r>
              <a:rPr kumimoji="1" lang="en-US" altLang="zh-CN" sz="32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顺时针移动一位</a:t>
            </a:r>
          </a:p>
        </p:txBody>
      </p:sp>
      <p:grpSp>
        <p:nvGrpSpPr>
          <p:cNvPr id="29" name="Group 54"/>
          <p:cNvGrpSpPr>
            <a:grpSpLocks/>
          </p:cNvGrpSpPr>
          <p:nvPr/>
        </p:nvGrpSpPr>
        <p:grpSpPr bwMode="auto">
          <a:xfrm>
            <a:off x="2422357" y="4166168"/>
            <a:ext cx="7620000" cy="2135188"/>
            <a:chOff x="768" y="2592"/>
            <a:chExt cx="4800" cy="1345"/>
          </a:xfrm>
        </p:grpSpPr>
        <p:sp>
          <p:nvSpPr>
            <p:cNvPr id="30" name="Text Box 46"/>
            <p:cNvSpPr txBox="1">
              <a:spLocks noChangeArrowheads="1"/>
            </p:cNvSpPr>
            <p:nvPr/>
          </p:nvSpPr>
          <p:spPr bwMode="auto">
            <a:xfrm>
              <a:off x="4533" y="3477"/>
              <a:ext cx="1035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8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  <a:r>
                <a:rPr kumimoji="1" lang="en-US" altLang="zh-CN" sz="28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28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n</a:t>
              </a:r>
              <a:r>
                <a:rPr kumimoji="1" lang="en-US" altLang="zh-CN" sz="28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28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grpSp>
          <p:nvGrpSpPr>
            <p:cNvPr id="31" name="Group 53"/>
            <p:cNvGrpSpPr>
              <a:grpSpLocks/>
            </p:cNvGrpSpPr>
            <p:nvPr/>
          </p:nvGrpSpPr>
          <p:grpSpPr bwMode="auto">
            <a:xfrm>
              <a:off x="768" y="2592"/>
              <a:ext cx="4368" cy="1345"/>
              <a:chOff x="768" y="2592"/>
              <a:chExt cx="4368" cy="1345"/>
            </a:xfrm>
          </p:grpSpPr>
          <p:sp>
            <p:nvSpPr>
              <p:cNvPr id="32" name="Text Box 29"/>
              <p:cNvSpPr txBox="1">
                <a:spLocks noChangeArrowheads="1"/>
              </p:cNvSpPr>
              <p:nvPr/>
            </p:nvSpPr>
            <p:spPr bwMode="auto">
              <a:xfrm>
                <a:off x="4128" y="2786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endParaRPr kumimoji="1" lang="zh-CN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3" name="Text Box 30"/>
              <p:cNvSpPr txBox="1">
                <a:spLocks noChangeArrowheads="1"/>
              </p:cNvSpPr>
              <p:nvPr/>
            </p:nvSpPr>
            <p:spPr bwMode="auto">
              <a:xfrm>
                <a:off x="2776" y="3456"/>
                <a:ext cx="1177" cy="3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0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front</a:t>
                </a:r>
                <a:r>
                  <a:rPr kumimoji="1" lang="en-US" altLang="zh-CN" sz="30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</a:t>
                </a:r>
                <a:r>
                  <a:rPr kumimoji="1" lang="en-US" altLang="zh-CN" sz="30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n</a:t>
                </a:r>
                <a:r>
                  <a:rPr kumimoji="1" lang="en-US" altLang="zh-CN" sz="30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30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2</a:t>
                </a:r>
              </a:p>
            </p:txBody>
          </p:sp>
          <p:sp>
            <p:nvSpPr>
              <p:cNvPr id="34" name="Line 31"/>
              <p:cNvSpPr>
                <a:spLocks noChangeShapeType="1"/>
              </p:cNvSpPr>
              <p:nvPr/>
            </p:nvSpPr>
            <p:spPr bwMode="auto">
              <a:xfrm flipV="1">
                <a:off x="4021" y="3409"/>
                <a:ext cx="0" cy="528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5" name="Rectangle 32"/>
              <p:cNvSpPr>
                <a:spLocks noChangeArrowheads="1"/>
              </p:cNvSpPr>
              <p:nvPr/>
            </p:nvSpPr>
            <p:spPr bwMode="auto">
              <a:xfrm>
                <a:off x="768" y="3024"/>
                <a:ext cx="3984" cy="384"/>
              </a:xfrm>
              <a:prstGeom prst="rect">
                <a:avLst/>
              </a:prstGeom>
              <a:noFill/>
              <a:ln w="31750" cap="sq">
                <a:solidFill>
                  <a:srgbClr val="466861">
                    <a:alpha val="50195"/>
                  </a:srgbClr>
                </a:solidFill>
                <a:miter lim="800000"/>
                <a:headEnd type="none" w="sm" len="sm"/>
                <a:tailEnd type="none" w="med" len="lg"/>
              </a:ln>
              <a:effectLst>
                <a:prstShdw prst="shdw17" dist="17961" dir="13500000">
                  <a:srgbClr val="2A3E3A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6" name="Line 33"/>
              <p:cNvSpPr>
                <a:spLocks noChangeShapeType="1"/>
              </p:cNvSpPr>
              <p:nvPr/>
            </p:nvSpPr>
            <p:spPr bwMode="auto">
              <a:xfrm>
                <a:off x="1152" y="3024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7" name="Line 34"/>
              <p:cNvSpPr>
                <a:spLocks noChangeShapeType="1"/>
              </p:cNvSpPr>
              <p:nvPr/>
            </p:nvSpPr>
            <p:spPr bwMode="auto">
              <a:xfrm>
                <a:off x="3744" y="3024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8" name="Line 35"/>
              <p:cNvSpPr>
                <a:spLocks noChangeShapeType="1"/>
              </p:cNvSpPr>
              <p:nvPr/>
            </p:nvSpPr>
            <p:spPr bwMode="auto">
              <a:xfrm>
                <a:off x="1584" y="3024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9" name="Line 36"/>
              <p:cNvSpPr>
                <a:spLocks noChangeShapeType="1"/>
              </p:cNvSpPr>
              <p:nvPr/>
            </p:nvSpPr>
            <p:spPr bwMode="auto">
              <a:xfrm>
                <a:off x="4272" y="3024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40" name="Line 37"/>
              <p:cNvSpPr>
                <a:spLocks noChangeShapeType="1"/>
              </p:cNvSpPr>
              <p:nvPr/>
            </p:nvSpPr>
            <p:spPr bwMode="auto">
              <a:xfrm>
                <a:off x="1968" y="3024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41" name="Line 38"/>
              <p:cNvSpPr>
                <a:spLocks noChangeShapeType="1"/>
              </p:cNvSpPr>
              <p:nvPr/>
            </p:nvSpPr>
            <p:spPr bwMode="auto">
              <a:xfrm>
                <a:off x="2352" y="3024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42" name="Text Box 39"/>
              <p:cNvSpPr txBox="1">
                <a:spLocks noChangeArrowheads="1"/>
              </p:cNvSpPr>
              <p:nvPr/>
            </p:nvSpPr>
            <p:spPr bwMode="auto">
              <a:xfrm>
                <a:off x="2640" y="2976"/>
                <a:ext cx="720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……</a:t>
                </a:r>
              </a:p>
            </p:txBody>
          </p:sp>
          <p:sp>
            <p:nvSpPr>
              <p:cNvPr id="43" name="Text Box 41"/>
              <p:cNvSpPr txBox="1">
                <a:spLocks noChangeArrowheads="1"/>
              </p:cNvSpPr>
              <p:nvPr/>
            </p:nvSpPr>
            <p:spPr bwMode="auto">
              <a:xfrm>
                <a:off x="3792" y="2976"/>
                <a:ext cx="57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a</a:t>
                </a:r>
                <a:r>
                  <a:rPr kumimoji="1" lang="en-US" altLang="zh-CN" sz="3200" b="1" i="1" baseline="-25000">
                    <a:latin typeface="Times New Roman" panose="02020603050405020304" pitchFamily="18" charset="0"/>
                    <a:ea typeface="楷体" panose="02010609060101010101" pitchFamily="49" charset="-122"/>
                  </a:rPr>
                  <a:t>n</a:t>
                </a:r>
                <a:r>
                  <a:rPr kumimoji="1" lang="en-US" altLang="zh-CN" sz="3200" b="1" baseline="-25000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3200" b="1" baseline="-25000">
                    <a:latin typeface="Times New Roman" panose="02020603050405020304" pitchFamily="18" charset="0"/>
                    <a:ea typeface="楷体" panose="02010609060101010101" pitchFamily="49" charset="-122"/>
                  </a:rPr>
                  <a:t>2</a:t>
                </a:r>
              </a:p>
            </p:txBody>
          </p:sp>
          <p:sp>
            <p:nvSpPr>
              <p:cNvPr id="44" name="Text Box 42"/>
              <p:cNvSpPr txBox="1">
                <a:spLocks noChangeArrowheads="1"/>
              </p:cNvSpPr>
              <p:nvPr/>
            </p:nvSpPr>
            <p:spPr bwMode="auto">
              <a:xfrm>
                <a:off x="816" y="2640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</a:p>
            </p:txBody>
          </p:sp>
          <p:sp>
            <p:nvSpPr>
              <p:cNvPr id="45" name="Text Box 43"/>
              <p:cNvSpPr txBox="1">
                <a:spLocks noChangeArrowheads="1"/>
              </p:cNvSpPr>
              <p:nvPr/>
            </p:nvSpPr>
            <p:spPr bwMode="auto">
              <a:xfrm>
                <a:off x="1248" y="2640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46" name="Text Box 44"/>
              <p:cNvSpPr txBox="1">
                <a:spLocks noChangeArrowheads="1"/>
              </p:cNvSpPr>
              <p:nvPr/>
            </p:nvSpPr>
            <p:spPr bwMode="auto">
              <a:xfrm>
                <a:off x="1632" y="2640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2</a:t>
                </a:r>
              </a:p>
            </p:txBody>
          </p:sp>
          <p:sp>
            <p:nvSpPr>
              <p:cNvPr id="47" name="Text Box 45"/>
              <p:cNvSpPr txBox="1">
                <a:spLocks noChangeArrowheads="1"/>
              </p:cNvSpPr>
              <p:nvPr/>
            </p:nvSpPr>
            <p:spPr bwMode="auto">
              <a:xfrm>
                <a:off x="3888" y="2592"/>
                <a:ext cx="124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MaxQsize</a:t>
                </a:r>
                <a:r>
                  <a:rPr kumimoji="1" lang="en-US" altLang="zh-CN" sz="24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24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48" name="Line 47"/>
              <p:cNvSpPr>
                <a:spLocks noChangeShapeType="1"/>
              </p:cNvSpPr>
              <p:nvPr/>
            </p:nvSpPr>
            <p:spPr bwMode="auto">
              <a:xfrm flipV="1">
                <a:off x="4520" y="3409"/>
                <a:ext cx="0" cy="528"/>
              </a:xfrm>
              <a:prstGeom prst="line">
                <a:avLst/>
              </a:prstGeom>
              <a:noFill/>
              <a:ln w="31750" cap="sq">
                <a:solidFill>
                  <a:schemeClr val="tx1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49" name="Text Box 48"/>
              <p:cNvSpPr txBox="1">
                <a:spLocks noChangeArrowheads="1"/>
              </p:cNvSpPr>
              <p:nvPr/>
            </p:nvSpPr>
            <p:spPr bwMode="auto">
              <a:xfrm>
                <a:off x="4368" y="3024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endParaRPr kumimoji="1" lang="zh-CN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50" name="Line 49"/>
              <p:cNvSpPr>
                <a:spLocks noChangeShapeType="1"/>
              </p:cNvSpPr>
              <p:nvPr/>
            </p:nvSpPr>
            <p:spPr bwMode="auto">
              <a:xfrm>
                <a:off x="3264" y="3024"/>
                <a:ext cx="0" cy="384"/>
              </a:xfrm>
              <a:prstGeom prst="line">
                <a:avLst/>
              </a:prstGeom>
              <a:noFill/>
              <a:ln w="28575">
                <a:solidFill>
                  <a:srgbClr val="466861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909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utoUpdateAnimBg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2042710" y="763653"/>
            <a:ext cx="77771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出队元素： </a:t>
            </a:r>
            <a:r>
              <a:rPr kumimoji="1" lang="en-US" altLang="zh-CN" sz="3200" b="1" i="1">
                <a:ea typeface="楷体" panose="02010609060101010101" pitchFamily="49" charset="-122"/>
              </a:rPr>
              <a:t>front</a:t>
            </a:r>
            <a:r>
              <a:rPr kumimoji="1" lang="zh-CN" altLang="en-US" sz="3200" b="1">
                <a:ea typeface="楷体" panose="02010609060101010101" pitchFamily="49" charset="-122"/>
              </a:rPr>
              <a:t>顺时针移动一位</a:t>
            </a:r>
          </a:p>
        </p:txBody>
      </p:sp>
      <p:grpSp>
        <p:nvGrpSpPr>
          <p:cNvPr id="4" name="Group 93"/>
          <p:cNvGrpSpPr>
            <a:grpSpLocks/>
          </p:cNvGrpSpPr>
          <p:nvPr/>
        </p:nvGrpSpPr>
        <p:grpSpPr bwMode="auto">
          <a:xfrm>
            <a:off x="6473423" y="2651693"/>
            <a:ext cx="4824413" cy="2755900"/>
            <a:chOff x="3040" y="1638"/>
            <a:chExt cx="3039" cy="1736"/>
          </a:xfrm>
        </p:grpSpPr>
        <p:grpSp>
          <p:nvGrpSpPr>
            <p:cNvPr id="5" name="Group 92"/>
            <p:cNvGrpSpPr>
              <a:grpSpLocks/>
            </p:cNvGrpSpPr>
            <p:nvPr/>
          </p:nvGrpSpPr>
          <p:grpSpPr bwMode="auto">
            <a:xfrm>
              <a:off x="3339" y="1638"/>
              <a:ext cx="2740" cy="1736"/>
              <a:chOff x="3339" y="1638"/>
              <a:chExt cx="2740" cy="1736"/>
            </a:xfrm>
          </p:grpSpPr>
          <p:sp>
            <p:nvSpPr>
              <p:cNvPr id="7" name="Text Box 5"/>
              <p:cNvSpPr txBox="1">
                <a:spLocks noChangeArrowheads="1"/>
              </p:cNvSpPr>
              <p:nvPr/>
            </p:nvSpPr>
            <p:spPr bwMode="auto">
              <a:xfrm>
                <a:off x="4502" y="1638"/>
                <a:ext cx="401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0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n</a:t>
                </a:r>
                <a:r>
                  <a:rPr kumimoji="1" lang="en-US" altLang="zh-CN" sz="20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20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3</a:t>
                </a:r>
              </a:p>
            </p:txBody>
          </p:sp>
          <p:grpSp>
            <p:nvGrpSpPr>
              <p:cNvPr id="8" name="Group 91"/>
              <p:cNvGrpSpPr>
                <a:grpSpLocks/>
              </p:cNvGrpSpPr>
              <p:nvPr/>
            </p:nvGrpSpPr>
            <p:grpSpPr bwMode="auto">
              <a:xfrm>
                <a:off x="3339" y="1672"/>
                <a:ext cx="2740" cy="1702"/>
                <a:chOff x="3339" y="1672"/>
                <a:chExt cx="2740" cy="1702"/>
              </a:xfrm>
            </p:grpSpPr>
            <p:sp>
              <p:nvSpPr>
                <p:cNvPr id="9" name="Text Box 7"/>
                <p:cNvSpPr txBox="1">
                  <a:spLocks noChangeArrowheads="1"/>
                </p:cNvSpPr>
                <p:nvPr/>
              </p:nvSpPr>
              <p:spPr bwMode="auto">
                <a:xfrm>
                  <a:off x="4204" y="1775"/>
                  <a:ext cx="398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kumimoji="1" lang="en-US" altLang="zh-CN" sz="2000" b="1" i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3</a:t>
                  </a:r>
                </a:p>
              </p:txBody>
            </p:sp>
            <p:sp>
              <p:nvSpPr>
                <p:cNvPr id="10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4602" y="2983"/>
                  <a:ext cx="766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front</a:t>
                  </a:r>
                  <a:r>
                    <a:rPr kumimoji="1" lang="en-US" altLang="zh-CN" sz="20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</a:t>
                  </a:r>
                  <a:r>
                    <a:rPr kumimoji="1" lang="en-US" altLang="zh-CN" sz="20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0</a:t>
                  </a:r>
                </a:p>
              </p:txBody>
            </p:sp>
            <p:sp>
              <p:nvSpPr>
                <p:cNvPr id="11" name="AutoShape 9"/>
                <p:cNvSpPr>
                  <a:spLocks noChangeArrowheads="1"/>
                </p:cNvSpPr>
                <p:nvPr/>
              </p:nvSpPr>
              <p:spPr bwMode="auto">
                <a:xfrm>
                  <a:off x="3339" y="1672"/>
                  <a:ext cx="1397" cy="1414"/>
                </a:xfrm>
                <a:custGeom>
                  <a:avLst/>
                  <a:gdLst>
                    <a:gd name="T0" fmla="*/ 699 w 21600"/>
                    <a:gd name="T1" fmla="*/ 0 h 21600"/>
                    <a:gd name="T2" fmla="*/ 205 w 21600"/>
                    <a:gd name="T3" fmla="*/ 207 h 21600"/>
                    <a:gd name="T4" fmla="*/ 0 w 21600"/>
                    <a:gd name="T5" fmla="*/ 707 h 21600"/>
                    <a:gd name="T6" fmla="*/ 205 w 21600"/>
                    <a:gd name="T7" fmla="*/ 1207 h 21600"/>
                    <a:gd name="T8" fmla="*/ 699 w 21600"/>
                    <a:gd name="T9" fmla="*/ 1414 h 21600"/>
                    <a:gd name="T10" fmla="*/ 1192 w 21600"/>
                    <a:gd name="T11" fmla="*/ 1207 h 21600"/>
                    <a:gd name="T12" fmla="*/ 1397 w 21600"/>
                    <a:gd name="T13" fmla="*/ 707 h 21600"/>
                    <a:gd name="T14" fmla="*/ 1192 w 21600"/>
                    <a:gd name="T15" fmla="*/ 207 h 2160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3170 w 21600"/>
                    <a:gd name="T25" fmla="*/ 3162 h 21600"/>
                    <a:gd name="T26" fmla="*/ 18430 w 21600"/>
                    <a:gd name="T27" fmla="*/ 18438 h 21600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600" h="21600">
                      <a:moveTo>
                        <a:pt x="0" y="10800"/>
                      </a:move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lose/>
                      <a:moveTo>
                        <a:pt x="5400" y="10800"/>
                      </a:moveTo>
                      <a:cubicBezTo>
                        <a:pt x="5400" y="13782"/>
                        <a:pt x="7818" y="16200"/>
                        <a:pt x="10800" y="16200"/>
                      </a:cubicBezTo>
                      <a:cubicBezTo>
                        <a:pt x="13782" y="16200"/>
                        <a:pt x="16200" y="13782"/>
                        <a:pt x="16200" y="10800"/>
                      </a:cubicBezTo>
                      <a:cubicBezTo>
                        <a:pt x="16200" y="7818"/>
                        <a:pt x="13782" y="5400"/>
                        <a:pt x="10800" y="5400"/>
                      </a:cubicBezTo>
                      <a:cubicBezTo>
                        <a:pt x="7818" y="5400"/>
                        <a:pt x="5400" y="7818"/>
                        <a:pt x="5400" y="10800"/>
                      </a:cubicBezTo>
                      <a:close/>
                    </a:path>
                  </a:pathLst>
                </a:cu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2" name="Line 11"/>
                <p:cNvSpPr>
                  <a:spLocks noChangeShapeType="1"/>
                </p:cNvSpPr>
                <p:nvPr/>
              </p:nvSpPr>
              <p:spPr bwMode="auto">
                <a:xfrm>
                  <a:off x="4403" y="2396"/>
                  <a:ext cx="333" cy="69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3" name="Line 12"/>
                <p:cNvSpPr>
                  <a:spLocks noChangeShapeType="1"/>
                </p:cNvSpPr>
                <p:nvPr/>
              </p:nvSpPr>
              <p:spPr bwMode="auto">
                <a:xfrm flipV="1">
                  <a:off x="4337" y="2017"/>
                  <a:ext cx="266" cy="138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4" name="Line 13"/>
                <p:cNvSpPr>
                  <a:spLocks noChangeShapeType="1"/>
                </p:cNvSpPr>
                <p:nvPr/>
              </p:nvSpPr>
              <p:spPr bwMode="auto">
                <a:xfrm rot="-725156">
                  <a:off x="4340" y="2602"/>
                  <a:ext cx="170" cy="241"/>
                </a:xfrm>
                <a:prstGeom prst="line">
                  <a:avLst/>
                </a:prstGeom>
                <a:noFill/>
                <a:ln w="57150" cap="sq">
                  <a:solidFill>
                    <a:srgbClr val="000066"/>
                  </a:solidFill>
                  <a:round/>
                  <a:headEnd/>
                  <a:tailEnd/>
                </a:ln>
                <a:effectLst>
                  <a:prstShdw prst="shdw17" dist="17961" dir="2700000">
                    <a:srgbClr val="00003D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5" name="Line 14"/>
                <p:cNvSpPr>
                  <a:spLocks noChangeShapeType="1"/>
                </p:cNvSpPr>
                <p:nvPr/>
              </p:nvSpPr>
              <p:spPr bwMode="auto">
                <a:xfrm>
                  <a:off x="4104" y="2741"/>
                  <a:ext cx="0" cy="345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6" name="Line 15"/>
                <p:cNvSpPr>
                  <a:spLocks noChangeShapeType="1"/>
                </p:cNvSpPr>
                <p:nvPr/>
              </p:nvSpPr>
              <p:spPr bwMode="auto">
                <a:xfrm rot="20909250" flipH="1">
                  <a:off x="4137" y="1706"/>
                  <a:ext cx="133" cy="311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7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4336" y="2983"/>
                  <a:ext cx="241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0</a:t>
                  </a:r>
                </a:p>
              </p:txBody>
            </p:sp>
            <p:sp>
              <p:nvSpPr>
                <p:cNvPr id="18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3439" y="2327"/>
                  <a:ext cx="240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19" name="Text Box 18"/>
                <p:cNvSpPr txBox="1">
                  <a:spLocks noChangeArrowheads="1"/>
                </p:cNvSpPr>
                <p:nvPr/>
              </p:nvSpPr>
              <p:spPr bwMode="auto">
                <a:xfrm>
                  <a:off x="3771" y="3086"/>
                  <a:ext cx="240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20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4703" y="2603"/>
                  <a:ext cx="445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21" name="Line 20"/>
                <p:cNvSpPr>
                  <a:spLocks noChangeShapeType="1"/>
                </p:cNvSpPr>
                <p:nvPr/>
              </p:nvSpPr>
              <p:spPr bwMode="auto">
                <a:xfrm flipH="1">
                  <a:off x="3738" y="2707"/>
                  <a:ext cx="133" cy="275"/>
                </a:xfrm>
                <a:prstGeom prst="line">
                  <a:avLst/>
                </a:prstGeom>
                <a:noFill/>
                <a:ln w="3810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2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3539" y="2500"/>
                  <a:ext cx="239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23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3638" y="2603"/>
                  <a:ext cx="240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24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3439" y="2155"/>
                  <a:ext cx="240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25" name="Line 24"/>
                <p:cNvSpPr>
                  <a:spLocks noChangeShapeType="1"/>
                </p:cNvSpPr>
                <p:nvPr/>
              </p:nvSpPr>
              <p:spPr bwMode="auto">
                <a:xfrm flipH="1">
                  <a:off x="4704" y="2131"/>
                  <a:ext cx="399" cy="0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6" name="Text Box 25"/>
                <p:cNvSpPr txBox="1">
                  <a:spLocks noChangeArrowheads="1"/>
                </p:cNvSpPr>
                <p:nvPr/>
              </p:nvSpPr>
              <p:spPr bwMode="auto">
                <a:xfrm>
                  <a:off x="5082" y="2006"/>
                  <a:ext cx="997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 dirty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rear</a:t>
                  </a:r>
                  <a:r>
                    <a:rPr kumimoji="1" lang="en-US" altLang="zh-CN" sz="2000" b="1" i="1" dirty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</a:t>
                  </a:r>
                  <a:r>
                    <a:rPr kumimoji="1" lang="en-US" altLang="zh-CN" sz="2000" b="1" i="1" dirty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b="1" dirty="0">
                      <a:solidFill>
                        <a:schemeClr val="tx2"/>
                      </a:solidFill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 dirty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2</a:t>
                  </a:r>
                  <a:endParaRPr kumimoji="1" lang="en-US" altLang="zh-CN" sz="20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7" name="Line 26"/>
                <p:cNvSpPr>
                  <a:spLocks noChangeShapeType="1"/>
                </p:cNvSpPr>
                <p:nvPr/>
              </p:nvSpPr>
              <p:spPr bwMode="auto">
                <a:xfrm flipH="1" flipV="1">
                  <a:off x="4304" y="3017"/>
                  <a:ext cx="99" cy="345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8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4737" y="2086"/>
                  <a:ext cx="434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2</a:t>
                  </a:r>
                </a:p>
              </p:txBody>
            </p:sp>
            <p:sp>
              <p:nvSpPr>
                <p:cNvPr id="29" name="Text Box 28"/>
                <p:cNvSpPr txBox="1">
                  <a:spLocks noChangeArrowheads="1"/>
                </p:cNvSpPr>
                <p:nvPr/>
              </p:nvSpPr>
              <p:spPr bwMode="auto">
                <a:xfrm>
                  <a:off x="4436" y="2431"/>
                  <a:ext cx="267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endParaRPr kumimoji="1" lang="zh-CN" altLang="zh-CN" sz="2400" b="1">
                    <a:solidFill>
                      <a:schemeClr val="tx2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</p:grpSp>
        </p:grpSp>
        <p:sp>
          <p:nvSpPr>
            <p:cNvPr id="6" name="Arc 29"/>
            <p:cNvSpPr>
              <a:spLocks/>
            </p:cNvSpPr>
            <p:nvPr/>
          </p:nvSpPr>
          <p:spPr bwMode="auto">
            <a:xfrm rot="2215429" flipH="1" flipV="1">
              <a:off x="3040" y="1879"/>
              <a:ext cx="532" cy="862"/>
            </a:xfrm>
            <a:custGeom>
              <a:avLst/>
              <a:gdLst>
                <a:gd name="T0" fmla="*/ 0 w 21600"/>
                <a:gd name="T1" fmla="*/ 0 h 21600"/>
                <a:gd name="T2" fmla="*/ 532 w 21600"/>
                <a:gd name="T3" fmla="*/ 862 h 21600"/>
                <a:gd name="T4" fmla="*/ 0 w 21600"/>
                <a:gd name="T5" fmla="*/ 862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ea typeface="楷体" panose="02010609060101010101" pitchFamily="49" charset="-122"/>
              </a:endParaRPr>
            </a:p>
          </p:txBody>
        </p:sp>
      </p:grpSp>
      <p:grpSp>
        <p:nvGrpSpPr>
          <p:cNvPr id="31" name="Group 96"/>
          <p:cNvGrpSpPr>
            <a:grpSpLocks/>
          </p:cNvGrpSpPr>
          <p:nvPr/>
        </p:nvGrpSpPr>
        <p:grpSpPr bwMode="auto">
          <a:xfrm>
            <a:off x="1647422" y="2688206"/>
            <a:ext cx="4927600" cy="2692400"/>
            <a:chOff x="68" y="1661"/>
            <a:chExt cx="3104" cy="1696"/>
          </a:xfrm>
        </p:grpSpPr>
        <p:sp>
          <p:nvSpPr>
            <p:cNvPr id="32" name="Text Box 33"/>
            <p:cNvSpPr txBox="1">
              <a:spLocks noChangeArrowheads="1"/>
            </p:cNvSpPr>
            <p:nvPr/>
          </p:nvSpPr>
          <p:spPr bwMode="auto">
            <a:xfrm>
              <a:off x="1575" y="1661"/>
              <a:ext cx="41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n</a:t>
              </a:r>
              <a:r>
                <a:rPr kumimoji="1" lang="en-US" altLang="zh-CN" sz="20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2000" b="1">
                  <a:latin typeface="Times New Roman" panose="02020603050405020304" pitchFamily="18" charset="0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33" name="Text Box 34"/>
            <p:cNvSpPr txBox="1">
              <a:spLocks noChangeArrowheads="1"/>
            </p:cNvSpPr>
            <p:nvPr/>
          </p:nvSpPr>
          <p:spPr bwMode="auto">
            <a:xfrm>
              <a:off x="1679" y="2969"/>
              <a:ext cx="97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24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n</a:t>
              </a:r>
              <a:r>
                <a:rPr kumimoji="1"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34" name="Line 35"/>
            <p:cNvSpPr>
              <a:spLocks noChangeShapeType="1"/>
            </p:cNvSpPr>
            <p:nvPr/>
          </p:nvSpPr>
          <p:spPr bwMode="auto">
            <a:xfrm flipH="1" flipV="1">
              <a:off x="1713" y="2701"/>
              <a:ext cx="103" cy="335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grpSp>
          <p:nvGrpSpPr>
            <p:cNvPr id="35" name="Group 95"/>
            <p:cNvGrpSpPr>
              <a:grpSpLocks/>
            </p:cNvGrpSpPr>
            <p:nvPr/>
          </p:nvGrpSpPr>
          <p:grpSpPr bwMode="auto">
            <a:xfrm>
              <a:off x="68" y="1694"/>
              <a:ext cx="3104" cy="1663"/>
              <a:chOff x="68" y="1694"/>
              <a:chExt cx="3104" cy="1663"/>
            </a:xfrm>
          </p:grpSpPr>
          <p:grpSp>
            <p:nvGrpSpPr>
              <p:cNvPr id="36" name="Group 94"/>
              <p:cNvGrpSpPr>
                <a:grpSpLocks/>
              </p:cNvGrpSpPr>
              <p:nvPr/>
            </p:nvGrpSpPr>
            <p:grpSpPr bwMode="auto">
              <a:xfrm>
                <a:off x="376" y="1694"/>
                <a:ext cx="2796" cy="1663"/>
                <a:chOff x="376" y="1694"/>
                <a:chExt cx="2796" cy="1663"/>
              </a:xfrm>
            </p:grpSpPr>
            <p:sp>
              <p:nvSpPr>
                <p:cNvPr id="38" name="Text Box 38"/>
                <p:cNvSpPr txBox="1">
                  <a:spLocks noChangeArrowheads="1"/>
                </p:cNvSpPr>
                <p:nvPr/>
              </p:nvSpPr>
              <p:spPr bwMode="auto">
                <a:xfrm>
                  <a:off x="1267" y="1795"/>
                  <a:ext cx="411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kumimoji="1" lang="en-US" altLang="zh-CN" sz="2000" b="1" i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3</a:t>
                  </a:r>
                </a:p>
              </p:txBody>
            </p:sp>
            <p:sp>
              <p:nvSpPr>
                <p:cNvPr id="39" name="AutoShape 39"/>
                <p:cNvSpPr>
                  <a:spLocks noChangeArrowheads="1"/>
                </p:cNvSpPr>
                <p:nvPr/>
              </p:nvSpPr>
              <p:spPr bwMode="auto">
                <a:xfrm>
                  <a:off x="376" y="1694"/>
                  <a:ext cx="1440" cy="1376"/>
                </a:xfrm>
                <a:custGeom>
                  <a:avLst/>
                  <a:gdLst>
                    <a:gd name="T0" fmla="*/ 720 w 21600"/>
                    <a:gd name="T1" fmla="*/ 0 h 21600"/>
                    <a:gd name="T2" fmla="*/ 211 w 21600"/>
                    <a:gd name="T3" fmla="*/ 201 h 21600"/>
                    <a:gd name="T4" fmla="*/ 0 w 21600"/>
                    <a:gd name="T5" fmla="*/ 688 h 21600"/>
                    <a:gd name="T6" fmla="*/ 211 w 21600"/>
                    <a:gd name="T7" fmla="*/ 1175 h 21600"/>
                    <a:gd name="T8" fmla="*/ 720 w 21600"/>
                    <a:gd name="T9" fmla="*/ 1376 h 21600"/>
                    <a:gd name="T10" fmla="*/ 1229 w 21600"/>
                    <a:gd name="T11" fmla="*/ 1175 h 21600"/>
                    <a:gd name="T12" fmla="*/ 1440 w 21600"/>
                    <a:gd name="T13" fmla="*/ 688 h 21600"/>
                    <a:gd name="T14" fmla="*/ 1229 w 21600"/>
                    <a:gd name="T15" fmla="*/ 201 h 2160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3165 w 21600"/>
                    <a:gd name="T25" fmla="*/ 3155 h 21600"/>
                    <a:gd name="T26" fmla="*/ 18435 w 21600"/>
                    <a:gd name="T27" fmla="*/ 18445 h 21600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600" h="21600">
                      <a:moveTo>
                        <a:pt x="0" y="10800"/>
                      </a:move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lose/>
                      <a:moveTo>
                        <a:pt x="5400" y="10800"/>
                      </a:moveTo>
                      <a:cubicBezTo>
                        <a:pt x="5400" y="13782"/>
                        <a:pt x="7818" y="16200"/>
                        <a:pt x="10800" y="16200"/>
                      </a:cubicBezTo>
                      <a:cubicBezTo>
                        <a:pt x="13782" y="16200"/>
                        <a:pt x="16200" y="13782"/>
                        <a:pt x="16200" y="10800"/>
                      </a:cubicBezTo>
                      <a:cubicBezTo>
                        <a:pt x="16200" y="7818"/>
                        <a:pt x="13782" y="5400"/>
                        <a:pt x="10800" y="5400"/>
                      </a:cubicBezTo>
                      <a:cubicBezTo>
                        <a:pt x="7818" y="5400"/>
                        <a:pt x="5400" y="7818"/>
                        <a:pt x="5400" y="10800"/>
                      </a:cubicBezTo>
                      <a:close/>
                    </a:path>
                  </a:pathLst>
                </a:cu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0" name="Line 41"/>
                <p:cNvSpPr>
                  <a:spLocks noChangeShapeType="1"/>
                </p:cNvSpPr>
                <p:nvPr/>
              </p:nvSpPr>
              <p:spPr bwMode="auto">
                <a:xfrm>
                  <a:off x="1472" y="2398"/>
                  <a:ext cx="344" cy="68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1" name="Line 42"/>
                <p:cNvSpPr>
                  <a:spLocks noChangeShapeType="1"/>
                </p:cNvSpPr>
                <p:nvPr/>
              </p:nvSpPr>
              <p:spPr bwMode="auto">
                <a:xfrm flipV="1">
                  <a:off x="1404" y="2030"/>
                  <a:ext cx="274" cy="134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2" name="Line 43"/>
                <p:cNvSpPr>
                  <a:spLocks noChangeShapeType="1"/>
                </p:cNvSpPr>
                <p:nvPr/>
              </p:nvSpPr>
              <p:spPr bwMode="auto">
                <a:xfrm rot="-725156">
                  <a:off x="1408" y="2599"/>
                  <a:ext cx="174" cy="235"/>
                </a:xfrm>
                <a:prstGeom prst="line">
                  <a:avLst/>
                </a:prstGeom>
                <a:noFill/>
                <a:ln w="57150" cap="sq">
                  <a:solidFill>
                    <a:srgbClr val="000066"/>
                  </a:solidFill>
                  <a:round/>
                  <a:headEnd/>
                  <a:tailEnd/>
                </a:ln>
                <a:effectLst>
                  <a:prstShdw prst="shdw17" dist="17961" dir="2700000">
                    <a:srgbClr val="00003D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3" name="Line 44"/>
                <p:cNvSpPr>
                  <a:spLocks noChangeShapeType="1"/>
                </p:cNvSpPr>
                <p:nvPr/>
              </p:nvSpPr>
              <p:spPr bwMode="auto">
                <a:xfrm>
                  <a:off x="1164" y="2735"/>
                  <a:ext cx="0" cy="335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4" name="Line 45"/>
                <p:cNvSpPr>
                  <a:spLocks noChangeShapeType="1"/>
                </p:cNvSpPr>
                <p:nvPr/>
              </p:nvSpPr>
              <p:spPr bwMode="auto">
                <a:xfrm rot="20909250" flipH="1">
                  <a:off x="1198" y="1727"/>
                  <a:ext cx="137" cy="303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5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1404" y="2969"/>
                  <a:ext cx="247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0</a:t>
                  </a:r>
                </a:p>
              </p:txBody>
            </p:sp>
            <p:sp>
              <p:nvSpPr>
                <p:cNvPr id="46" name="Text Box 47"/>
                <p:cNvSpPr txBox="1">
                  <a:spLocks noChangeArrowheads="1"/>
                </p:cNvSpPr>
                <p:nvPr/>
              </p:nvSpPr>
              <p:spPr bwMode="auto">
                <a:xfrm>
                  <a:off x="479" y="2331"/>
                  <a:ext cx="247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47" name="Text Box 48"/>
                <p:cNvSpPr txBox="1">
                  <a:spLocks noChangeArrowheads="1"/>
                </p:cNvSpPr>
                <p:nvPr/>
              </p:nvSpPr>
              <p:spPr bwMode="auto">
                <a:xfrm>
                  <a:off x="822" y="3069"/>
                  <a:ext cx="246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48" name="Line 49"/>
                <p:cNvSpPr>
                  <a:spLocks noChangeShapeType="1"/>
                </p:cNvSpPr>
                <p:nvPr/>
              </p:nvSpPr>
              <p:spPr bwMode="auto">
                <a:xfrm flipH="1">
                  <a:off x="787" y="2701"/>
                  <a:ext cx="137" cy="268"/>
                </a:xfrm>
                <a:prstGeom prst="line">
                  <a:avLst/>
                </a:prstGeom>
                <a:noFill/>
                <a:ln w="3810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9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581" y="2498"/>
                  <a:ext cx="248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0" name="Text Box 51"/>
                <p:cNvSpPr txBox="1">
                  <a:spLocks noChangeArrowheads="1"/>
                </p:cNvSpPr>
                <p:nvPr/>
              </p:nvSpPr>
              <p:spPr bwMode="auto">
                <a:xfrm>
                  <a:off x="685" y="2601"/>
                  <a:ext cx="246" cy="2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1" name="Text Box 52"/>
                <p:cNvSpPr txBox="1">
                  <a:spLocks noChangeArrowheads="1"/>
                </p:cNvSpPr>
                <p:nvPr/>
              </p:nvSpPr>
              <p:spPr bwMode="auto">
                <a:xfrm>
                  <a:off x="479" y="2165"/>
                  <a:ext cx="247" cy="28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2" name="Line 53"/>
                <p:cNvSpPr>
                  <a:spLocks noChangeShapeType="1"/>
                </p:cNvSpPr>
                <p:nvPr/>
              </p:nvSpPr>
              <p:spPr bwMode="auto">
                <a:xfrm flipH="1">
                  <a:off x="1712" y="2117"/>
                  <a:ext cx="412" cy="0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53" name="Text Box 54"/>
                <p:cNvSpPr txBox="1">
                  <a:spLocks noChangeArrowheads="1"/>
                </p:cNvSpPr>
                <p:nvPr/>
              </p:nvSpPr>
              <p:spPr bwMode="auto">
                <a:xfrm>
                  <a:off x="2144" y="1953"/>
                  <a:ext cx="1028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 i="1" dirty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rear</a:t>
                  </a:r>
                  <a:r>
                    <a:rPr kumimoji="1" lang="en-US" altLang="zh-CN" sz="2400" b="1" dirty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</a:t>
                  </a:r>
                  <a:r>
                    <a:rPr kumimoji="1" lang="en-US" altLang="zh-CN" sz="2400" b="1" i="1" dirty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400" b="1" dirty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2</a:t>
                  </a:r>
                  <a:endParaRPr kumimoji="1" lang="en-US" altLang="zh-CN" sz="24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54" name="Text Box 55"/>
                <p:cNvSpPr txBox="1">
                  <a:spLocks noChangeArrowheads="1"/>
                </p:cNvSpPr>
                <p:nvPr/>
              </p:nvSpPr>
              <p:spPr bwMode="auto">
                <a:xfrm>
                  <a:off x="1816" y="2097"/>
                  <a:ext cx="465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2</a:t>
                  </a:r>
                </a:p>
              </p:txBody>
            </p:sp>
            <p:sp>
              <p:nvSpPr>
                <p:cNvPr id="55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1465" y="2432"/>
                  <a:ext cx="443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 dirty="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x</a:t>
                  </a:r>
                  <a:endParaRPr kumimoji="1" lang="en-US" altLang="zh-CN" sz="2000" b="1" baseline="-25000" dirty="0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</p:grpSp>
          <p:sp>
            <p:nvSpPr>
              <p:cNvPr id="37" name="Arc 57"/>
              <p:cNvSpPr>
                <a:spLocks/>
              </p:cNvSpPr>
              <p:nvPr/>
            </p:nvSpPr>
            <p:spPr bwMode="auto">
              <a:xfrm rot="2215429" flipH="1" flipV="1">
                <a:off x="68" y="1895"/>
                <a:ext cx="548" cy="840"/>
              </a:xfrm>
              <a:custGeom>
                <a:avLst/>
                <a:gdLst>
                  <a:gd name="T0" fmla="*/ 0 w 21600"/>
                  <a:gd name="T1" fmla="*/ 0 h 21600"/>
                  <a:gd name="T2" fmla="*/ 548 w 21600"/>
                  <a:gd name="T3" fmla="*/ 840 h 21600"/>
                  <a:gd name="T4" fmla="*/ 0 w 21600"/>
                  <a:gd name="T5" fmla="*/ 840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</p:grpSp>
      </p:grpSp>
      <p:sp>
        <p:nvSpPr>
          <p:cNvPr id="56" name="Line 59"/>
          <p:cNvSpPr>
            <a:spLocks noChangeShapeType="1"/>
          </p:cNvSpPr>
          <p:nvPr/>
        </p:nvSpPr>
        <p:spPr bwMode="auto">
          <a:xfrm>
            <a:off x="4527147" y="4236018"/>
            <a:ext cx="1836738" cy="0"/>
          </a:xfrm>
          <a:prstGeom prst="line">
            <a:avLst/>
          </a:prstGeom>
          <a:noFill/>
          <a:ln w="76200" cap="sq">
            <a:solidFill>
              <a:schemeClr val="folHlink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  <p:sp>
        <p:nvSpPr>
          <p:cNvPr id="57" name="Text Box 60"/>
          <p:cNvSpPr txBox="1">
            <a:spLocks noChangeArrowheads="1"/>
          </p:cNvSpPr>
          <p:nvPr/>
        </p:nvSpPr>
        <p:spPr bwMode="auto">
          <a:xfrm>
            <a:off x="4850997" y="3767706"/>
            <a:ext cx="1116013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出队</a:t>
            </a:r>
            <a:r>
              <a:rPr lang="en-US" altLang="zh-CN" sz="20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x</a:t>
            </a:r>
          </a:p>
        </p:txBody>
      </p:sp>
      <p:sp>
        <p:nvSpPr>
          <p:cNvPr id="58" name="Rectangle 62"/>
          <p:cNvSpPr>
            <a:spLocks noChangeArrowheads="1"/>
          </p:cNvSpPr>
          <p:nvPr/>
        </p:nvSpPr>
        <p:spPr bwMode="auto">
          <a:xfrm>
            <a:off x="2788835" y="1677534"/>
            <a:ext cx="569595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1) MOD </a:t>
            </a:r>
            <a:r>
              <a:rPr kumimoji="1" lang="en-US" altLang="zh-CN" sz="2800" b="1" dirty="0" err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313541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2220155" y="766033"/>
            <a:ext cx="2590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入队元素 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x</a:t>
            </a:r>
            <a:r>
              <a:rPr kumimoji="1"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：</a:t>
            </a:r>
          </a:p>
        </p:txBody>
      </p:sp>
      <p:grpSp>
        <p:nvGrpSpPr>
          <p:cNvPr id="4" name="Group 84"/>
          <p:cNvGrpSpPr>
            <a:grpSpLocks/>
          </p:cNvGrpSpPr>
          <p:nvPr/>
        </p:nvGrpSpPr>
        <p:grpSpPr bwMode="auto">
          <a:xfrm>
            <a:off x="6379792" y="2735830"/>
            <a:ext cx="4641850" cy="2755900"/>
            <a:chOff x="2949" y="1638"/>
            <a:chExt cx="2924" cy="1736"/>
          </a:xfrm>
        </p:grpSpPr>
        <p:grpSp>
          <p:nvGrpSpPr>
            <p:cNvPr id="5" name="Group 83"/>
            <p:cNvGrpSpPr>
              <a:grpSpLocks/>
            </p:cNvGrpSpPr>
            <p:nvPr/>
          </p:nvGrpSpPr>
          <p:grpSpPr bwMode="auto">
            <a:xfrm>
              <a:off x="3248" y="1638"/>
              <a:ext cx="2625" cy="1736"/>
              <a:chOff x="3248" y="1638"/>
              <a:chExt cx="2625" cy="1736"/>
            </a:xfrm>
          </p:grpSpPr>
          <p:sp>
            <p:nvSpPr>
              <p:cNvPr id="7" name="Text Box 26"/>
              <p:cNvSpPr txBox="1">
                <a:spLocks noChangeArrowheads="1"/>
              </p:cNvSpPr>
              <p:nvPr/>
            </p:nvSpPr>
            <p:spPr bwMode="auto">
              <a:xfrm>
                <a:off x="4411" y="1638"/>
                <a:ext cx="401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0000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000" b="1" i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n</a:t>
                </a:r>
                <a:r>
                  <a:rPr kumimoji="1" lang="en-US" altLang="zh-CN" sz="2000" b="1"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</a:t>
                </a:r>
                <a:r>
                  <a:rPr kumimoji="1" lang="en-US" altLang="zh-CN" sz="20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3</a:t>
                </a:r>
              </a:p>
            </p:txBody>
          </p:sp>
          <p:grpSp>
            <p:nvGrpSpPr>
              <p:cNvPr id="8" name="Group 82"/>
              <p:cNvGrpSpPr>
                <a:grpSpLocks/>
              </p:cNvGrpSpPr>
              <p:nvPr/>
            </p:nvGrpSpPr>
            <p:grpSpPr bwMode="auto">
              <a:xfrm>
                <a:off x="3248" y="1672"/>
                <a:ext cx="2625" cy="1702"/>
                <a:chOff x="3248" y="1672"/>
                <a:chExt cx="2625" cy="1702"/>
              </a:xfrm>
            </p:grpSpPr>
            <p:sp>
              <p:nvSpPr>
                <p:cNvPr id="9" name="Text Box 28"/>
                <p:cNvSpPr txBox="1">
                  <a:spLocks noChangeArrowheads="1"/>
                </p:cNvSpPr>
                <p:nvPr/>
              </p:nvSpPr>
              <p:spPr bwMode="auto">
                <a:xfrm>
                  <a:off x="4113" y="1775"/>
                  <a:ext cx="398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kumimoji="1" lang="en-US" altLang="zh-CN" sz="2000" b="1" i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3</a:t>
                  </a:r>
                </a:p>
              </p:txBody>
            </p:sp>
            <p:sp>
              <p:nvSpPr>
                <p:cNvPr id="10" name="Text Box 29"/>
                <p:cNvSpPr txBox="1">
                  <a:spLocks noChangeArrowheads="1"/>
                </p:cNvSpPr>
                <p:nvPr/>
              </p:nvSpPr>
              <p:spPr bwMode="auto">
                <a:xfrm>
                  <a:off x="4511" y="2983"/>
                  <a:ext cx="766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 i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rear</a:t>
                  </a:r>
                  <a:r>
                    <a:rPr kumimoji="1" lang="en-US" altLang="zh-CN" sz="24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</a:t>
                  </a:r>
                  <a:r>
                    <a:rPr kumimoji="1" lang="en-US" altLang="zh-CN" sz="24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0</a:t>
                  </a:r>
                </a:p>
              </p:txBody>
            </p:sp>
            <p:sp>
              <p:nvSpPr>
                <p:cNvPr id="11" name="AutoShape 30"/>
                <p:cNvSpPr>
                  <a:spLocks noChangeArrowheads="1"/>
                </p:cNvSpPr>
                <p:nvPr/>
              </p:nvSpPr>
              <p:spPr bwMode="auto">
                <a:xfrm>
                  <a:off x="3248" y="1672"/>
                  <a:ext cx="1397" cy="1414"/>
                </a:xfrm>
                <a:custGeom>
                  <a:avLst/>
                  <a:gdLst>
                    <a:gd name="T0" fmla="*/ 699 w 21600"/>
                    <a:gd name="T1" fmla="*/ 0 h 21600"/>
                    <a:gd name="T2" fmla="*/ 205 w 21600"/>
                    <a:gd name="T3" fmla="*/ 207 h 21600"/>
                    <a:gd name="T4" fmla="*/ 0 w 21600"/>
                    <a:gd name="T5" fmla="*/ 707 h 21600"/>
                    <a:gd name="T6" fmla="*/ 205 w 21600"/>
                    <a:gd name="T7" fmla="*/ 1207 h 21600"/>
                    <a:gd name="T8" fmla="*/ 699 w 21600"/>
                    <a:gd name="T9" fmla="*/ 1414 h 21600"/>
                    <a:gd name="T10" fmla="*/ 1192 w 21600"/>
                    <a:gd name="T11" fmla="*/ 1207 h 21600"/>
                    <a:gd name="T12" fmla="*/ 1397 w 21600"/>
                    <a:gd name="T13" fmla="*/ 707 h 21600"/>
                    <a:gd name="T14" fmla="*/ 1192 w 21600"/>
                    <a:gd name="T15" fmla="*/ 207 h 2160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3170 w 21600"/>
                    <a:gd name="T25" fmla="*/ 3162 h 21600"/>
                    <a:gd name="T26" fmla="*/ 18430 w 21600"/>
                    <a:gd name="T27" fmla="*/ 18438 h 21600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600" h="21600">
                      <a:moveTo>
                        <a:pt x="0" y="10800"/>
                      </a:move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lose/>
                      <a:moveTo>
                        <a:pt x="5400" y="10800"/>
                      </a:moveTo>
                      <a:cubicBezTo>
                        <a:pt x="5400" y="13782"/>
                        <a:pt x="7818" y="16200"/>
                        <a:pt x="10800" y="16200"/>
                      </a:cubicBezTo>
                      <a:cubicBezTo>
                        <a:pt x="13782" y="16200"/>
                        <a:pt x="16200" y="13782"/>
                        <a:pt x="16200" y="10800"/>
                      </a:cubicBezTo>
                      <a:cubicBezTo>
                        <a:pt x="16200" y="7818"/>
                        <a:pt x="13782" y="5400"/>
                        <a:pt x="10800" y="5400"/>
                      </a:cubicBezTo>
                      <a:cubicBezTo>
                        <a:pt x="7818" y="5400"/>
                        <a:pt x="5400" y="7818"/>
                        <a:pt x="5400" y="10800"/>
                      </a:cubicBezTo>
                      <a:close/>
                    </a:path>
                  </a:pathLst>
                </a:cu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2" name="Text Box 31"/>
                <p:cNvSpPr txBox="1">
                  <a:spLocks noChangeArrowheads="1"/>
                </p:cNvSpPr>
                <p:nvPr/>
              </p:nvSpPr>
              <p:spPr bwMode="auto">
                <a:xfrm>
                  <a:off x="4278" y="2086"/>
                  <a:ext cx="401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kumimoji="1" lang="en-US" altLang="zh-CN" sz="2000" b="1" i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2</a:t>
                  </a:r>
                </a:p>
              </p:txBody>
            </p:sp>
            <p:sp>
              <p:nvSpPr>
                <p:cNvPr id="13" name="Line 32"/>
                <p:cNvSpPr>
                  <a:spLocks noChangeShapeType="1"/>
                </p:cNvSpPr>
                <p:nvPr/>
              </p:nvSpPr>
              <p:spPr bwMode="auto">
                <a:xfrm>
                  <a:off x="4312" y="2396"/>
                  <a:ext cx="333" cy="69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4" name="Line 33"/>
                <p:cNvSpPr>
                  <a:spLocks noChangeShapeType="1"/>
                </p:cNvSpPr>
                <p:nvPr/>
              </p:nvSpPr>
              <p:spPr bwMode="auto">
                <a:xfrm flipV="1">
                  <a:off x="4246" y="2017"/>
                  <a:ext cx="266" cy="138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5" name="Line 34"/>
                <p:cNvSpPr>
                  <a:spLocks noChangeShapeType="1"/>
                </p:cNvSpPr>
                <p:nvPr/>
              </p:nvSpPr>
              <p:spPr bwMode="auto">
                <a:xfrm rot="-725156">
                  <a:off x="4249" y="2602"/>
                  <a:ext cx="170" cy="241"/>
                </a:xfrm>
                <a:prstGeom prst="line">
                  <a:avLst/>
                </a:prstGeom>
                <a:noFill/>
                <a:ln w="57150" cap="sq">
                  <a:solidFill>
                    <a:srgbClr val="000066"/>
                  </a:solidFill>
                  <a:round/>
                  <a:headEnd/>
                  <a:tailEnd/>
                </a:ln>
                <a:effectLst>
                  <a:prstShdw prst="shdw17" dist="17961" dir="2700000">
                    <a:srgbClr val="00003D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6" name="Line 35"/>
                <p:cNvSpPr>
                  <a:spLocks noChangeShapeType="1"/>
                </p:cNvSpPr>
                <p:nvPr/>
              </p:nvSpPr>
              <p:spPr bwMode="auto">
                <a:xfrm>
                  <a:off x="4013" y="2741"/>
                  <a:ext cx="0" cy="345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7" name="Line 36"/>
                <p:cNvSpPr>
                  <a:spLocks noChangeShapeType="1"/>
                </p:cNvSpPr>
                <p:nvPr/>
              </p:nvSpPr>
              <p:spPr bwMode="auto">
                <a:xfrm rot="20909250" flipH="1">
                  <a:off x="4046" y="1706"/>
                  <a:ext cx="133" cy="311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18" name="Text Box 37"/>
                <p:cNvSpPr txBox="1">
                  <a:spLocks noChangeArrowheads="1"/>
                </p:cNvSpPr>
                <p:nvPr/>
              </p:nvSpPr>
              <p:spPr bwMode="auto">
                <a:xfrm>
                  <a:off x="4245" y="2983"/>
                  <a:ext cx="241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0</a:t>
                  </a:r>
                </a:p>
              </p:txBody>
            </p:sp>
            <p:sp>
              <p:nvSpPr>
                <p:cNvPr id="19" name="Text Box 38"/>
                <p:cNvSpPr txBox="1">
                  <a:spLocks noChangeArrowheads="1"/>
                </p:cNvSpPr>
                <p:nvPr/>
              </p:nvSpPr>
              <p:spPr bwMode="auto">
                <a:xfrm>
                  <a:off x="3348" y="2327"/>
                  <a:ext cx="240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20" name="Text Box 39"/>
                <p:cNvSpPr txBox="1">
                  <a:spLocks noChangeArrowheads="1"/>
                </p:cNvSpPr>
                <p:nvPr/>
              </p:nvSpPr>
              <p:spPr bwMode="auto">
                <a:xfrm>
                  <a:off x="3680" y="3086"/>
                  <a:ext cx="240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21" name="Text Box 40"/>
                <p:cNvSpPr txBox="1">
                  <a:spLocks noChangeArrowheads="1"/>
                </p:cNvSpPr>
                <p:nvPr/>
              </p:nvSpPr>
              <p:spPr bwMode="auto">
                <a:xfrm>
                  <a:off x="4612" y="2603"/>
                  <a:ext cx="445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22" name="Line 41"/>
                <p:cNvSpPr>
                  <a:spLocks noChangeShapeType="1"/>
                </p:cNvSpPr>
                <p:nvPr/>
              </p:nvSpPr>
              <p:spPr bwMode="auto">
                <a:xfrm flipH="1">
                  <a:off x="3647" y="2707"/>
                  <a:ext cx="133" cy="275"/>
                </a:xfrm>
                <a:prstGeom prst="line">
                  <a:avLst/>
                </a:prstGeom>
                <a:noFill/>
                <a:ln w="3810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3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3448" y="2500"/>
                  <a:ext cx="239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24" name="Text Box 43"/>
                <p:cNvSpPr txBox="1">
                  <a:spLocks noChangeArrowheads="1"/>
                </p:cNvSpPr>
                <p:nvPr/>
              </p:nvSpPr>
              <p:spPr bwMode="auto">
                <a:xfrm>
                  <a:off x="3547" y="2603"/>
                  <a:ext cx="240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25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3348" y="2155"/>
                  <a:ext cx="240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26" name="Line 45"/>
                <p:cNvSpPr>
                  <a:spLocks noChangeShapeType="1"/>
                </p:cNvSpPr>
                <p:nvPr/>
              </p:nvSpPr>
              <p:spPr bwMode="auto">
                <a:xfrm flipH="1">
                  <a:off x="4479" y="1913"/>
                  <a:ext cx="399" cy="0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7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876" y="1797"/>
                  <a:ext cx="997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front</a:t>
                  </a:r>
                  <a:r>
                    <a:rPr kumimoji="1" lang="en-US" altLang="zh-CN" sz="20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</a:t>
                  </a:r>
                  <a:r>
                    <a:rPr kumimoji="1" lang="en-US" altLang="zh-CN" sz="2000" b="1" i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3</a:t>
                  </a:r>
                </a:p>
              </p:txBody>
            </p:sp>
            <p:sp>
              <p:nvSpPr>
                <p:cNvPr id="28" name="Line 47"/>
                <p:cNvSpPr>
                  <a:spLocks noChangeShapeType="1"/>
                </p:cNvSpPr>
                <p:nvPr/>
              </p:nvSpPr>
              <p:spPr bwMode="auto">
                <a:xfrm flipH="1" flipV="1">
                  <a:off x="4213" y="3017"/>
                  <a:ext cx="99" cy="345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29" name="Text Box 48"/>
                <p:cNvSpPr txBox="1">
                  <a:spLocks noChangeArrowheads="1"/>
                </p:cNvSpPr>
                <p:nvPr/>
              </p:nvSpPr>
              <p:spPr bwMode="auto">
                <a:xfrm>
                  <a:off x="4646" y="2086"/>
                  <a:ext cx="434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2</a:t>
                  </a:r>
                </a:p>
              </p:txBody>
            </p:sp>
            <p:sp>
              <p:nvSpPr>
                <p:cNvPr id="30" name="Text Box 49"/>
                <p:cNvSpPr txBox="1">
                  <a:spLocks noChangeArrowheads="1"/>
                </p:cNvSpPr>
                <p:nvPr/>
              </p:nvSpPr>
              <p:spPr bwMode="auto">
                <a:xfrm>
                  <a:off x="4345" y="2431"/>
                  <a:ext cx="267" cy="2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 i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x</a:t>
                  </a:r>
                </a:p>
              </p:txBody>
            </p:sp>
          </p:grpSp>
        </p:grpSp>
        <p:sp>
          <p:nvSpPr>
            <p:cNvPr id="6" name="Arc 50"/>
            <p:cNvSpPr>
              <a:spLocks/>
            </p:cNvSpPr>
            <p:nvPr/>
          </p:nvSpPr>
          <p:spPr bwMode="auto">
            <a:xfrm rot="2215429" flipH="1" flipV="1">
              <a:off x="2949" y="1879"/>
              <a:ext cx="532" cy="862"/>
            </a:xfrm>
            <a:custGeom>
              <a:avLst/>
              <a:gdLst>
                <a:gd name="T0" fmla="*/ 0 w 21600"/>
                <a:gd name="T1" fmla="*/ 0 h 21600"/>
                <a:gd name="T2" fmla="*/ 532 w 21600"/>
                <a:gd name="T3" fmla="*/ 862 h 21600"/>
                <a:gd name="T4" fmla="*/ 0 w 21600"/>
                <a:gd name="T5" fmla="*/ 862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ea typeface="楷体" panose="02010609060101010101" pitchFamily="49" charset="-122"/>
              </a:endParaRPr>
            </a:p>
          </p:txBody>
        </p:sp>
      </p:grpSp>
      <p:sp>
        <p:nvSpPr>
          <p:cNvPr id="31" name="Rectangle 51"/>
          <p:cNvSpPr>
            <a:spLocks noChangeArrowheads="1"/>
          </p:cNvSpPr>
          <p:nvPr/>
        </p:nvSpPr>
        <p:spPr bwMode="auto">
          <a:xfrm>
            <a:off x="4380743" y="681896"/>
            <a:ext cx="3741737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顺时针移动一位</a:t>
            </a:r>
          </a:p>
        </p:txBody>
      </p:sp>
      <p:grpSp>
        <p:nvGrpSpPr>
          <p:cNvPr id="33" name="Group 81"/>
          <p:cNvGrpSpPr>
            <a:grpSpLocks/>
          </p:cNvGrpSpPr>
          <p:nvPr/>
        </p:nvGrpSpPr>
        <p:grpSpPr bwMode="auto">
          <a:xfrm>
            <a:off x="1661742" y="2772343"/>
            <a:ext cx="4895850" cy="2697361"/>
            <a:chOff x="113" y="1729"/>
            <a:chExt cx="2971" cy="1631"/>
          </a:xfrm>
        </p:grpSpPr>
        <p:sp>
          <p:nvSpPr>
            <p:cNvPr id="34" name="Text Box 54"/>
            <p:cNvSpPr txBox="1">
              <a:spLocks noChangeArrowheads="1"/>
            </p:cNvSpPr>
            <p:nvPr/>
          </p:nvSpPr>
          <p:spPr bwMode="auto">
            <a:xfrm>
              <a:off x="1565" y="1729"/>
              <a:ext cx="397" cy="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000" b="1" i="1">
                  <a:latin typeface="Times New Roman" panose="02020603050405020304" pitchFamily="18" charset="0"/>
                  <a:ea typeface="楷体" panose="02010609060101010101" pitchFamily="49" charset="-122"/>
                </a:rPr>
                <a:t>n</a:t>
              </a:r>
              <a:r>
                <a:rPr kumimoji="1" lang="en-US" altLang="zh-CN" sz="2000" b="1"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2000" b="1">
                  <a:latin typeface="Times New Roman" panose="02020603050405020304" pitchFamily="18" charset="0"/>
                  <a:ea typeface="楷体" panose="02010609060101010101" pitchFamily="49" charset="-122"/>
                </a:rPr>
                <a:t>3</a:t>
              </a:r>
            </a:p>
          </p:txBody>
        </p:sp>
        <p:sp>
          <p:nvSpPr>
            <p:cNvPr id="35" name="Text Box 55"/>
            <p:cNvSpPr txBox="1">
              <a:spLocks noChangeArrowheads="1"/>
            </p:cNvSpPr>
            <p:nvPr/>
          </p:nvSpPr>
          <p:spPr bwMode="auto">
            <a:xfrm>
              <a:off x="1665" y="2985"/>
              <a:ext cx="943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  <a:r>
                <a:rPr kumimoji="1"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 </a:t>
              </a:r>
              <a:r>
                <a:rPr kumimoji="1" lang="en-US" altLang="zh-CN" sz="2400" b="1" i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n</a:t>
              </a:r>
              <a:r>
                <a:rPr kumimoji="1"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</a:t>
              </a:r>
              <a:r>
                <a:rPr kumimoji="1"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36" name="Line 56"/>
            <p:cNvSpPr>
              <a:spLocks noChangeShapeType="1"/>
            </p:cNvSpPr>
            <p:nvPr/>
          </p:nvSpPr>
          <p:spPr bwMode="auto">
            <a:xfrm flipH="1" flipV="1">
              <a:off x="1698" y="2727"/>
              <a:ext cx="99" cy="322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grpSp>
          <p:nvGrpSpPr>
            <p:cNvPr id="37" name="Group 80"/>
            <p:cNvGrpSpPr>
              <a:grpSpLocks/>
            </p:cNvGrpSpPr>
            <p:nvPr/>
          </p:nvGrpSpPr>
          <p:grpSpPr bwMode="auto">
            <a:xfrm>
              <a:off x="113" y="1761"/>
              <a:ext cx="2971" cy="1599"/>
              <a:chOff x="113" y="1761"/>
              <a:chExt cx="2971" cy="1599"/>
            </a:xfrm>
          </p:grpSpPr>
          <p:grpSp>
            <p:nvGrpSpPr>
              <p:cNvPr id="38" name="Group 79"/>
              <p:cNvGrpSpPr>
                <a:grpSpLocks/>
              </p:cNvGrpSpPr>
              <p:nvPr/>
            </p:nvGrpSpPr>
            <p:grpSpPr bwMode="auto">
              <a:xfrm>
                <a:off x="410" y="1761"/>
                <a:ext cx="2674" cy="1599"/>
                <a:chOff x="410" y="1761"/>
                <a:chExt cx="2674" cy="1599"/>
              </a:xfrm>
            </p:grpSpPr>
            <p:sp>
              <p:nvSpPr>
                <p:cNvPr id="40" name="Text Box 59"/>
                <p:cNvSpPr txBox="1">
                  <a:spLocks noChangeArrowheads="1"/>
                </p:cNvSpPr>
                <p:nvPr/>
              </p:nvSpPr>
              <p:spPr bwMode="auto">
                <a:xfrm>
                  <a:off x="1268" y="1858"/>
                  <a:ext cx="396" cy="24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kumimoji="1" lang="en-US" altLang="zh-CN" sz="2000" b="1" i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3</a:t>
                  </a:r>
                </a:p>
              </p:txBody>
            </p:sp>
            <p:sp>
              <p:nvSpPr>
                <p:cNvPr id="41" name="AutoShape 60"/>
                <p:cNvSpPr>
                  <a:spLocks noChangeArrowheads="1"/>
                </p:cNvSpPr>
                <p:nvPr/>
              </p:nvSpPr>
              <p:spPr bwMode="auto">
                <a:xfrm>
                  <a:off x="410" y="1761"/>
                  <a:ext cx="1387" cy="1321"/>
                </a:xfrm>
                <a:custGeom>
                  <a:avLst/>
                  <a:gdLst>
                    <a:gd name="T0" fmla="*/ 694 w 21600"/>
                    <a:gd name="T1" fmla="*/ 0 h 21600"/>
                    <a:gd name="T2" fmla="*/ 203 w 21600"/>
                    <a:gd name="T3" fmla="*/ 193 h 21600"/>
                    <a:gd name="T4" fmla="*/ 0 w 21600"/>
                    <a:gd name="T5" fmla="*/ 661 h 21600"/>
                    <a:gd name="T6" fmla="*/ 203 w 21600"/>
                    <a:gd name="T7" fmla="*/ 1128 h 21600"/>
                    <a:gd name="T8" fmla="*/ 694 w 21600"/>
                    <a:gd name="T9" fmla="*/ 1321 h 21600"/>
                    <a:gd name="T10" fmla="*/ 1184 w 21600"/>
                    <a:gd name="T11" fmla="*/ 1128 h 21600"/>
                    <a:gd name="T12" fmla="*/ 1387 w 21600"/>
                    <a:gd name="T13" fmla="*/ 661 h 21600"/>
                    <a:gd name="T14" fmla="*/ 1184 w 21600"/>
                    <a:gd name="T15" fmla="*/ 193 h 2160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3161 w 21600"/>
                    <a:gd name="T25" fmla="*/ 3156 h 21600"/>
                    <a:gd name="T26" fmla="*/ 18439 w 21600"/>
                    <a:gd name="T27" fmla="*/ 18444 h 21600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600" h="21600">
                      <a:moveTo>
                        <a:pt x="0" y="10800"/>
                      </a:move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lose/>
                      <a:moveTo>
                        <a:pt x="5400" y="10800"/>
                      </a:moveTo>
                      <a:cubicBezTo>
                        <a:pt x="5400" y="13782"/>
                        <a:pt x="7818" y="16200"/>
                        <a:pt x="10800" y="16200"/>
                      </a:cubicBezTo>
                      <a:cubicBezTo>
                        <a:pt x="13782" y="16200"/>
                        <a:pt x="16200" y="13782"/>
                        <a:pt x="16200" y="10800"/>
                      </a:cubicBezTo>
                      <a:cubicBezTo>
                        <a:pt x="16200" y="7818"/>
                        <a:pt x="13782" y="5400"/>
                        <a:pt x="10800" y="5400"/>
                      </a:cubicBezTo>
                      <a:cubicBezTo>
                        <a:pt x="7818" y="5400"/>
                        <a:pt x="5400" y="7818"/>
                        <a:pt x="5400" y="10800"/>
                      </a:cubicBezTo>
                      <a:close/>
                    </a:path>
                  </a:pathLst>
                </a:cu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2" name="Text Box 61"/>
                <p:cNvSpPr txBox="1">
                  <a:spLocks noChangeArrowheads="1"/>
                </p:cNvSpPr>
                <p:nvPr/>
              </p:nvSpPr>
              <p:spPr bwMode="auto">
                <a:xfrm>
                  <a:off x="1433" y="2148"/>
                  <a:ext cx="397" cy="24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a</a:t>
                  </a:r>
                  <a:r>
                    <a:rPr kumimoji="1" lang="en-US" altLang="zh-CN" sz="2000" b="1" i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 baseline="-25000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2</a:t>
                  </a:r>
                </a:p>
              </p:txBody>
            </p:sp>
            <p:sp>
              <p:nvSpPr>
                <p:cNvPr id="43" name="Line 62"/>
                <p:cNvSpPr>
                  <a:spLocks noChangeShapeType="1"/>
                </p:cNvSpPr>
                <p:nvPr/>
              </p:nvSpPr>
              <p:spPr bwMode="auto">
                <a:xfrm>
                  <a:off x="1466" y="2437"/>
                  <a:ext cx="331" cy="65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4" name="Line 63"/>
                <p:cNvSpPr>
                  <a:spLocks noChangeShapeType="1"/>
                </p:cNvSpPr>
                <p:nvPr/>
              </p:nvSpPr>
              <p:spPr bwMode="auto">
                <a:xfrm flipV="1">
                  <a:off x="1400" y="2083"/>
                  <a:ext cx="264" cy="129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5" name="Line 64"/>
                <p:cNvSpPr>
                  <a:spLocks noChangeShapeType="1"/>
                </p:cNvSpPr>
                <p:nvPr/>
              </p:nvSpPr>
              <p:spPr bwMode="auto">
                <a:xfrm rot="-725156">
                  <a:off x="1404" y="2630"/>
                  <a:ext cx="168" cy="225"/>
                </a:xfrm>
                <a:prstGeom prst="line">
                  <a:avLst/>
                </a:prstGeom>
                <a:noFill/>
                <a:ln w="57150" cap="sq">
                  <a:solidFill>
                    <a:srgbClr val="000066"/>
                  </a:solidFill>
                  <a:round/>
                  <a:headEnd/>
                  <a:tailEnd/>
                </a:ln>
                <a:effectLst>
                  <a:prstShdw prst="shdw17" dist="17961" dir="2700000">
                    <a:srgbClr val="00003D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6" name="Line 65"/>
                <p:cNvSpPr>
                  <a:spLocks noChangeShapeType="1"/>
                </p:cNvSpPr>
                <p:nvPr/>
              </p:nvSpPr>
              <p:spPr bwMode="auto">
                <a:xfrm>
                  <a:off x="1169" y="2760"/>
                  <a:ext cx="0" cy="322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7" name="Line 66"/>
                <p:cNvSpPr>
                  <a:spLocks noChangeShapeType="1"/>
                </p:cNvSpPr>
                <p:nvPr/>
              </p:nvSpPr>
              <p:spPr bwMode="auto">
                <a:xfrm rot="20909250" flipH="1">
                  <a:off x="1202" y="1793"/>
                  <a:ext cx="132" cy="290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8" name="Text Box 67"/>
                <p:cNvSpPr txBox="1">
                  <a:spLocks noChangeArrowheads="1"/>
                </p:cNvSpPr>
                <p:nvPr/>
              </p:nvSpPr>
              <p:spPr bwMode="auto">
                <a:xfrm>
                  <a:off x="1400" y="2985"/>
                  <a:ext cx="238" cy="27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0</a:t>
                  </a:r>
                </a:p>
              </p:txBody>
            </p:sp>
            <p:sp>
              <p:nvSpPr>
                <p:cNvPr id="49" name="Text Box 68"/>
                <p:cNvSpPr txBox="1">
                  <a:spLocks noChangeArrowheads="1"/>
                </p:cNvSpPr>
                <p:nvPr/>
              </p:nvSpPr>
              <p:spPr bwMode="auto">
                <a:xfrm>
                  <a:off x="509" y="2372"/>
                  <a:ext cx="238" cy="27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0" name="Text Box 69"/>
                <p:cNvSpPr txBox="1">
                  <a:spLocks noChangeArrowheads="1"/>
                </p:cNvSpPr>
                <p:nvPr/>
              </p:nvSpPr>
              <p:spPr bwMode="auto">
                <a:xfrm>
                  <a:off x="840" y="3081"/>
                  <a:ext cx="237" cy="27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51" name="Line 70"/>
                <p:cNvSpPr>
                  <a:spLocks noChangeShapeType="1"/>
                </p:cNvSpPr>
                <p:nvPr/>
              </p:nvSpPr>
              <p:spPr bwMode="auto">
                <a:xfrm flipH="1">
                  <a:off x="806" y="2727"/>
                  <a:ext cx="132" cy="258"/>
                </a:xfrm>
                <a:prstGeom prst="line">
                  <a:avLst/>
                </a:prstGeom>
                <a:noFill/>
                <a:ln w="3810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52" name="Text Box 71"/>
                <p:cNvSpPr txBox="1">
                  <a:spLocks noChangeArrowheads="1"/>
                </p:cNvSpPr>
                <p:nvPr/>
              </p:nvSpPr>
              <p:spPr bwMode="auto">
                <a:xfrm>
                  <a:off x="607" y="2533"/>
                  <a:ext cx="239" cy="27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3" name="Text Box 72"/>
                <p:cNvSpPr txBox="1">
                  <a:spLocks noChangeArrowheads="1"/>
                </p:cNvSpPr>
                <p:nvPr/>
              </p:nvSpPr>
              <p:spPr bwMode="auto">
                <a:xfrm>
                  <a:off x="708" y="2631"/>
                  <a:ext cx="237" cy="27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4" name="Text Box 73"/>
                <p:cNvSpPr txBox="1">
                  <a:spLocks noChangeArrowheads="1"/>
                </p:cNvSpPr>
                <p:nvPr/>
              </p:nvSpPr>
              <p:spPr bwMode="auto">
                <a:xfrm>
                  <a:off x="509" y="2213"/>
                  <a:ext cx="238" cy="27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5" name="Line 74"/>
                <p:cNvSpPr>
                  <a:spLocks noChangeShapeType="1"/>
                </p:cNvSpPr>
                <p:nvPr/>
              </p:nvSpPr>
              <p:spPr bwMode="auto">
                <a:xfrm flipH="1">
                  <a:off x="1631" y="1986"/>
                  <a:ext cx="397" cy="0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triangl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56" name="Text Box 75"/>
                <p:cNvSpPr txBox="1">
                  <a:spLocks noChangeArrowheads="1"/>
                </p:cNvSpPr>
                <p:nvPr/>
              </p:nvSpPr>
              <p:spPr bwMode="auto">
                <a:xfrm>
                  <a:off x="2094" y="1890"/>
                  <a:ext cx="990" cy="27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400" b="1" i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front</a:t>
                  </a:r>
                  <a:r>
                    <a:rPr kumimoji="1" lang="en-US" altLang="zh-CN" sz="24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</a:t>
                  </a:r>
                  <a:r>
                    <a:rPr kumimoji="1" lang="en-US" altLang="zh-CN" sz="2400" b="1" i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4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400" b="1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3</a:t>
                  </a:r>
                </a:p>
              </p:txBody>
            </p:sp>
            <p:sp>
              <p:nvSpPr>
                <p:cNvPr id="57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1797" y="2148"/>
                  <a:ext cx="448" cy="24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i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n</a:t>
                  </a:r>
                  <a:r>
                    <a:rPr kumimoji="1" lang="en-US" altLang="zh-CN" sz="2000" b="1">
                      <a:latin typeface="Times New Roman" panose="02020603050405020304" pitchFamily="18" charset="0"/>
                      <a:ea typeface="楷体" panose="02010609060101010101" pitchFamily="49" charset="-122"/>
                      <a:sym typeface="Symbol" panose="05050102010706020507" pitchFamily="18" charset="2"/>
                    </a:rPr>
                    <a:t></a:t>
                  </a:r>
                  <a:r>
                    <a:rPr kumimoji="1" lang="en-US" altLang="zh-CN" sz="20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2</a:t>
                  </a:r>
                </a:p>
              </p:txBody>
            </p:sp>
            <p:sp>
              <p:nvSpPr>
                <p:cNvPr id="58" name="Text Box 77"/>
                <p:cNvSpPr txBox="1">
                  <a:spLocks noChangeArrowheads="1"/>
                </p:cNvSpPr>
                <p:nvPr/>
              </p:nvSpPr>
              <p:spPr bwMode="auto">
                <a:xfrm>
                  <a:off x="1499" y="2470"/>
                  <a:ext cx="264" cy="27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endParaRPr kumimoji="1" lang="zh-CN" altLang="zh-CN" sz="2400" b="1">
                    <a:solidFill>
                      <a:srgbClr val="FF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</p:grpSp>
          <p:sp>
            <p:nvSpPr>
              <p:cNvPr id="39" name="Arc 78"/>
              <p:cNvSpPr>
                <a:spLocks/>
              </p:cNvSpPr>
              <p:nvPr/>
            </p:nvSpPr>
            <p:spPr bwMode="auto">
              <a:xfrm rot="2215429" flipH="1" flipV="1">
                <a:off x="113" y="1954"/>
                <a:ext cx="528" cy="806"/>
              </a:xfrm>
              <a:custGeom>
                <a:avLst/>
                <a:gdLst>
                  <a:gd name="T0" fmla="*/ 0 w 21600"/>
                  <a:gd name="T1" fmla="*/ 0 h 21600"/>
                  <a:gd name="T2" fmla="*/ 528 w 21600"/>
                  <a:gd name="T3" fmla="*/ 806 h 21600"/>
                  <a:gd name="T4" fmla="*/ 0 w 21600"/>
                  <a:gd name="T5" fmla="*/ 806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</p:grpSp>
      </p:grpSp>
      <p:sp>
        <p:nvSpPr>
          <p:cNvPr id="59" name="Rectangle 85"/>
          <p:cNvSpPr>
            <a:spLocks noChangeArrowheads="1"/>
          </p:cNvSpPr>
          <p:nvPr/>
        </p:nvSpPr>
        <p:spPr bwMode="auto">
          <a:xfrm>
            <a:off x="2683613" y="1719976"/>
            <a:ext cx="569595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 i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kumimoji="1" lang="en-US" altLang="zh-CN" sz="2800" b="1" i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1) MOD MaxQSize;</a:t>
            </a:r>
          </a:p>
        </p:txBody>
      </p:sp>
      <p:sp>
        <p:nvSpPr>
          <p:cNvPr id="60" name="Line 86"/>
          <p:cNvSpPr>
            <a:spLocks noChangeShapeType="1"/>
          </p:cNvSpPr>
          <p:nvPr/>
        </p:nvSpPr>
        <p:spPr bwMode="auto">
          <a:xfrm>
            <a:off x="4433517" y="4320155"/>
            <a:ext cx="1836738" cy="0"/>
          </a:xfrm>
          <a:prstGeom prst="line">
            <a:avLst/>
          </a:prstGeom>
          <a:noFill/>
          <a:ln w="76200" cap="sq">
            <a:solidFill>
              <a:schemeClr val="folHlink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  <p:sp>
        <p:nvSpPr>
          <p:cNvPr id="61" name="Text Box 113"/>
          <p:cNvSpPr txBox="1">
            <a:spLocks noChangeArrowheads="1"/>
          </p:cNvSpPr>
          <p:nvPr/>
        </p:nvSpPr>
        <p:spPr bwMode="auto">
          <a:xfrm>
            <a:off x="4757367" y="3851843"/>
            <a:ext cx="1116013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000" b="1">
                <a:latin typeface="Times New Roman" panose="02020603050405020304" pitchFamily="18" charset="0"/>
                <a:ea typeface="楷体" panose="02010609060101010101" pitchFamily="49" charset="-122"/>
              </a:rPr>
              <a:t>入队</a:t>
            </a:r>
            <a:r>
              <a:rPr lang="en-US" altLang="zh-CN" sz="2000" b="1" i="1">
                <a:latin typeface="Times New Roman" panose="02020603050405020304" pitchFamily="18" charset="0"/>
                <a:ea typeface="楷体" panose="02010609060101010101" pitchFamily="49" charset="-122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700338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097899" y="836863"/>
            <a:ext cx="8461375" cy="525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65113" indent="-265113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spcAft>
                <a:spcPct val="50000"/>
              </a:spcAft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28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采用环状模型来实现队列，各数据成员的意义如下：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</a:p>
          <a:p>
            <a:pPr algn="just" eaLnBrk="1" hangingPunct="1">
              <a:spcBef>
                <a:spcPct val="20000"/>
              </a:spcBef>
              <a:spcAft>
                <a:spcPct val="50000"/>
              </a:spcAft>
              <a:buClr>
                <a:schemeClr val="tx2"/>
              </a:buClr>
              <a:buFont typeface="Wingdings" panose="05000000000000000000" pitchFamily="2" charset="2"/>
              <a:buChar char="w"/>
            </a:pPr>
            <a:r>
              <a:rPr kumimoji="1"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指定队首位置，删除一个元素就将</a:t>
            </a:r>
            <a:r>
              <a:rPr kumimoji="1" lang="en-US" altLang="zh-CN" sz="28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zh-CN" altLang="en-US" sz="28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顺时针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移动一位；</a:t>
            </a:r>
          </a:p>
          <a:p>
            <a:pPr algn="just" eaLnBrk="1" hangingPunct="1">
              <a:spcBef>
                <a:spcPct val="20000"/>
              </a:spcBef>
              <a:spcAft>
                <a:spcPct val="50000"/>
              </a:spcAft>
              <a:buClr>
                <a:schemeClr val="tx2"/>
              </a:buClr>
              <a:buFont typeface="Wingdings" panose="05000000000000000000" pitchFamily="2" charset="2"/>
              <a:buChar char="w"/>
            </a:pPr>
            <a:r>
              <a:rPr kumimoji="1"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指向元素要插入的位置，插入一个元素就将</a:t>
            </a:r>
            <a:r>
              <a:rPr kumimoji="1" lang="en-US" altLang="zh-CN" sz="28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zh-CN" altLang="en-US" sz="28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顺时针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移动一位；</a:t>
            </a:r>
          </a:p>
          <a:p>
            <a:pPr algn="just"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w"/>
            </a:pPr>
            <a:r>
              <a:rPr kumimoji="1"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count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存放队列中元素的个数，当</a:t>
            </a:r>
            <a:r>
              <a:rPr kumimoji="1" lang="en-US" altLang="zh-CN" sz="28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count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等于</a:t>
            </a:r>
            <a:r>
              <a:rPr kumimoji="1" lang="en-US" altLang="zh-CN" sz="2800" b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时，不可再向队列中插入元素。</a:t>
            </a:r>
            <a:r>
              <a:rPr kumimoji="1" lang="zh-CN" altLang="en-US" sz="28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endParaRPr kumimoji="1" lang="zh-CN" altLang="en-US" sz="28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r>
              <a:rPr kumimoji="1" lang="zh-CN" altLang="en-US" sz="2800" b="1" dirty="0">
                <a:solidFill>
                  <a:srgbClr val="FF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kumimoji="1" lang="zh-CN" altLang="en-US" sz="28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队空：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count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0</a:t>
            </a:r>
          </a:p>
          <a:p>
            <a:r>
              <a:rPr kumimoji="1" lang="en-US" altLang="zh-CN" sz="2800" b="1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kumimoji="1" lang="zh-CN" altLang="en-US" sz="28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队满：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count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 dirty="0">
                <a:solidFill>
                  <a:srgbClr val="FF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endParaRPr kumimoji="1"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21510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697026" y="937402"/>
            <a:ext cx="79502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2800" b="1">
                <a:solidFill>
                  <a:srgbClr val="1D278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删除队首元素</a:t>
            </a:r>
            <a:r>
              <a:rPr kumimoji="1" lang="zh-CN" altLang="en-US" sz="2800" b="1">
                <a:solidFill>
                  <a:srgbClr val="38765A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kumimoji="1" lang="zh-CN" altLang="en-US" sz="2800" b="1">
                <a:solidFill>
                  <a:srgbClr val="0000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zh-CN" altLang="en-US" sz="3200" b="1">
                <a:latin typeface="Times New Roman" panose="02020603050405020304" pitchFamily="18" charset="0"/>
                <a:ea typeface="楷体" panose="02010609060101010101" pitchFamily="49" charset="-122"/>
              </a:rPr>
              <a:t>顺时针移动一位  </a:t>
            </a:r>
            <a:r>
              <a:rPr kumimoji="1" lang="zh-CN" altLang="en-US" sz="32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情况</a:t>
            </a:r>
            <a:r>
              <a:rPr kumimoji="1" lang="en-US" altLang="zh-CN" sz="32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1163626" y="3307540"/>
            <a:ext cx="4495800" cy="2736851"/>
            <a:chOff x="528" y="1809"/>
            <a:chExt cx="2832" cy="1724"/>
          </a:xfrm>
        </p:grpSpPr>
        <p:grpSp>
          <p:nvGrpSpPr>
            <p:cNvPr id="5" name="Group 4"/>
            <p:cNvGrpSpPr>
              <a:grpSpLocks/>
            </p:cNvGrpSpPr>
            <p:nvPr/>
          </p:nvGrpSpPr>
          <p:grpSpPr bwMode="auto">
            <a:xfrm>
              <a:off x="811" y="1809"/>
              <a:ext cx="2549" cy="1724"/>
              <a:chOff x="672" y="1728"/>
              <a:chExt cx="3888" cy="2501"/>
            </a:xfrm>
          </p:grpSpPr>
          <p:sp>
            <p:nvSpPr>
              <p:cNvPr id="7" name="Text Box 5"/>
              <p:cNvSpPr txBox="1">
                <a:spLocks noChangeArrowheads="1"/>
              </p:cNvSpPr>
              <p:nvPr/>
            </p:nvSpPr>
            <p:spPr bwMode="auto">
              <a:xfrm>
                <a:off x="1919" y="1871"/>
                <a:ext cx="576" cy="3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 baseline="-2500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8" name="Text Box 6"/>
              <p:cNvSpPr txBox="1">
                <a:spLocks noChangeArrowheads="1"/>
              </p:cNvSpPr>
              <p:nvPr/>
            </p:nvSpPr>
            <p:spPr bwMode="auto">
              <a:xfrm>
                <a:off x="2495" y="3551"/>
                <a:ext cx="1106" cy="5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solidFill>
                      <a:srgbClr val="1D2781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rear</a:t>
                </a:r>
              </a:p>
            </p:txBody>
          </p:sp>
          <p:sp>
            <p:nvSpPr>
              <p:cNvPr id="9" name="AutoShape 7"/>
              <p:cNvSpPr>
                <a:spLocks noChangeArrowheads="1"/>
              </p:cNvSpPr>
              <p:nvPr/>
            </p:nvSpPr>
            <p:spPr bwMode="auto">
              <a:xfrm>
                <a:off x="672" y="1728"/>
                <a:ext cx="2016" cy="1968"/>
              </a:xfrm>
              <a:custGeom>
                <a:avLst/>
                <a:gdLst>
                  <a:gd name="T0" fmla="*/ 1 w 21600"/>
                  <a:gd name="T1" fmla="*/ 0 h 21600"/>
                  <a:gd name="T2" fmla="*/ 0 w 21600"/>
                  <a:gd name="T3" fmla="*/ 0 h 21600"/>
                  <a:gd name="T4" fmla="*/ 0 w 21600"/>
                  <a:gd name="T5" fmla="*/ 1 h 21600"/>
                  <a:gd name="T6" fmla="*/ 0 w 21600"/>
                  <a:gd name="T7" fmla="*/ 1 h 21600"/>
                  <a:gd name="T8" fmla="*/ 1 w 21600"/>
                  <a:gd name="T9" fmla="*/ 1 h 21600"/>
                  <a:gd name="T10" fmla="*/ 1 w 21600"/>
                  <a:gd name="T11" fmla="*/ 1 h 21600"/>
                  <a:gd name="T12" fmla="*/ 2 w 21600"/>
                  <a:gd name="T13" fmla="*/ 1 h 21600"/>
                  <a:gd name="T14" fmla="*/ 1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3161 w 21600"/>
                  <a:gd name="T25" fmla="*/ 3161 h 21600"/>
                  <a:gd name="T26" fmla="*/ 18439 w 21600"/>
                  <a:gd name="T27" fmla="*/ 18439 h 2160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0" name="Text Box 8"/>
              <p:cNvSpPr txBox="1">
                <a:spLocks noChangeArrowheads="1"/>
              </p:cNvSpPr>
              <p:nvPr/>
            </p:nvSpPr>
            <p:spPr bwMode="auto">
              <a:xfrm>
                <a:off x="2159" y="2304"/>
                <a:ext cx="577" cy="3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 baseline="-2500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11" name="Line 9"/>
              <p:cNvSpPr>
                <a:spLocks noChangeShapeType="1"/>
              </p:cNvSpPr>
              <p:nvPr/>
            </p:nvSpPr>
            <p:spPr bwMode="auto">
              <a:xfrm>
                <a:off x="2208" y="2736"/>
                <a:ext cx="480" cy="96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2" name="Line 10"/>
              <p:cNvSpPr>
                <a:spLocks noChangeShapeType="1"/>
              </p:cNvSpPr>
              <p:nvPr/>
            </p:nvSpPr>
            <p:spPr bwMode="auto">
              <a:xfrm flipV="1">
                <a:off x="2112" y="2208"/>
                <a:ext cx="384" cy="192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3" name="Line 11"/>
              <p:cNvSpPr>
                <a:spLocks noChangeShapeType="1"/>
              </p:cNvSpPr>
              <p:nvPr/>
            </p:nvSpPr>
            <p:spPr bwMode="auto">
              <a:xfrm rot="-725156">
                <a:off x="2117" y="3023"/>
                <a:ext cx="245" cy="335"/>
              </a:xfrm>
              <a:prstGeom prst="line">
                <a:avLst/>
              </a:prstGeom>
              <a:noFill/>
              <a:ln w="57150" cap="sq">
                <a:solidFill>
                  <a:srgbClr val="000066"/>
                </a:solidFill>
                <a:round/>
                <a:headEnd/>
                <a:tailEnd/>
              </a:ln>
              <a:effectLst>
                <a:prstShdw prst="shdw17" dist="17961" dir="2700000">
                  <a:srgbClr val="00003D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4" name="Line 12"/>
              <p:cNvSpPr>
                <a:spLocks noChangeShapeType="1"/>
              </p:cNvSpPr>
              <p:nvPr/>
            </p:nvSpPr>
            <p:spPr bwMode="auto">
              <a:xfrm>
                <a:off x="1776" y="3216"/>
                <a:ext cx="0" cy="48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5" name="Line 13"/>
              <p:cNvSpPr>
                <a:spLocks noChangeShapeType="1"/>
              </p:cNvSpPr>
              <p:nvPr/>
            </p:nvSpPr>
            <p:spPr bwMode="auto">
              <a:xfrm rot="20909250" flipH="1">
                <a:off x="1824" y="1776"/>
                <a:ext cx="192" cy="432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16" name="Text Box 14"/>
              <p:cNvSpPr txBox="1">
                <a:spLocks noChangeArrowheads="1"/>
              </p:cNvSpPr>
              <p:nvPr/>
            </p:nvSpPr>
            <p:spPr bwMode="auto">
              <a:xfrm>
                <a:off x="2110" y="3551"/>
                <a:ext cx="348" cy="5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</a:p>
            </p:txBody>
          </p:sp>
          <p:sp>
            <p:nvSpPr>
              <p:cNvPr id="17" name="Text Box 15"/>
              <p:cNvSpPr txBox="1">
                <a:spLocks noChangeArrowheads="1"/>
              </p:cNvSpPr>
              <p:nvPr/>
            </p:nvSpPr>
            <p:spPr bwMode="auto">
              <a:xfrm>
                <a:off x="815" y="2639"/>
                <a:ext cx="346" cy="5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18" name="Text Box 16"/>
              <p:cNvSpPr txBox="1">
                <a:spLocks noChangeArrowheads="1"/>
              </p:cNvSpPr>
              <p:nvPr/>
            </p:nvSpPr>
            <p:spPr bwMode="auto">
              <a:xfrm>
                <a:off x="1296" y="3695"/>
                <a:ext cx="346" cy="5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19" name="Text Box 17"/>
              <p:cNvSpPr txBox="1">
                <a:spLocks noChangeArrowheads="1"/>
              </p:cNvSpPr>
              <p:nvPr/>
            </p:nvSpPr>
            <p:spPr bwMode="auto">
              <a:xfrm>
                <a:off x="2640" y="3025"/>
                <a:ext cx="527" cy="5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0" name="Line 18"/>
              <p:cNvSpPr>
                <a:spLocks noChangeShapeType="1"/>
              </p:cNvSpPr>
              <p:nvPr/>
            </p:nvSpPr>
            <p:spPr bwMode="auto">
              <a:xfrm flipH="1">
                <a:off x="1248" y="3168"/>
                <a:ext cx="192" cy="384"/>
              </a:xfrm>
              <a:prstGeom prst="line">
                <a:avLst/>
              </a:prstGeom>
              <a:noFill/>
              <a:ln w="3810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21" name="Text Box 19"/>
              <p:cNvSpPr txBox="1">
                <a:spLocks noChangeArrowheads="1"/>
              </p:cNvSpPr>
              <p:nvPr/>
            </p:nvSpPr>
            <p:spPr bwMode="auto">
              <a:xfrm>
                <a:off x="960" y="2880"/>
                <a:ext cx="345" cy="5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22" name="Text Box 20"/>
              <p:cNvSpPr txBox="1">
                <a:spLocks noChangeArrowheads="1"/>
              </p:cNvSpPr>
              <p:nvPr/>
            </p:nvSpPr>
            <p:spPr bwMode="auto">
              <a:xfrm>
                <a:off x="1103" y="3025"/>
                <a:ext cx="347" cy="5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23" name="Text Box 21"/>
              <p:cNvSpPr txBox="1">
                <a:spLocks noChangeArrowheads="1"/>
              </p:cNvSpPr>
              <p:nvPr/>
            </p:nvSpPr>
            <p:spPr bwMode="auto">
              <a:xfrm>
                <a:off x="815" y="2399"/>
                <a:ext cx="346" cy="5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24" name="Line 22"/>
              <p:cNvSpPr>
                <a:spLocks noChangeShapeType="1"/>
              </p:cNvSpPr>
              <p:nvPr/>
            </p:nvSpPr>
            <p:spPr bwMode="auto">
              <a:xfrm flipH="1">
                <a:off x="2448" y="2064"/>
                <a:ext cx="576" cy="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25" name="Text Box 23"/>
              <p:cNvSpPr txBox="1">
                <a:spLocks noChangeArrowheads="1"/>
              </p:cNvSpPr>
              <p:nvPr/>
            </p:nvSpPr>
            <p:spPr bwMode="auto">
              <a:xfrm>
                <a:off x="3120" y="1919"/>
                <a:ext cx="1440" cy="5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 i="1">
                    <a:solidFill>
                      <a:srgbClr val="1D2781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front</a:t>
                </a:r>
                <a:r>
                  <a:rPr kumimoji="1" lang="en-US" altLang="zh-CN" sz="3200" b="1">
                    <a:solidFill>
                      <a:srgbClr val="1D2781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Symbol" panose="05050102010706020507" pitchFamily="18" charset="2"/>
                  </a:rPr>
                  <a:t></a:t>
                </a:r>
                <a:r>
                  <a:rPr kumimoji="1" lang="en-US" altLang="zh-CN" sz="3200" b="1">
                    <a:solidFill>
                      <a:srgbClr val="1D2781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rPr>
                  <a:t>7</a:t>
                </a:r>
              </a:p>
            </p:txBody>
          </p:sp>
          <p:sp>
            <p:nvSpPr>
              <p:cNvPr id="26" name="Line 24"/>
              <p:cNvSpPr>
                <a:spLocks noChangeShapeType="1"/>
              </p:cNvSpPr>
              <p:nvPr/>
            </p:nvSpPr>
            <p:spPr bwMode="auto">
              <a:xfrm flipH="1" flipV="1">
                <a:off x="2064" y="3600"/>
                <a:ext cx="144" cy="480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 b="1">
                  <a:ea typeface="楷体" panose="02010609060101010101" pitchFamily="49" charset="-122"/>
                </a:endParaRPr>
              </a:p>
            </p:txBody>
          </p:sp>
          <p:sp>
            <p:nvSpPr>
              <p:cNvPr id="27" name="Text Box 25"/>
              <p:cNvSpPr txBox="1">
                <a:spLocks noChangeArrowheads="1"/>
              </p:cNvSpPr>
              <p:nvPr/>
            </p:nvSpPr>
            <p:spPr bwMode="auto">
              <a:xfrm>
                <a:off x="2687" y="2304"/>
                <a:ext cx="528" cy="5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8" name="Text Box 26"/>
              <p:cNvSpPr txBox="1">
                <a:spLocks noChangeArrowheads="1"/>
              </p:cNvSpPr>
              <p:nvPr/>
            </p:nvSpPr>
            <p:spPr bwMode="auto">
              <a:xfrm>
                <a:off x="2255" y="2782"/>
                <a:ext cx="384" cy="5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C</a:t>
                </a:r>
              </a:p>
            </p:txBody>
          </p:sp>
        </p:grpSp>
        <p:sp>
          <p:nvSpPr>
            <p:cNvPr id="6" name="Arc 27"/>
            <p:cNvSpPr>
              <a:spLocks/>
            </p:cNvSpPr>
            <p:nvPr/>
          </p:nvSpPr>
          <p:spPr bwMode="auto">
            <a:xfrm rot="2215429" flipH="1" flipV="1">
              <a:off x="528" y="2008"/>
              <a:ext cx="503" cy="8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</p:grpSp>
      <p:sp>
        <p:nvSpPr>
          <p:cNvPr id="29" name="Text Box 28"/>
          <p:cNvSpPr txBox="1">
            <a:spLocks noChangeArrowheads="1"/>
          </p:cNvSpPr>
          <p:nvPr/>
        </p:nvSpPr>
        <p:spPr bwMode="auto">
          <a:xfrm>
            <a:off x="2916226" y="3459939"/>
            <a:ext cx="533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</a:p>
        </p:txBody>
      </p:sp>
      <p:sp>
        <p:nvSpPr>
          <p:cNvPr id="30" name="Text Box 29"/>
          <p:cNvSpPr txBox="1">
            <a:spLocks noChangeArrowheads="1"/>
          </p:cNvSpPr>
          <p:nvPr/>
        </p:nvSpPr>
        <p:spPr bwMode="auto">
          <a:xfrm>
            <a:off x="3144826" y="3917139"/>
            <a:ext cx="609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</a:p>
        </p:txBody>
      </p:sp>
      <p:sp>
        <p:nvSpPr>
          <p:cNvPr id="31" name="Line 30"/>
          <p:cNvSpPr>
            <a:spLocks noChangeShapeType="1"/>
          </p:cNvSpPr>
          <p:nvPr/>
        </p:nvSpPr>
        <p:spPr bwMode="auto">
          <a:xfrm flipH="1">
            <a:off x="8021626" y="3840939"/>
            <a:ext cx="600075" cy="0"/>
          </a:xfrm>
          <a:prstGeom prst="line">
            <a:avLst/>
          </a:pr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grpSp>
        <p:nvGrpSpPr>
          <p:cNvPr id="32" name="Group 31"/>
          <p:cNvGrpSpPr>
            <a:grpSpLocks/>
          </p:cNvGrpSpPr>
          <p:nvPr/>
        </p:nvGrpSpPr>
        <p:grpSpPr bwMode="auto">
          <a:xfrm>
            <a:off x="6032489" y="3231339"/>
            <a:ext cx="4046537" cy="2732088"/>
            <a:chOff x="3211" y="1728"/>
            <a:chExt cx="2549" cy="1721"/>
          </a:xfrm>
        </p:grpSpPr>
        <p:sp>
          <p:nvSpPr>
            <p:cNvPr id="33" name="Text Box 32"/>
            <p:cNvSpPr txBox="1">
              <a:spLocks noChangeArrowheads="1"/>
            </p:cNvSpPr>
            <p:nvPr/>
          </p:nvSpPr>
          <p:spPr bwMode="auto">
            <a:xfrm>
              <a:off x="4029" y="1827"/>
              <a:ext cx="377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 baseline="-2500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4" name="Text Box 33"/>
            <p:cNvSpPr txBox="1">
              <a:spLocks noChangeArrowheads="1"/>
            </p:cNvSpPr>
            <p:nvPr/>
          </p:nvSpPr>
          <p:spPr bwMode="auto">
            <a:xfrm>
              <a:off x="4406" y="2985"/>
              <a:ext cx="72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rgbClr val="000099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</a:p>
          </p:txBody>
        </p:sp>
        <p:sp>
          <p:nvSpPr>
            <p:cNvPr id="35" name="AutoShape 34"/>
            <p:cNvSpPr>
              <a:spLocks noChangeArrowheads="1"/>
            </p:cNvSpPr>
            <p:nvPr/>
          </p:nvSpPr>
          <p:spPr bwMode="auto">
            <a:xfrm>
              <a:off x="3211" y="1728"/>
              <a:ext cx="1322" cy="135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3170 w 21600"/>
                <a:gd name="T25" fmla="*/ 3168 h 21600"/>
                <a:gd name="T26" fmla="*/ 18430 w 21600"/>
                <a:gd name="T27" fmla="*/ 18432 h 216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6" name="Text Box 35"/>
            <p:cNvSpPr txBox="1">
              <a:spLocks noChangeArrowheads="1"/>
            </p:cNvSpPr>
            <p:nvPr/>
          </p:nvSpPr>
          <p:spPr bwMode="auto">
            <a:xfrm>
              <a:off x="4186" y="2125"/>
              <a:ext cx="378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 baseline="-2500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7" name="Line 36"/>
            <p:cNvSpPr>
              <a:spLocks noChangeShapeType="1"/>
            </p:cNvSpPr>
            <p:nvPr/>
          </p:nvSpPr>
          <p:spPr bwMode="auto">
            <a:xfrm>
              <a:off x="4218" y="2423"/>
              <a:ext cx="315" cy="66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8" name="Line 37"/>
            <p:cNvSpPr>
              <a:spLocks noChangeShapeType="1"/>
            </p:cNvSpPr>
            <p:nvPr/>
          </p:nvSpPr>
          <p:spPr bwMode="auto">
            <a:xfrm flipV="1">
              <a:off x="4155" y="2059"/>
              <a:ext cx="252" cy="132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39" name="Line 38"/>
            <p:cNvSpPr>
              <a:spLocks noChangeShapeType="1"/>
            </p:cNvSpPr>
            <p:nvPr/>
          </p:nvSpPr>
          <p:spPr bwMode="auto">
            <a:xfrm rot="-725156">
              <a:off x="4158" y="2621"/>
              <a:ext cx="161" cy="231"/>
            </a:xfrm>
            <a:prstGeom prst="line">
              <a:avLst/>
            </a:prstGeom>
            <a:noFill/>
            <a:ln w="57150" cap="sq">
              <a:solidFill>
                <a:srgbClr val="000066"/>
              </a:solidFill>
              <a:round/>
              <a:headEnd/>
              <a:tailEnd/>
            </a:ln>
            <a:effectLst>
              <a:prstShdw prst="shdw17" dist="17961" dir="2700000">
                <a:srgbClr val="00003D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40" name="Line 39"/>
            <p:cNvSpPr>
              <a:spLocks noChangeShapeType="1"/>
            </p:cNvSpPr>
            <p:nvPr/>
          </p:nvSpPr>
          <p:spPr bwMode="auto">
            <a:xfrm>
              <a:off x="3935" y="2754"/>
              <a:ext cx="0" cy="331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41" name="Line 40"/>
            <p:cNvSpPr>
              <a:spLocks noChangeShapeType="1"/>
            </p:cNvSpPr>
            <p:nvPr/>
          </p:nvSpPr>
          <p:spPr bwMode="auto">
            <a:xfrm rot="20909250" flipH="1">
              <a:off x="3966" y="1761"/>
              <a:ext cx="126" cy="298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42" name="Text Box 41"/>
            <p:cNvSpPr txBox="1">
              <a:spLocks noChangeArrowheads="1"/>
            </p:cNvSpPr>
            <p:nvPr/>
          </p:nvSpPr>
          <p:spPr bwMode="auto">
            <a:xfrm>
              <a:off x="4154" y="2985"/>
              <a:ext cx="22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43" name="Text Box 42"/>
            <p:cNvSpPr txBox="1">
              <a:spLocks noChangeArrowheads="1"/>
            </p:cNvSpPr>
            <p:nvPr/>
          </p:nvSpPr>
          <p:spPr bwMode="auto">
            <a:xfrm>
              <a:off x="3305" y="2356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44" name="Text Box 43"/>
            <p:cNvSpPr txBox="1">
              <a:spLocks noChangeArrowheads="1"/>
            </p:cNvSpPr>
            <p:nvPr/>
          </p:nvSpPr>
          <p:spPr bwMode="auto">
            <a:xfrm>
              <a:off x="3620" y="3084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45" name="Text Box 44"/>
            <p:cNvSpPr txBox="1">
              <a:spLocks noChangeArrowheads="1"/>
            </p:cNvSpPr>
            <p:nvPr/>
          </p:nvSpPr>
          <p:spPr bwMode="auto">
            <a:xfrm>
              <a:off x="4501" y="2622"/>
              <a:ext cx="34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46" name="Line 45"/>
            <p:cNvSpPr>
              <a:spLocks noChangeShapeType="1"/>
            </p:cNvSpPr>
            <p:nvPr/>
          </p:nvSpPr>
          <p:spPr bwMode="auto">
            <a:xfrm flipH="1">
              <a:off x="3589" y="2721"/>
              <a:ext cx="126" cy="265"/>
            </a:xfrm>
            <a:prstGeom prst="line">
              <a:avLst/>
            </a:prstGeom>
            <a:noFill/>
            <a:ln w="3810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47" name="Text Box 46"/>
            <p:cNvSpPr txBox="1">
              <a:spLocks noChangeArrowheads="1"/>
            </p:cNvSpPr>
            <p:nvPr/>
          </p:nvSpPr>
          <p:spPr bwMode="auto">
            <a:xfrm>
              <a:off x="3400" y="2522"/>
              <a:ext cx="22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48" name="Text Box 47"/>
            <p:cNvSpPr txBox="1">
              <a:spLocks noChangeArrowheads="1"/>
            </p:cNvSpPr>
            <p:nvPr/>
          </p:nvSpPr>
          <p:spPr bwMode="auto">
            <a:xfrm>
              <a:off x="3494" y="2622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49" name="Text Box 48"/>
            <p:cNvSpPr txBox="1">
              <a:spLocks noChangeArrowheads="1"/>
            </p:cNvSpPr>
            <p:nvPr/>
          </p:nvSpPr>
          <p:spPr bwMode="auto">
            <a:xfrm>
              <a:off x="3305" y="2191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50" name="Text Box 49"/>
            <p:cNvSpPr txBox="1">
              <a:spLocks noChangeArrowheads="1"/>
            </p:cNvSpPr>
            <p:nvPr/>
          </p:nvSpPr>
          <p:spPr bwMode="auto">
            <a:xfrm>
              <a:off x="4816" y="1860"/>
              <a:ext cx="9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rgbClr val="000099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>
                  <a:solidFill>
                    <a:srgbClr val="000099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solidFill>
                    <a:srgbClr val="000099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8</a:t>
              </a:r>
            </a:p>
          </p:txBody>
        </p:sp>
        <p:sp>
          <p:nvSpPr>
            <p:cNvPr id="51" name="Line 50"/>
            <p:cNvSpPr>
              <a:spLocks noChangeShapeType="1"/>
            </p:cNvSpPr>
            <p:nvPr/>
          </p:nvSpPr>
          <p:spPr bwMode="auto">
            <a:xfrm flipH="1" flipV="1">
              <a:off x="4124" y="3019"/>
              <a:ext cx="94" cy="331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 b="1">
                <a:ea typeface="楷体" panose="02010609060101010101" pitchFamily="49" charset="-122"/>
              </a:endParaRPr>
            </a:p>
          </p:txBody>
        </p:sp>
        <p:sp>
          <p:nvSpPr>
            <p:cNvPr id="52" name="Text Box 51"/>
            <p:cNvSpPr txBox="1">
              <a:spLocks noChangeArrowheads="1"/>
            </p:cNvSpPr>
            <p:nvPr/>
          </p:nvSpPr>
          <p:spPr bwMode="auto">
            <a:xfrm>
              <a:off x="4532" y="2125"/>
              <a:ext cx="34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53" name="Text Box 52"/>
            <p:cNvSpPr txBox="1">
              <a:spLocks noChangeArrowheads="1"/>
            </p:cNvSpPr>
            <p:nvPr/>
          </p:nvSpPr>
          <p:spPr bwMode="auto">
            <a:xfrm>
              <a:off x="4249" y="2455"/>
              <a:ext cx="252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C</a:t>
              </a:r>
            </a:p>
          </p:txBody>
        </p:sp>
      </p:grpSp>
      <p:sp>
        <p:nvSpPr>
          <p:cNvPr id="54" name="Arc 53"/>
          <p:cNvSpPr>
            <a:spLocks/>
          </p:cNvSpPr>
          <p:nvPr/>
        </p:nvSpPr>
        <p:spPr bwMode="auto">
          <a:xfrm rot="2215429" flipH="1" flipV="1">
            <a:off x="5583226" y="3547252"/>
            <a:ext cx="798513" cy="1312862"/>
          </a:xfrm>
          <a:custGeom>
            <a:avLst/>
            <a:gdLst>
              <a:gd name="T0" fmla="*/ 0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55" name="Text Box 54"/>
          <p:cNvSpPr txBox="1">
            <a:spLocks noChangeArrowheads="1"/>
          </p:cNvSpPr>
          <p:nvPr/>
        </p:nvSpPr>
        <p:spPr bwMode="auto">
          <a:xfrm>
            <a:off x="7564426" y="3840939"/>
            <a:ext cx="609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</a:p>
        </p:txBody>
      </p:sp>
      <p:sp>
        <p:nvSpPr>
          <p:cNvPr id="56" name="Line 55"/>
          <p:cNvSpPr>
            <a:spLocks noChangeShapeType="1"/>
          </p:cNvSpPr>
          <p:nvPr/>
        </p:nvSpPr>
        <p:spPr bwMode="auto">
          <a:xfrm>
            <a:off x="3754426" y="4755339"/>
            <a:ext cx="1676400" cy="0"/>
          </a:xfrm>
          <a:prstGeom prst="line">
            <a:avLst/>
          </a:prstGeom>
          <a:noFill/>
          <a:ln w="76200" cap="sq">
            <a:solidFill>
              <a:schemeClr val="folHlink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57" name="Text Box 56"/>
          <p:cNvSpPr txBox="1">
            <a:spLocks noChangeArrowheads="1"/>
          </p:cNvSpPr>
          <p:nvPr/>
        </p:nvSpPr>
        <p:spPr bwMode="auto">
          <a:xfrm>
            <a:off x="3754426" y="4907739"/>
            <a:ext cx="1676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latin typeface="Times New Roman" panose="02020603050405020304" pitchFamily="18" charset="0"/>
                <a:ea typeface="楷体" panose="02010609060101010101" pitchFamily="49" charset="-122"/>
              </a:rPr>
              <a:t>删除</a:t>
            </a: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</a:p>
        </p:txBody>
      </p:sp>
      <p:sp>
        <p:nvSpPr>
          <p:cNvPr id="58" name="Rectangle 57"/>
          <p:cNvSpPr>
            <a:spLocks noChangeArrowheads="1"/>
          </p:cNvSpPr>
          <p:nvPr/>
        </p:nvSpPr>
        <p:spPr bwMode="auto">
          <a:xfrm>
            <a:off x="2230426" y="1807352"/>
            <a:ext cx="5375275" cy="114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1) MOD MaxQSize;</a:t>
            </a:r>
          </a:p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4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r>
              <a:rPr kumimoji="1" lang="en-US" altLang="zh-CN" sz="24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4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10</a:t>
            </a:r>
          </a:p>
        </p:txBody>
      </p:sp>
      <p:sp>
        <p:nvSpPr>
          <p:cNvPr id="59" name="Text Box 58"/>
          <p:cNvSpPr txBox="1">
            <a:spLocks noChangeArrowheads="1"/>
          </p:cNvSpPr>
          <p:nvPr/>
        </p:nvSpPr>
        <p:spPr bwMode="auto">
          <a:xfrm>
            <a:off x="3527414" y="3232927"/>
            <a:ext cx="287337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7</a:t>
            </a:r>
          </a:p>
        </p:txBody>
      </p:sp>
      <p:sp>
        <p:nvSpPr>
          <p:cNvPr id="60" name="Text Box 59"/>
          <p:cNvSpPr txBox="1">
            <a:spLocks noChangeArrowheads="1"/>
          </p:cNvSpPr>
          <p:nvPr/>
        </p:nvSpPr>
        <p:spPr bwMode="auto">
          <a:xfrm>
            <a:off x="3814751" y="3958414"/>
            <a:ext cx="287338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8</a:t>
            </a:r>
          </a:p>
        </p:txBody>
      </p:sp>
      <p:sp>
        <p:nvSpPr>
          <p:cNvPr id="61" name="Text Box 60"/>
          <p:cNvSpPr txBox="1">
            <a:spLocks noChangeArrowheads="1"/>
          </p:cNvSpPr>
          <p:nvPr/>
        </p:nvSpPr>
        <p:spPr bwMode="auto">
          <a:xfrm>
            <a:off x="7812076" y="2980514"/>
            <a:ext cx="287338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7</a:t>
            </a:r>
          </a:p>
        </p:txBody>
      </p:sp>
      <p:sp>
        <p:nvSpPr>
          <p:cNvPr id="62" name="Text Box 61"/>
          <p:cNvSpPr txBox="1">
            <a:spLocks noChangeArrowheads="1"/>
          </p:cNvSpPr>
          <p:nvPr/>
        </p:nvSpPr>
        <p:spPr bwMode="auto">
          <a:xfrm>
            <a:off x="8280389" y="3988577"/>
            <a:ext cx="287337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8</a:t>
            </a:r>
          </a:p>
        </p:txBody>
      </p:sp>
      <p:sp>
        <p:nvSpPr>
          <p:cNvPr id="63" name="Text Box 62"/>
          <p:cNvSpPr txBox="1">
            <a:spLocks noChangeArrowheads="1"/>
          </p:cNvSpPr>
          <p:nvPr/>
        </p:nvSpPr>
        <p:spPr bwMode="auto">
          <a:xfrm>
            <a:off x="3778239" y="4642627"/>
            <a:ext cx="287337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9</a:t>
            </a:r>
          </a:p>
        </p:txBody>
      </p:sp>
      <p:sp>
        <p:nvSpPr>
          <p:cNvPr id="64" name="Text Box 63"/>
          <p:cNvSpPr txBox="1">
            <a:spLocks noChangeArrowheads="1"/>
          </p:cNvSpPr>
          <p:nvPr/>
        </p:nvSpPr>
        <p:spPr bwMode="auto">
          <a:xfrm>
            <a:off x="8172439" y="4564839"/>
            <a:ext cx="287337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66413411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675826" y="821203"/>
            <a:ext cx="8001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2800" b="1">
                <a:solidFill>
                  <a:srgbClr val="1D278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删除队首元素：</a:t>
            </a:r>
            <a:r>
              <a:rPr kumimoji="1" lang="zh-CN" altLang="en-US" sz="2800" b="1">
                <a:solidFill>
                  <a:srgbClr val="0000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f</a:t>
            </a:r>
            <a:r>
              <a:rPr kumimoji="1" lang="en-US" altLang="zh-CN" sz="3200" b="1" i="1">
                <a:latin typeface="Times New Roman" panose="02020603050405020304" pitchFamily="18" charset="0"/>
                <a:ea typeface="楷体" panose="02010609060101010101" pitchFamily="49" charset="-122"/>
              </a:rPr>
              <a:t>ront</a:t>
            </a:r>
            <a:r>
              <a:rPr kumimoji="1" lang="zh-CN" altLang="en-US" sz="3200" b="1">
                <a:latin typeface="Times New Roman" panose="02020603050405020304" pitchFamily="18" charset="0"/>
                <a:ea typeface="楷体" panose="02010609060101010101" pitchFamily="49" charset="-122"/>
              </a:rPr>
              <a:t>顺时针移动一位</a:t>
            </a:r>
            <a:r>
              <a:rPr kumimoji="1" lang="zh-CN" altLang="en-US" sz="3200" b="1">
                <a:solidFill>
                  <a:srgbClr val="FF3399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情况</a:t>
            </a:r>
            <a:r>
              <a:rPr kumimoji="1" lang="en-US" altLang="zh-CN" sz="3200" b="1">
                <a:solidFill>
                  <a:srgbClr val="FF3399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133026" y="1638766"/>
            <a:ext cx="5695950" cy="124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 i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28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kumimoji="1" lang="en-US" altLang="zh-CN" sz="2800" b="1" i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front</a:t>
            </a:r>
            <a:r>
              <a:rPr kumimoji="1" lang="en-US" altLang="zh-CN" sz="28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1) MOD MaxQSize;</a:t>
            </a:r>
          </a:p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r>
              <a:rPr kumimoji="1" lang="en-US" altLang="zh-CN" sz="28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10</a:t>
            </a: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1218626" y="3388191"/>
            <a:ext cx="4503738" cy="2655887"/>
            <a:chOff x="144" y="2526"/>
            <a:chExt cx="2837" cy="1673"/>
          </a:xfrm>
        </p:grpSpPr>
        <p:sp>
          <p:nvSpPr>
            <p:cNvPr id="6" name="Text Box 5"/>
            <p:cNvSpPr txBox="1">
              <a:spLocks noChangeArrowheads="1"/>
            </p:cNvSpPr>
            <p:nvPr/>
          </p:nvSpPr>
          <p:spPr bwMode="auto">
            <a:xfrm>
              <a:off x="403" y="3861"/>
              <a:ext cx="386" cy="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2700"/>
                </a:lnSpc>
              </a:pPr>
              <a:r>
                <a:rPr kumimoji="1" lang="en-US" altLang="zh-CN" sz="2800" b="1" i="1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</a:p>
          </p:txBody>
        </p:sp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1370" y="3808"/>
              <a:ext cx="228" cy="315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6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 flipV="1">
              <a:off x="809" y="3869"/>
              <a:ext cx="113" cy="266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 flipH="1" flipV="1">
              <a:off x="1678" y="3589"/>
              <a:ext cx="317" cy="113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0" name="Text Box 9"/>
            <p:cNvSpPr txBox="1">
              <a:spLocks noChangeArrowheads="1"/>
            </p:cNvSpPr>
            <p:nvPr/>
          </p:nvSpPr>
          <p:spPr bwMode="auto">
            <a:xfrm>
              <a:off x="1973" y="3541"/>
              <a:ext cx="100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 dirty="0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 dirty="0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=9</a:t>
              </a:r>
            </a:p>
          </p:txBody>
        </p:sp>
        <p:grpSp>
          <p:nvGrpSpPr>
            <p:cNvPr id="11" name="Group 10"/>
            <p:cNvGrpSpPr>
              <a:grpSpLocks/>
            </p:cNvGrpSpPr>
            <p:nvPr/>
          </p:nvGrpSpPr>
          <p:grpSpPr bwMode="auto">
            <a:xfrm>
              <a:off x="432" y="2526"/>
              <a:ext cx="1667" cy="1673"/>
              <a:chOff x="427" y="2551"/>
              <a:chExt cx="1667" cy="1673"/>
            </a:xfrm>
          </p:grpSpPr>
          <p:sp>
            <p:nvSpPr>
              <p:cNvPr id="17" name="Text Box 20"/>
              <p:cNvSpPr txBox="1">
                <a:spLocks noChangeArrowheads="1"/>
              </p:cNvSpPr>
              <p:nvPr/>
            </p:nvSpPr>
            <p:spPr bwMode="auto">
              <a:xfrm>
                <a:off x="927" y="3982"/>
                <a:ext cx="119" cy="242"/>
              </a:xfrm>
              <a:prstGeom prst="rect">
                <a:avLst/>
              </a:prstGeom>
              <a:noFill/>
              <a:ln>
                <a:noFill/>
              </a:ln>
              <a:effectLst/>
              <a:extLst/>
            </p:spPr>
            <p:txBody>
              <a:bodyPr lIns="0" tIns="0" rIns="0" bIns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3000"/>
                  </a:lnSpc>
                </a:pPr>
                <a:r>
                  <a:rPr kumimoji="1" lang="en-US" altLang="zh-CN" sz="26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18" name="Text Box 11"/>
              <p:cNvSpPr txBox="1">
                <a:spLocks noChangeArrowheads="1"/>
              </p:cNvSpPr>
              <p:nvPr/>
            </p:nvSpPr>
            <p:spPr bwMode="auto">
              <a:xfrm>
                <a:off x="1245" y="2650"/>
                <a:ext cx="377" cy="2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 baseline="-2500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19" name="AutoShape 12"/>
              <p:cNvSpPr>
                <a:spLocks noChangeArrowheads="1"/>
              </p:cNvSpPr>
              <p:nvPr/>
            </p:nvSpPr>
            <p:spPr bwMode="auto">
              <a:xfrm>
                <a:off x="427" y="2551"/>
                <a:ext cx="1322" cy="135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3170 w 21600"/>
                  <a:gd name="T25" fmla="*/ 3168 h 21600"/>
                  <a:gd name="T26" fmla="*/ 18430 w 21600"/>
                  <a:gd name="T27" fmla="*/ 18432 h 2160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0" name="Text Box 13"/>
              <p:cNvSpPr txBox="1">
                <a:spLocks noChangeArrowheads="1"/>
              </p:cNvSpPr>
              <p:nvPr/>
            </p:nvSpPr>
            <p:spPr bwMode="auto">
              <a:xfrm>
                <a:off x="1402" y="2948"/>
                <a:ext cx="378" cy="2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 baseline="-2500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21" name="Line 14"/>
              <p:cNvSpPr>
                <a:spLocks noChangeShapeType="1"/>
              </p:cNvSpPr>
              <p:nvPr/>
            </p:nvSpPr>
            <p:spPr bwMode="auto">
              <a:xfrm>
                <a:off x="1434" y="3246"/>
                <a:ext cx="315" cy="66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2" name="Line 15"/>
              <p:cNvSpPr>
                <a:spLocks noChangeShapeType="1"/>
              </p:cNvSpPr>
              <p:nvPr/>
            </p:nvSpPr>
            <p:spPr bwMode="auto">
              <a:xfrm flipV="1">
                <a:off x="1371" y="2882"/>
                <a:ext cx="252" cy="132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3" name="Line 16"/>
              <p:cNvSpPr>
                <a:spLocks noChangeShapeType="1"/>
              </p:cNvSpPr>
              <p:nvPr/>
            </p:nvSpPr>
            <p:spPr bwMode="auto">
              <a:xfrm rot="-725156">
                <a:off x="1374" y="3444"/>
                <a:ext cx="161" cy="231"/>
              </a:xfrm>
              <a:prstGeom prst="line">
                <a:avLst/>
              </a:prstGeom>
              <a:noFill/>
              <a:ln w="57150" cap="sq">
                <a:solidFill>
                  <a:srgbClr val="000066"/>
                </a:solidFill>
                <a:round/>
                <a:headEnd/>
                <a:tailEnd/>
              </a:ln>
              <a:effectLst>
                <a:prstShdw prst="shdw17" dist="17961" dir="2700000">
                  <a:srgbClr val="00003D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4" name="Line 17"/>
              <p:cNvSpPr>
                <a:spLocks noChangeShapeType="1"/>
              </p:cNvSpPr>
              <p:nvPr/>
            </p:nvSpPr>
            <p:spPr bwMode="auto">
              <a:xfrm>
                <a:off x="1151" y="3577"/>
                <a:ext cx="0" cy="331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5" name="Line 18"/>
              <p:cNvSpPr>
                <a:spLocks noChangeShapeType="1"/>
              </p:cNvSpPr>
              <p:nvPr/>
            </p:nvSpPr>
            <p:spPr bwMode="auto">
              <a:xfrm rot="20909250" flipH="1">
                <a:off x="1182" y="2584"/>
                <a:ext cx="126" cy="29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6" name="Text Box 19"/>
              <p:cNvSpPr txBox="1">
                <a:spLocks noChangeArrowheads="1"/>
              </p:cNvSpPr>
              <p:nvPr/>
            </p:nvSpPr>
            <p:spPr bwMode="auto">
              <a:xfrm>
                <a:off x="521" y="3179"/>
                <a:ext cx="227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27" name="Text Box 21"/>
              <p:cNvSpPr txBox="1">
                <a:spLocks noChangeArrowheads="1"/>
              </p:cNvSpPr>
              <p:nvPr/>
            </p:nvSpPr>
            <p:spPr bwMode="auto">
              <a:xfrm>
                <a:off x="1717" y="3445"/>
                <a:ext cx="34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28" name="Line 22"/>
              <p:cNvSpPr>
                <a:spLocks noChangeShapeType="1"/>
              </p:cNvSpPr>
              <p:nvPr/>
            </p:nvSpPr>
            <p:spPr bwMode="auto">
              <a:xfrm flipH="1">
                <a:off x="805" y="3544"/>
                <a:ext cx="126" cy="265"/>
              </a:xfrm>
              <a:prstGeom prst="line">
                <a:avLst/>
              </a:prstGeom>
              <a:noFill/>
              <a:ln w="3810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9" name="Text Box 23"/>
              <p:cNvSpPr txBox="1">
                <a:spLocks noChangeArrowheads="1"/>
              </p:cNvSpPr>
              <p:nvPr/>
            </p:nvSpPr>
            <p:spPr bwMode="auto">
              <a:xfrm>
                <a:off x="616" y="3345"/>
                <a:ext cx="22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30" name="Text Box 24"/>
              <p:cNvSpPr txBox="1">
                <a:spLocks noChangeArrowheads="1"/>
              </p:cNvSpPr>
              <p:nvPr/>
            </p:nvSpPr>
            <p:spPr bwMode="auto">
              <a:xfrm>
                <a:off x="710" y="3445"/>
                <a:ext cx="227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31" name="Text Box 25"/>
              <p:cNvSpPr txBox="1">
                <a:spLocks noChangeArrowheads="1"/>
              </p:cNvSpPr>
              <p:nvPr/>
            </p:nvSpPr>
            <p:spPr bwMode="auto">
              <a:xfrm>
                <a:off x="521" y="3014"/>
                <a:ext cx="227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32" name="Text Box 26"/>
              <p:cNvSpPr txBox="1">
                <a:spLocks noChangeArrowheads="1"/>
              </p:cNvSpPr>
              <p:nvPr/>
            </p:nvSpPr>
            <p:spPr bwMode="auto">
              <a:xfrm>
                <a:off x="1748" y="2948"/>
                <a:ext cx="34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33" name="Text Box 27"/>
              <p:cNvSpPr txBox="1">
                <a:spLocks noChangeArrowheads="1"/>
              </p:cNvSpPr>
              <p:nvPr/>
            </p:nvSpPr>
            <p:spPr bwMode="auto">
              <a:xfrm>
                <a:off x="1465" y="3278"/>
                <a:ext cx="252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C</a:t>
                </a:r>
              </a:p>
            </p:txBody>
          </p:sp>
        </p:grpSp>
        <p:sp>
          <p:nvSpPr>
            <p:cNvPr id="12" name="Arc 28"/>
            <p:cNvSpPr>
              <a:spLocks/>
            </p:cNvSpPr>
            <p:nvPr/>
          </p:nvSpPr>
          <p:spPr bwMode="auto">
            <a:xfrm rot="2215429" flipH="1" flipV="1">
              <a:off x="144" y="2750"/>
              <a:ext cx="503" cy="8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3" name="Text Box 29"/>
            <p:cNvSpPr txBox="1">
              <a:spLocks noChangeArrowheads="1"/>
            </p:cNvSpPr>
            <p:nvPr/>
          </p:nvSpPr>
          <p:spPr bwMode="auto">
            <a:xfrm>
              <a:off x="1152" y="3456"/>
              <a:ext cx="33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D</a:t>
              </a:r>
            </a:p>
          </p:txBody>
        </p:sp>
        <p:sp>
          <p:nvSpPr>
            <p:cNvPr id="14" name="Line 30"/>
            <p:cNvSpPr>
              <a:spLocks noChangeShapeType="1"/>
            </p:cNvSpPr>
            <p:nvPr/>
          </p:nvSpPr>
          <p:spPr bwMode="auto">
            <a:xfrm>
              <a:off x="1776" y="3367"/>
              <a:ext cx="1056" cy="0"/>
            </a:xfrm>
            <a:prstGeom prst="line">
              <a:avLst/>
            </a:prstGeom>
            <a:noFill/>
            <a:ln w="76200" cap="sq">
              <a:solidFill>
                <a:schemeClr val="folHlink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5" name="Text Box 31"/>
            <p:cNvSpPr txBox="1">
              <a:spLocks noChangeArrowheads="1"/>
            </p:cNvSpPr>
            <p:nvPr/>
          </p:nvSpPr>
          <p:spPr bwMode="auto">
            <a:xfrm>
              <a:off x="1824" y="2976"/>
              <a:ext cx="105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zh-CN" altLang="en-US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删除</a:t>
              </a: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C</a:t>
              </a:r>
            </a:p>
          </p:txBody>
        </p:sp>
        <p:sp>
          <p:nvSpPr>
            <p:cNvPr id="16" name="Text Box 32"/>
            <p:cNvSpPr txBox="1">
              <a:spLocks noChangeArrowheads="1"/>
            </p:cNvSpPr>
            <p:nvPr/>
          </p:nvSpPr>
          <p:spPr bwMode="auto">
            <a:xfrm>
              <a:off x="1632" y="3360"/>
              <a:ext cx="24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9</a:t>
              </a:r>
            </a:p>
          </p:txBody>
        </p:sp>
      </p:grpSp>
      <p:grpSp>
        <p:nvGrpSpPr>
          <p:cNvPr id="34" name="Group 33"/>
          <p:cNvGrpSpPr>
            <a:grpSpLocks/>
          </p:cNvGrpSpPr>
          <p:nvPr/>
        </p:nvGrpSpPr>
        <p:grpSpPr bwMode="auto">
          <a:xfrm>
            <a:off x="5819201" y="3245316"/>
            <a:ext cx="4243388" cy="2808287"/>
            <a:chOff x="2928" y="2407"/>
            <a:chExt cx="2673" cy="1769"/>
          </a:xfrm>
        </p:grpSpPr>
        <p:sp>
          <p:nvSpPr>
            <p:cNvPr id="35" name="Line 34"/>
            <p:cNvSpPr>
              <a:spLocks noChangeShapeType="1"/>
            </p:cNvSpPr>
            <p:nvPr/>
          </p:nvSpPr>
          <p:spPr bwMode="auto">
            <a:xfrm flipH="1" flipV="1">
              <a:off x="4218" y="3657"/>
              <a:ext cx="363" cy="91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6" name="Text Box 35"/>
            <p:cNvSpPr txBox="1">
              <a:spLocks noChangeArrowheads="1"/>
            </p:cNvSpPr>
            <p:nvPr/>
          </p:nvSpPr>
          <p:spPr bwMode="auto">
            <a:xfrm>
              <a:off x="3168" y="3811"/>
              <a:ext cx="72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</a:p>
          </p:txBody>
        </p:sp>
        <p:sp>
          <p:nvSpPr>
            <p:cNvPr id="37" name="Text Box 36"/>
            <p:cNvSpPr txBox="1">
              <a:spLocks noChangeArrowheads="1"/>
            </p:cNvSpPr>
            <p:nvPr/>
          </p:nvSpPr>
          <p:spPr bwMode="auto">
            <a:xfrm>
              <a:off x="4626" y="3564"/>
              <a:ext cx="97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rgbClr val="000099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>
                  <a:solidFill>
                    <a:srgbClr val="000099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solidFill>
                    <a:srgbClr val="000099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38" name="Line 37"/>
            <p:cNvSpPr>
              <a:spLocks noChangeShapeType="1"/>
            </p:cNvSpPr>
            <p:nvPr/>
          </p:nvSpPr>
          <p:spPr bwMode="auto">
            <a:xfrm flipH="1" flipV="1">
              <a:off x="3792" y="3749"/>
              <a:ext cx="94" cy="331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9" name="Text Box 38"/>
            <p:cNvSpPr txBox="1">
              <a:spLocks noChangeArrowheads="1"/>
            </p:cNvSpPr>
            <p:nvPr/>
          </p:nvSpPr>
          <p:spPr bwMode="auto">
            <a:xfrm>
              <a:off x="4532" y="2804"/>
              <a:ext cx="34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grpSp>
          <p:nvGrpSpPr>
            <p:cNvPr id="40" name="Group 39"/>
            <p:cNvGrpSpPr>
              <a:grpSpLocks/>
            </p:cNvGrpSpPr>
            <p:nvPr/>
          </p:nvGrpSpPr>
          <p:grpSpPr bwMode="auto">
            <a:xfrm>
              <a:off x="3211" y="2407"/>
              <a:ext cx="1636" cy="1721"/>
              <a:chOff x="3211" y="2407"/>
              <a:chExt cx="1636" cy="1721"/>
            </a:xfrm>
          </p:grpSpPr>
          <p:sp>
            <p:nvSpPr>
              <p:cNvPr id="43" name="Text Box 40"/>
              <p:cNvSpPr txBox="1">
                <a:spLocks noChangeArrowheads="1"/>
              </p:cNvSpPr>
              <p:nvPr/>
            </p:nvSpPr>
            <p:spPr bwMode="auto">
              <a:xfrm>
                <a:off x="4029" y="2506"/>
                <a:ext cx="377" cy="2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 baseline="-2500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44" name="AutoShape 41"/>
              <p:cNvSpPr>
                <a:spLocks noChangeArrowheads="1"/>
              </p:cNvSpPr>
              <p:nvPr/>
            </p:nvSpPr>
            <p:spPr bwMode="auto">
              <a:xfrm>
                <a:off x="3211" y="2407"/>
                <a:ext cx="1322" cy="135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3170 w 21600"/>
                  <a:gd name="T25" fmla="*/ 3168 h 21600"/>
                  <a:gd name="T26" fmla="*/ 18430 w 21600"/>
                  <a:gd name="T27" fmla="*/ 18432 h 2160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45" name="Text Box 42"/>
              <p:cNvSpPr txBox="1">
                <a:spLocks noChangeArrowheads="1"/>
              </p:cNvSpPr>
              <p:nvPr/>
            </p:nvSpPr>
            <p:spPr bwMode="auto">
              <a:xfrm>
                <a:off x="4186" y="2804"/>
                <a:ext cx="378" cy="2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 baseline="-2500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46" name="Line 43"/>
              <p:cNvSpPr>
                <a:spLocks noChangeShapeType="1"/>
              </p:cNvSpPr>
              <p:nvPr/>
            </p:nvSpPr>
            <p:spPr bwMode="auto">
              <a:xfrm>
                <a:off x="4218" y="3102"/>
                <a:ext cx="315" cy="66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47" name="Line 44"/>
              <p:cNvSpPr>
                <a:spLocks noChangeShapeType="1"/>
              </p:cNvSpPr>
              <p:nvPr/>
            </p:nvSpPr>
            <p:spPr bwMode="auto">
              <a:xfrm flipV="1">
                <a:off x="4155" y="2738"/>
                <a:ext cx="252" cy="132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48" name="Line 45"/>
              <p:cNvSpPr>
                <a:spLocks noChangeShapeType="1"/>
              </p:cNvSpPr>
              <p:nvPr/>
            </p:nvSpPr>
            <p:spPr bwMode="auto">
              <a:xfrm rot="-725156">
                <a:off x="4158" y="3300"/>
                <a:ext cx="161" cy="231"/>
              </a:xfrm>
              <a:prstGeom prst="line">
                <a:avLst/>
              </a:prstGeom>
              <a:noFill/>
              <a:ln w="57150" cap="sq">
                <a:solidFill>
                  <a:srgbClr val="000066"/>
                </a:solidFill>
                <a:round/>
                <a:headEnd/>
                <a:tailEnd/>
              </a:ln>
              <a:effectLst>
                <a:prstShdw prst="shdw17" dist="17961" dir="2700000">
                  <a:srgbClr val="00003D"/>
                </a:prst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49" name="Line 46"/>
              <p:cNvSpPr>
                <a:spLocks noChangeShapeType="1"/>
              </p:cNvSpPr>
              <p:nvPr/>
            </p:nvSpPr>
            <p:spPr bwMode="auto">
              <a:xfrm>
                <a:off x="3935" y="3433"/>
                <a:ext cx="0" cy="331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50" name="Line 47"/>
              <p:cNvSpPr>
                <a:spLocks noChangeShapeType="1"/>
              </p:cNvSpPr>
              <p:nvPr/>
            </p:nvSpPr>
            <p:spPr bwMode="auto">
              <a:xfrm rot="20909250" flipH="1">
                <a:off x="3966" y="2440"/>
                <a:ext cx="126" cy="29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51" name="Text Box 48"/>
              <p:cNvSpPr txBox="1">
                <a:spLocks noChangeArrowheads="1"/>
              </p:cNvSpPr>
              <p:nvPr/>
            </p:nvSpPr>
            <p:spPr bwMode="auto">
              <a:xfrm>
                <a:off x="4154" y="3664"/>
                <a:ext cx="22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0</a:t>
                </a:r>
              </a:p>
            </p:txBody>
          </p:sp>
          <p:sp>
            <p:nvSpPr>
              <p:cNvPr id="52" name="Text Box 49"/>
              <p:cNvSpPr txBox="1">
                <a:spLocks noChangeArrowheads="1"/>
              </p:cNvSpPr>
              <p:nvPr/>
            </p:nvSpPr>
            <p:spPr bwMode="auto">
              <a:xfrm>
                <a:off x="3305" y="3035"/>
                <a:ext cx="227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53" name="Text Box 50"/>
              <p:cNvSpPr txBox="1">
                <a:spLocks noChangeArrowheads="1"/>
              </p:cNvSpPr>
              <p:nvPr/>
            </p:nvSpPr>
            <p:spPr bwMode="auto">
              <a:xfrm>
                <a:off x="3620" y="3763"/>
                <a:ext cx="227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1</a:t>
                </a:r>
              </a:p>
            </p:txBody>
          </p:sp>
          <p:sp>
            <p:nvSpPr>
              <p:cNvPr id="54" name="Text Box 51"/>
              <p:cNvSpPr txBox="1">
                <a:spLocks noChangeArrowheads="1"/>
              </p:cNvSpPr>
              <p:nvPr/>
            </p:nvSpPr>
            <p:spPr bwMode="auto">
              <a:xfrm>
                <a:off x="4501" y="3301"/>
                <a:ext cx="34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  <p:sp>
            <p:nvSpPr>
              <p:cNvPr id="55" name="Line 52"/>
              <p:cNvSpPr>
                <a:spLocks noChangeShapeType="1"/>
              </p:cNvSpPr>
              <p:nvPr/>
            </p:nvSpPr>
            <p:spPr bwMode="auto">
              <a:xfrm flipH="1">
                <a:off x="3589" y="3400"/>
                <a:ext cx="126" cy="265"/>
              </a:xfrm>
              <a:prstGeom prst="line">
                <a:avLst/>
              </a:prstGeom>
              <a:noFill/>
              <a:ln w="38100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56" name="Text Box 53"/>
              <p:cNvSpPr txBox="1">
                <a:spLocks noChangeArrowheads="1"/>
              </p:cNvSpPr>
              <p:nvPr/>
            </p:nvSpPr>
            <p:spPr bwMode="auto">
              <a:xfrm>
                <a:off x="3400" y="3201"/>
                <a:ext cx="226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57" name="Text Box 54"/>
              <p:cNvSpPr txBox="1">
                <a:spLocks noChangeArrowheads="1"/>
              </p:cNvSpPr>
              <p:nvPr/>
            </p:nvSpPr>
            <p:spPr bwMode="auto">
              <a:xfrm>
                <a:off x="3494" y="3301"/>
                <a:ext cx="227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58" name="Text Box 55"/>
              <p:cNvSpPr txBox="1">
                <a:spLocks noChangeArrowheads="1"/>
              </p:cNvSpPr>
              <p:nvPr/>
            </p:nvSpPr>
            <p:spPr bwMode="auto">
              <a:xfrm>
                <a:off x="3305" y="2870"/>
                <a:ext cx="227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.</a:t>
                </a:r>
              </a:p>
            </p:txBody>
          </p:sp>
          <p:sp>
            <p:nvSpPr>
              <p:cNvPr id="59" name="Text Box 56"/>
              <p:cNvSpPr txBox="1">
                <a:spLocks noChangeArrowheads="1"/>
              </p:cNvSpPr>
              <p:nvPr/>
            </p:nvSpPr>
            <p:spPr bwMode="auto">
              <a:xfrm>
                <a:off x="4249" y="3134"/>
                <a:ext cx="252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endParaRPr kumimoji="1" lang="zh-CN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41" name="Arc 57"/>
            <p:cNvSpPr>
              <a:spLocks/>
            </p:cNvSpPr>
            <p:nvPr/>
          </p:nvSpPr>
          <p:spPr bwMode="auto">
            <a:xfrm rot="2215429" flipH="1" flipV="1">
              <a:off x="2928" y="2606"/>
              <a:ext cx="503" cy="8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2" name="Text Box 58"/>
            <p:cNvSpPr txBox="1">
              <a:spLocks noChangeArrowheads="1"/>
            </p:cNvSpPr>
            <p:nvPr/>
          </p:nvSpPr>
          <p:spPr bwMode="auto">
            <a:xfrm>
              <a:off x="3936" y="3408"/>
              <a:ext cx="33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294158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3" name="Group 2"/>
          <p:cNvGrpSpPr>
            <a:grpSpLocks/>
          </p:cNvGrpSpPr>
          <p:nvPr/>
        </p:nvGrpSpPr>
        <p:grpSpPr bwMode="auto">
          <a:xfrm>
            <a:off x="1647753" y="1038793"/>
            <a:ext cx="4046538" cy="2732088"/>
            <a:chOff x="3211" y="1728"/>
            <a:chExt cx="2549" cy="1721"/>
          </a:xfrm>
        </p:grpSpPr>
        <p:sp>
          <p:nvSpPr>
            <p:cNvPr id="4" name="Text Box 3"/>
            <p:cNvSpPr txBox="1">
              <a:spLocks noChangeArrowheads="1"/>
            </p:cNvSpPr>
            <p:nvPr/>
          </p:nvSpPr>
          <p:spPr bwMode="auto">
            <a:xfrm>
              <a:off x="4029" y="1827"/>
              <a:ext cx="377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 baseline="-25000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4406" y="2985"/>
              <a:ext cx="72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</a:p>
          </p:txBody>
        </p:sp>
        <p:sp>
          <p:nvSpPr>
            <p:cNvPr id="6" name="AutoShape 5"/>
            <p:cNvSpPr>
              <a:spLocks noChangeArrowheads="1"/>
            </p:cNvSpPr>
            <p:nvPr/>
          </p:nvSpPr>
          <p:spPr bwMode="auto">
            <a:xfrm>
              <a:off x="3211" y="1728"/>
              <a:ext cx="1322" cy="135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3170 w 21600"/>
                <a:gd name="T25" fmla="*/ 3168 h 21600"/>
                <a:gd name="T26" fmla="*/ 18430 w 21600"/>
                <a:gd name="T27" fmla="*/ 18432 h 216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4186" y="2125"/>
              <a:ext cx="378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 baseline="-25000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4218" y="2423"/>
              <a:ext cx="315" cy="66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 flipV="1">
              <a:off x="4155" y="2059"/>
              <a:ext cx="252" cy="132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 rot="-725156">
              <a:off x="4158" y="2621"/>
              <a:ext cx="161" cy="231"/>
            </a:xfrm>
            <a:prstGeom prst="line">
              <a:avLst/>
            </a:prstGeom>
            <a:noFill/>
            <a:ln w="57150" cap="sq">
              <a:solidFill>
                <a:srgbClr val="000066"/>
              </a:solidFill>
              <a:round/>
              <a:headEnd/>
              <a:tailEnd/>
            </a:ln>
            <a:effectLst>
              <a:prstShdw prst="shdw17" dist="17961" dir="2700000">
                <a:srgbClr val="00003D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>
              <a:off x="3935" y="2754"/>
              <a:ext cx="0" cy="331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 rot="20909250" flipH="1">
              <a:off x="3966" y="1761"/>
              <a:ext cx="126" cy="298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3" name="Text Box 12"/>
            <p:cNvSpPr txBox="1">
              <a:spLocks noChangeArrowheads="1"/>
            </p:cNvSpPr>
            <p:nvPr/>
          </p:nvSpPr>
          <p:spPr bwMode="auto">
            <a:xfrm>
              <a:off x="4154" y="2985"/>
              <a:ext cx="22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14" name="Text Box 13"/>
            <p:cNvSpPr txBox="1">
              <a:spLocks noChangeArrowheads="1"/>
            </p:cNvSpPr>
            <p:nvPr/>
          </p:nvSpPr>
          <p:spPr bwMode="auto">
            <a:xfrm>
              <a:off x="3305" y="2356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15" name="Text Box 14"/>
            <p:cNvSpPr txBox="1">
              <a:spLocks noChangeArrowheads="1"/>
            </p:cNvSpPr>
            <p:nvPr/>
          </p:nvSpPr>
          <p:spPr bwMode="auto">
            <a:xfrm>
              <a:off x="3620" y="3084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16" name="Text Box 15"/>
            <p:cNvSpPr txBox="1">
              <a:spLocks noChangeArrowheads="1"/>
            </p:cNvSpPr>
            <p:nvPr/>
          </p:nvSpPr>
          <p:spPr bwMode="auto">
            <a:xfrm>
              <a:off x="4501" y="2622"/>
              <a:ext cx="34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auto">
            <a:xfrm flipH="1">
              <a:off x="3589" y="2721"/>
              <a:ext cx="126" cy="265"/>
            </a:xfrm>
            <a:prstGeom prst="line">
              <a:avLst/>
            </a:prstGeom>
            <a:noFill/>
            <a:ln w="3810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8" name="Text Box 17"/>
            <p:cNvSpPr txBox="1">
              <a:spLocks noChangeArrowheads="1"/>
            </p:cNvSpPr>
            <p:nvPr/>
          </p:nvSpPr>
          <p:spPr bwMode="auto">
            <a:xfrm>
              <a:off x="3400" y="2522"/>
              <a:ext cx="22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19" name="Text Box 18"/>
            <p:cNvSpPr txBox="1">
              <a:spLocks noChangeArrowheads="1"/>
            </p:cNvSpPr>
            <p:nvPr/>
          </p:nvSpPr>
          <p:spPr bwMode="auto">
            <a:xfrm>
              <a:off x="3494" y="2622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20" name="Text Box 19"/>
            <p:cNvSpPr txBox="1">
              <a:spLocks noChangeArrowheads="1"/>
            </p:cNvSpPr>
            <p:nvPr/>
          </p:nvSpPr>
          <p:spPr bwMode="auto">
            <a:xfrm>
              <a:off x="3305" y="2191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21" name="Text Box 20"/>
            <p:cNvSpPr txBox="1">
              <a:spLocks noChangeArrowheads="1"/>
            </p:cNvSpPr>
            <p:nvPr/>
          </p:nvSpPr>
          <p:spPr bwMode="auto">
            <a:xfrm>
              <a:off x="4816" y="1860"/>
              <a:ext cx="9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  <a:r>
                <a:rPr kumimoji="1" lang="en-US" altLang="zh-CN" sz="3200" b="1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Symbol" panose="05050102010706020507" pitchFamily="18" charset="2"/>
                </a:rPr>
                <a:t></a:t>
              </a:r>
              <a:r>
                <a:rPr kumimoji="1" lang="en-US" altLang="zh-CN" sz="3200" b="1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8</a:t>
              </a:r>
            </a:p>
          </p:txBody>
        </p:sp>
        <p:sp>
          <p:nvSpPr>
            <p:cNvPr id="22" name="Line 21"/>
            <p:cNvSpPr>
              <a:spLocks noChangeShapeType="1"/>
            </p:cNvSpPr>
            <p:nvPr/>
          </p:nvSpPr>
          <p:spPr bwMode="auto">
            <a:xfrm flipH="1" flipV="1">
              <a:off x="4124" y="3019"/>
              <a:ext cx="94" cy="331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3" name="Text Box 22"/>
            <p:cNvSpPr txBox="1">
              <a:spLocks noChangeArrowheads="1"/>
            </p:cNvSpPr>
            <p:nvPr/>
          </p:nvSpPr>
          <p:spPr bwMode="auto">
            <a:xfrm>
              <a:off x="4532" y="2125"/>
              <a:ext cx="34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24" name="Text Box 23"/>
            <p:cNvSpPr txBox="1">
              <a:spLocks noChangeArrowheads="1"/>
            </p:cNvSpPr>
            <p:nvPr/>
          </p:nvSpPr>
          <p:spPr bwMode="auto">
            <a:xfrm>
              <a:off x="4249" y="2455"/>
              <a:ext cx="252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solidFill>
                    <a:srgbClr val="FF000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C</a:t>
              </a:r>
            </a:p>
          </p:txBody>
        </p:sp>
      </p:grpSp>
      <p:sp>
        <p:nvSpPr>
          <p:cNvPr id="25" name="Text Box 24"/>
          <p:cNvSpPr txBox="1">
            <a:spLocks noChangeArrowheads="1"/>
          </p:cNvSpPr>
          <p:nvPr/>
        </p:nvSpPr>
        <p:spPr bwMode="auto">
          <a:xfrm>
            <a:off x="3247953" y="1648393"/>
            <a:ext cx="381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H="1">
            <a:off x="3781353" y="1648393"/>
            <a:ext cx="533400" cy="76200"/>
          </a:xfrm>
          <a:prstGeom prst="line">
            <a:avLst/>
          </a:pr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  <p:sp>
        <p:nvSpPr>
          <p:cNvPr id="27" name="Arc 26"/>
          <p:cNvSpPr>
            <a:spLocks/>
          </p:cNvSpPr>
          <p:nvPr/>
        </p:nvSpPr>
        <p:spPr bwMode="auto">
          <a:xfrm rot="2215429" flipH="1" flipV="1">
            <a:off x="1266753" y="1267393"/>
            <a:ext cx="798513" cy="1312863"/>
          </a:xfrm>
          <a:custGeom>
            <a:avLst/>
            <a:gdLst>
              <a:gd name="T0" fmla="*/ 0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ea typeface="楷体" panose="02010609060101010101" pitchFamily="49" charset="-122"/>
            </a:endParaRPr>
          </a:p>
        </p:txBody>
      </p:sp>
      <p:grpSp>
        <p:nvGrpSpPr>
          <p:cNvPr id="28" name="Group 27"/>
          <p:cNvGrpSpPr>
            <a:grpSpLocks/>
          </p:cNvGrpSpPr>
          <p:nvPr/>
        </p:nvGrpSpPr>
        <p:grpSpPr bwMode="auto">
          <a:xfrm>
            <a:off x="5175178" y="3526406"/>
            <a:ext cx="4503738" cy="3206750"/>
            <a:chOff x="2606" y="2047"/>
            <a:chExt cx="2837" cy="2020"/>
          </a:xfrm>
        </p:grpSpPr>
        <p:grpSp>
          <p:nvGrpSpPr>
            <p:cNvPr id="29" name="Group 28"/>
            <p:cNvGrpSpPr>
              <a:grpSpLocks/>
            </p:cNvGrpSpPr>
            <p:nvPr/>
          </p:nvGrpSpPr>
          <p:grpSpPr bwMode="auto">
            <a:xfrm>
              <a:off x="2606" y="2047"/>
              <a:ext cx="2837" cy="1723"/>
              <a:chOff x="1920" y="2208"/>
              <a:chExt cx="2837" cy="1723"/>
            </a:xfrm>
          </p:grpSpPr>
          <p:sp>
            <p:nvSpPr>
              <p:cNvPr id="31" name="Arc 29"/>
              <p:cNvSpPr>
                <a:spLocks/>
              </p:cNvSpPr>
              <p:nvPr/>
            </p:nvSpPr>
            <p:spPr bwMode="auto">
              <a:xfrm rot="2215429" flipH="1" flipV="1">
                <a:off x="1920" y="2304"/>
                <a:ext cx="503" cy="82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32" name="Line 30"/>
              <p:cNvSpPr>
                <a:spLocks noChangeShapeType="1"/>
              </p:cNvSpPr>
              <p:nvPr/>
            </p:nvSpPr>
            <p:spPr bwMode="auto">
              <a:xfrm flipH="1" flipV="1">
                <a:off x="2832" y="3600"/>
                <a:ext cx="94" cy="331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grpSp>
            <p:nvGrpSpPr>
              <p:cNvPr id="33" name="Group 31"/>
              <p:cNvGrpSpPr>
                <a:grpSpLocks/>
              </p:cNvGrpSpPr>
              <p:nvPr/>
            </p:nvGrpSpPr>
            <p:grpSpPr bwMode="auto">
              <a:xfrm>
                <a:off x="2208" y="2208"/>
                <a:ext cx="2549" cy="1721"/>
                <a:chOff x="2208" y="2208"/>
                <a:chExt cx="2549" cy="1721"/>
              </a:xfrm>
            </p:grpSpPr>
            <p:sp>
              <p:nvSpPr>
                <p:cNvPr id="37" name="Text Box 32"/>
                <p:cNvSpPr txBox="1">
                  <a:spLocks noChangeArrowheads="1"/>
                </p:cNvSpPr>
                <p:nvPr/>
              </p:nvSpPr>
              <p:spPr bwMode="auto">
                <a:xfrm>
                  <a:off x="3026" y="2307"/>
                  <a:ext cx="377" cy="2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endParaRPr kumimoji="1" lang="zh-CN" altLang="zh-CN" sz="3200" b="1" baseline="-25000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38" name="Text Box 33"/>
                <p:cNvSpPr txBox="1">
                  <a:spLocks noChangeArrowheads="1"/>
                </p:cNvSpPr>
                <p:nvPr/>
              </p:nvSpPr>
              <p:spPr bwMode="auto">
                <a:xfrm>
                  <a:off x="3403" y="3465"/>
                  <a:ext cx="725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endParaRPr kumimoji="1" lang="zh-CN" altLang="zh-CN" sz="32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39" name="AutoShape 34"/>
                <p:cNvSpPr>
                  <a:spLocks noChangeArrowheads="1"/>
                </p:cNvSpPr>
                <p:nvPr/>
              </p:nvSpPr>
              <p:spPr bwMode="auto">
                <a:xfrm>
                  <a:off x="2208" y="2208"/>
                  <a:ext cx="1322" cy="1357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3170 w 21600"/>
                    <a:gd name="T25" fmla="*/ 3168 h 21600"/>
                    <a:gd name="T26" fmla="*/ 18430 w 21600"/>
                    <a:gd name="T27" fmla="*/ 18432 h 21600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600" h="21600">
                      <a:moveTo>
                        <a:pt x="0" y="10800"/>
                      </a:move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lose/>
                      <a:moveTo>
                        <a:pt x="5400" y="10800"/>
                      </a:moveTo>
                      <a:cubicBezTo>
                        <a:pt x="5400" y="13782"/>
                        <a:pt x="7818" y="16200"/>
                        <a:pt x="10800" y="16200"/>
                      </a:cubicBezTo>
                      <a:cubicBezTo>
                        <a:pt x="13782" y="16200"/>
                        <a:pt x="16200" y="13782"/>
                        <a:pt x="16200" y="10800"/>
                      </a:cubicBezTo>
                      <a:cubicBezTo>
                        <a:pt x="16200" y="7818"/>
                        <a:pt x="13782" y="5400"/>
                        <a:pt x="10800" y="5400"/>
                      </a:cubicBezTo>
                      <a:cubicBezTo>
                        <a:pt x="7818" y="5400"/>
                        <a:pt x="5400" y="7818"/>
                        <a:pt x="5400" y="10800"/>
                      </a:cubicBezTo>
                      <a:close/>
                    </a:path>
                  </a:pathLst>
                </a:cu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0" name="Text Box 35"/>
                <p:cNvSpPr txBox="1">
                  <a:spLocks noChangeArrowheads="1"/>
                </p:cNvSpPr>
                <p:nvPr/>
              </p:nvSpPr>
              <p:spPr bwMode="auto">
                <a:xfrm>
                  <a:off x="3183" y="2605"/>
                  <a:ext cx="378" cy="2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endParaRPr kumimoji="1" lang="zh-CN" altLang="zh-CN" sz="3200" b="1" baseline="-25000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1" name="Line 36"/>
                <p:cNvSpPr>
                  <a:spLocks noChangeShapeType="1"/>
                </p:cNvSpPr>
                <p:nvPr/>
              </p:nvSpPr>
              <p:spPr bwMode="auto">
                <a:xfrm>
                  <a:off x="3215" y="2903"/>
                  <a:ext cx="315" cy="66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2" name="Line 37"/>
                <p:cNvSpPr>
                  <a:spLocks noChangeShapeType="1"/>
                </p:cNvSpPr>
                <p:nvPr/>
              </p:nvSpPr>
              <p:spPr bwMode="auto">
                <a:xfrm flipV="1">
                  <a:off x="3152" y="2539"/>
                  <a:ext cx="252" cy="132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3" name="Line 38"/>
                <p:cNvSpPr>
                  <a:spLocks noChangeShapeType="1"/>
                </p:cNvSpPr>
                <p:nvPr/>
              </p:nvSpPr>
              <p:spPr bwMode="auto">
                <a:xfrm rot="-725156">
                  <a:off x="3155" y="3101"/>
                  <a:ext cx="161" cy="231"/>
                </a:xfrm>
                <a:prstGeom prst="line">
                  <a:avLst/>
                </a:prstGeom>
                <a:noFill/>
                <a:ln w="57150" cap="sq">
                  <a:solidFill>
                    <a:srgbClr val="000066"/>
                  </a:solidFill>
                  <a:round/>
                  <a:headEnd/>
                  <a:tailEnd/>
                </a:ln>
                <a:effectLst>
                  <a:prstShdw prst="shdw17" dist="17961" dir="2700000">
                    <a:srgbClr val="00003D"/>
                  </a:prst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4" name="Line 39"/>
                <p:cNvSpPr>
                  <a:spLocks noChangeShapeType="1"/>
                </p:cNvSpPr>
                <p:nvPr/>
              </p:nvSpPr>
              <p:spPr bwMode="auto">
                <a:xfrm>
                  <a:off x="2932" y="3234"/>
                  <a:ext cx="0" cy="331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5" name="Line 40"/>
                <p:cNvSpPr>
                  <a:spLocks noChangeShapeType="1"/>
                </p:cNvSpPr>
                <p:nvPr/>
              </p:nvSpPr>
              <p:spPr bwMode="auto">
                <a:xfrm rot="20909250" flipH="1">
                  <a:off x="2963" y="2241"/>
                  <a:ext cx="126" cy="298"/>
                </a:xfrm>
                <a:prstGeom prst="line">
                  <a:avLst/>
                </a:prstGeom>
                <a:noFill/>
                <a:ln w="3175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46" name="Text Box 41"/>
                <p:cNvSpPr txBox="1">
                  <a:spLocks noChangeArrowheads="1"/>
                </p:cNvSpPr>
                <p:nvPr/>
              </p:nvSpPr>
              <p:spPr bwMode="auto">
                <a:xfrm>
                  <a:off x="3151" y="3465"/>
                  <a:ext cx="228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0</a:t>
                  </a:r>
                </a:p>
              </p:txBody>
            </p:sp>
            <p:sp>
              <p:nvSpPr>
                <p:cNvPr id="47" name="Text Box 42"/>
                <p:cNvSpPr txBox="1">
                  <a:spLocks noChangeArrowheads="1"/>
                </p:cNvSpPr>
                <p:nvPr/>
              </p:nvSpPr>
              <p:spPr bwMode="auto">
                <a:xfrm>
                  <a:off x="2302" y="2836"/>
                  <a:ext cx="227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48" name="Text Box 43"/>
                <p:cNvSpPr txBox="1">
                  <a:spLocks noChangeArrowheads="1"/>
                </p:cNvSpPr>
                <p:nvPr/>
              </p:nvSpPr>
              <p:spPr bwMode="auto">
                <a:xfrm>
                  <a:off x="2617" y="3564"/>
                  <a:ext cx="227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1</a:t>
                  </a:r>
                </a:p>
              </p:txBody>
            </p:sp>
            <p:sp>
              <p:nvSpPr>
                <p:cNvPr id="49" name="Text Box 44"/>
                <p:cNvSpPr txBox="1">
                  <a:spLocks noChangeArrowheads="1"/>
                </p:cNvSpPr>
                <p:nvPr/>
              </p:nvSpPr>
              <p:spPr bwMode="auto">
                <a:xfrm>
                  <a:off x="3498" y="3102"/>
                  <a:ext cx="346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endParaRPr kumimoji="1" lang="zh-CN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50" name="Line 45"/>
                <p:cNvSpPr>
                  <a:spLocks noChangeShapeType="1"/>
                </p:cNvSpPr>
                <p:nvPr/>
              </p:nvSpPr>
              <p:spPr bwMode="auto">
                <a:xfrm flipH="1">
                  <a:off x="2586" y="3201"/>
                  <a:ext cx="126" cy="265"/>
                </a:xfrm>
                <a:prstGeom prst="line">
                  <a:avLst/>
                </a:prstGeom>
                <a:noFill/>
                <a:ln w="38100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5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2397" y="3002"/>
                  <a:ext cx="226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2" name="Text Box 47"/>
                <p:cNvSpPr txBox="1">
                  <a:spLocks noChangeArrowheads="1"/>
                </p:cNvSpPr>
                <p:nvPr/>
              </p:nvSpPr>
              <p:spPr bwMode="auto">
                <a:xfrm>
                  <a:off x="2491" y="3102"/>
                  <a:ext cx="227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3" name="Text Box 48"/>
                <p:cNvSpPr txBox="1">
                  <a:spLocks noChangeArrowheads="1"/>
                </p:cNvSpPr>
                <p:nvPr/>
              </p:nvSpPr>
              <p:spPr bwMode="auto">
                <a:xfrm>
                  <a:off x="2302" y="2671"/>
                  <a:ext cx="227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.</a:t>
                  </a:r>
                </a:p>
              </p:txBody>
            </p:sp>
            <p:sp>
              <p:nvSpPr>
                <p:cNvPr id="54" name="Text Box 49"/>
                <p:cNvSpPr txBox="1">
                  <a:spLocks noChangeArrowheads="1"/>
                </p:cNvSpPr>
                <p:nvPr/>
              </p:nvSpPr>
              <p:spPr bwMode="auto">
                <a:xfrm>
                  <a:off x="3813" y="2340"/>
                  <a:ext cx="944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 i="1">
                      <a:solidFill>
                        <a:srgbClr val="000099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front</a:t>
                  </a:r>
                </a:p>
              </p:txBody>
            </p:sp>
            <p:sp>
              <p:nvSpPr>
                <p:cNvPr id="55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3529" y="2605"/>
                  <a:ext cx="346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endParaRPr kumimoji="1" lang="zh-CN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endParaRPr>
                </a:p>
              </p:txBody>
            </p:sp>
            <p:sp>
              <p:nvSpPr>
                <p:cNvPr id="56" name="Text Box 51"/>
                <p:cNvSpPr txBox="1">
                  <a:spLocks noChangeArrowheads="1"/>
                </p:cNvSpPr>
                <p:nvPr/>
              </p:nvSpPr>
              <p:spPr bwMode="auto">
                <a:xfrm>
                  <a:off x="3246" y="2935"/>
                  <a:ext cx="252" cy="3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3200" b="1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楷体" panose="02010609060101010101" pitchFamily="49" charset="-122"/>
                    </a:rPr>
                    <a:t>C</a:t>
                  </a:r>
                </a:p>
              </p:txBody>
            </p:sp>
          </p:grpSp>
          <p:sp>
            <p:nvSpPr>
              <p:cNvPr id="34" name="Text Box 52"/>
              <p:cNvSpPr txBox="1">
                <a:spLocks noChangeArrowheads="1"/>
              </p:cNvSpPr>
              <p:nvPr/>
            </p:nvSpPr>
            <p:spPr bwMode="auto">
              <a:xfrm>
                <a:off x="3216" y="2592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B</a:t>
                </a:r>
              </a:p>
            </p:txBody>
          </p:sp>
          <p:sp>
            <p:nvSpPr>
              <p:cNvPr id="35" name="Text Box 53"/>
              <p:cNvSpPr txBox="1">
                <a:spLocks noChangeArrowheads="1"/>
              </p:cNvSpPr>
              <p:nvPr/>
            </p:nvSpPr>
            <p:spPr bwMode="auto">
              <a:xfrm>
                <a:off x="2928" y="3216"/>
                <a:ext cx="288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3200" b="1">
                    <a:latin typeface="Times New Roman" panose="02020603050405020304" pitchFamily="18" charset="0"/>
                    <a:ea typeface="楷体" panose="02010609060101010101" pitchFamily="49" charset="-122"/>
                  </a:rPr>
                  <a:t>D</a:t>
                </a:r>
              </a:p>
            </p:txBody>
          </p:sp>
          <p:sp>
            <p:nvSpPr>
              <p:cNvPr id="36" name="Line 54"/>
              <p:cNvSpPr>
                <a:spLocks noChangeShapeType="1"/>
              </p:cNvSpPr>
              <p:nvPr/>
            </p:nvSpPr>
            <p:spPr bwMode="auto">
              <a:xfrm flipH="1">
                <a:off x="3504" y="2592"/>
                <a:ext cx="384" cy="48"/>
              </a:xfrm>
              <a:prstGeom prst="line">
                <a:avLst/>
              </a:prstGeom>
              <a:noFill/>
              <a:ln w="31750" cap="sq">
                <a:solidFill>
                  <a:srgbClr val="993366"/>
                </a:solidFill>
                <a:round/>
                <a:headEnd type="none" w="sm" len="sm"/>
                <a:tailEnd type="triangle" w="med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30" name="Text Box 55"/>
            <p:cNvSpPr txBox="1">
              <a:spLocks noChangeArrowheads="1"/>
            </p:cNvSpPr>
            <p:nvPr/>
          </p:nvSpPr>
          <p:spPr bwMode="auto">
            <a:xfrm>
              <a:off x="3432" y="3702"/>
              <a:ext cx="6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rear</a:t>
              </a:r>
            </a:p>
          </p:txBody>
        </p:sp>
      </p:grpSp>
      <p:sp>
        <p:nvSpPr>
          <p:cNvPr id="57" name="Line 56"/>
          <p:cNvSpPr>
            <a:spLocks noChangeShapeType="1"/>
          </p:cNvSpPr>
          <p:nvPr/>
        </p:nvSpPr>
        <p:spPr bwMode="auto">
          <a:xfrm>
            <a:off x="4162353" y="2257993"/>
            <a:ext cx="1676400" cy="1143000"/>
          </a:xfrm>
          <a:prstGeom prst="line">
            <a:avLst/>
          </a:prstGeom>
          <a:noFill/>
          <a:ln w="76200" cap="sq">
            <a:solidFill>
              <a:schemeClr val="folHlink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  <p:sp>
        <p:nvSpPr>
          <p:cNvPr id="58" name="Text Box 57"/>
          <p:cNvSpPr txBox="1">
            <a:spLocks noChangeArrowheads="1"/>
          </p:cNvSpPr>
          <p:nvPr/>
        </p:nvSpPr>
        <p:spPr bwMode="auto">
          <a:xfrm>
            <a:off x="4924353" y="2486593"/>
            <a:ext cx="3886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latin typeface="Times New Roman" panose="02020603050405020304" pitchFamily="18" charset="0"/>
                <a:ea typeface="楷体" panose="02010609060101010101" pitchFamily="49" charset="-122"/>
              </a:rPr>
              <a:t>插入</a:t>
            </a: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</a:p>
        </p:txBody>
      </p:sp>
      <p:sp>
        <p:nvSpPr>
          <p:cNvPr id="59" name="Rectangle 58"/>
          <p:cNvSpPr>
            <a:spLocks noChangeArrowheads="1"/>
          </p:cNvSpPr>
          <p:nvPr/>
        </p:nvSpPr>
        <p:spPr bwMode="auto">
          <a:xfrm>
            <a:off x="3562278" y="276793"/>
            <a:ext cx="6597650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插入一个元素：</a:t>
            </a:r>
            <a:r>
              <a:rPr kumimoji="1" lang="en-US" altLang="zh-CN" sz="3200" b="1" i="1"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zh-CN" altLang="en-US" sz="3200" b="1">
                <a:latin typeface="Times New Roman" panose="02020603050405020304" pitchFamily="18" charset="0"/>
                <a:ea typeface="楷体" panose="02010609060101010101" pitchFamily="49" charset="-122"/>
              </a:rPr>
              <a:t>顺时针移动一位</a:t>
            </a:r>
          </a:p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solidFill>
                  <a:schemeClr val="accent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                            </a:t>
            </a:r>
            <a:r>
              <a:rPr kumimoji="1" lang="zh-CN" altLang="en-US" sz="2800" b="1">
                <a:solidFill>
                  <a:schemeClr val="accent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zh-CN" altLang="en-US" sz="2800" b="1">
                <a:solidFill>
                  <a:srgbClr val="0033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情况</a:t>
            </a:r>
            <a:r>
              <a:rPr kumimoji="1" lang="en-US" altLang="zh-CN" sz="2800" b="1">
                <a:solidFill>
                  <a:srgbClr val="0033CC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</a:p>
        </p:txBody>
      </p:sp>
      <p:sp>
        <p:nvSpPr>
          <p:cNvPr id="60" name="Text Box 59"/>
          <p:cNvSpPr txBox="1">
            <a:spLocks noChangeArrowheads="1"/>
          </p:cNvSpPr>
          <p:nvPr/>
        </p:nvSpPr>
        <p:spPr bwMode="auto">
          <a:xfrm>
            <a:off x="1362003" y="4245543"/>
            <a:ext cx="25193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endParaRPr lang="zh-CN" altLang="zh-CN">
              <a:ea typeface="楷体" panose="02010609060101010101" pitchFamily="49" charset="-122"/>
            </a:endParaRPr>
          </a:p>
        </p:txBody>
      </p: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1114353" y="5075806"/>
            <a:ext cx="5133975" cy="124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10</a:t>
            </a:r>
            <a:endParaRPr kumimoji="1" lang="en-US" altLang="zh-CN" sz="2800" b="1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1) MOD MaxQSize;</a:t>
            </a:r>
          </a:p>
        </p:txBody>
      </p:sp>
      <p:sp>
        <p:nvSpPr>
          <p:cNvPr id="62" name="Text Box 61"/>
          <p:cNvSpPr txBox="1">
            <a:spLocks noChangeArrowheads="1"/>
          </p:cNvSpPr>
          <p:nvPr/>
        </p:nvSpPr>
        <p:spPr bwMode="auto">
          <a:xfrm>
            <a:off x="3773416" y="2373881"/>
            <a:ext cx="28892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9</a:t>
            </a:r>
          </a:p>
        </p:txBody>
      </p:sp>
      <p:sp>
        <p:nvSpPr>
          <p:cNvPr id="63" name="Text Box 62"/>
          <p:cNvSpPr txBox="1">
            <a:spLocks noChangeArrowheads="1"/>
          </p:cNvSpPr>
          <p:nvPr/>
        </p:nvSpPr>
        <p:spPr bwMode="auto">
          <a:xfrm>
            <a:off x="7769153" y="4966268"/>
            <a:ext cx="28892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5584317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4032954" y="2805681"/>
            <a:ext cx="1150937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i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632904" y="2805681"/>
            <a:ext cx="36195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0</a:t>
            </a:r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H="1" flipV="1">
            <a:off x="4193291" y="2410393"/>
            <a:ext cx="149225" cy="525463"/>
          </a:xfrm>
          <a:prstGeom prst="line">
            <a:avLst/>
          </a:pr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2135891" y="810193"/>
            <a:ext cx="4046538" cy="2732088"/>
            <a:chOff x="384" y="480"/>
            <a:chExt cx="2549" cy="1721"/>
          </a:xfrm>
        </p:grpSpPr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1202" y="579"/>
              <a:ext cx="377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 baseline="-25000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8" name="AutoShape 7"/>
            <p:cNvSpPr>
              <a:spLocks noChangeArrowheads="1"/>
            </p:cNvSpPr>
            <p:nvPr/>
          </p:nvSpPr>
          <p:spPr bwMode="auto">
            <a:xfrm>
              <a:off x="384" y="480"/>
              <a:ext cx="1322" cy="135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3170 w 21600"/>
                <a:gd name="T25" fmla="*/ 3168 h 21600"/>
                <a:gd name="T26" fmla="*/ 18430 w 21600"/>
                <a:gd name="T27" fmla="*/ 18432 h 216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9" name="Text Box 8"/>
            <p:cNvSpPr txBox="1">
              <a:spLocks noChangeArrowheads="1"/>
            </p:cNvSpPr>
            <p:nvPr/>
          </p:nvSpPr>
          <p:spPr bwMode="auto">
            <a:xfrm>
              <a:off x="1359" y="877"/>
              <a:ext cx="378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 baseline="-25000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>
              <a:off x="1391" y="1175"/>
              <a:ext cx="315" cy="66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 flipV="1">
              <a:off x="1328" y="811"/>
              <a:ext cx="252" cy="132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 rot="-725156">
              <a:off x="1331" y="1373"/>
              <a:ext cx="161" cy="231"/>
            </a:xfrm>
            <a:prstGeom prst="line">
              <a:avLst/>
            </a:prstGeom>
            <a:noFill/>
            <a:ln w="57150" cap="sq">
              <a:solidFill>
                <a:srgbClr val="000066"/>
              </a:solidFill>
              <a:round/>
              <a:headEnd/>
              <a:tailEnd/>
            </a:ln>
            <a:effectLst>
              <a:prstShdw prst="shdw17" dist="17961" dir="2700000">
                <a:srgbClr val="00003D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>
              <a:off x="1108" y="1506"/>
              <a:ext cx="0" cy="331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 rot="20909250" flipH="1">
              <a:off x="1139" y="513"/>
              <a:ext cx="126" cy="298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5" name="Text Box 14"/>
            <p:cNvSpPr txBox="1">
              <a:spLocks noChangeArrowheads="1"/>
            </p:cNvSpPr>
            <p:nvPr/>
          </p:nvSpPr>
          <p:spPr bwMode="auto">
            <a:xfrm>
              <a:off x="478" y="1108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16" name="Text Box 15"/>
            <p:cNvSpPr txBox="1">
              <a:spLocks noChangeArrowheads="1"/>
            </p:cNvSpPr>
            <p:nvPr/>
          </p:nvSpPr>
          <p:spPr bwMode="auto">
            <a:xfrm>
              <a:off x="793" y="1836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17" name="Text Box 16"/>
            <p:cNvSpPr txBox="1">
              <a:spLocks noChangeArrowheads="1"/>
            </p:cNvSpPr>
            <p:nvPr/>
          </p:nvSpPr>
          <p:spPr bwMode="auto">
            <a:xfrm>
              <a:off x="1674" y="1374"/>
              <a:ext cx="34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auto">
            <a:xfrm flipH="1">
              <a:off x="762" y="1473"/>
              <a:ext cx="126" cy="265"/>
            </a:xfrm>
            <a:prstGeom prst="line">
              <a:avLst/>
            </a:prstGeom>
            <a:noFill/>
            <a:ln w="3810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9" name="Text Box 18"/>
            <p:cNvSpPr txBox="1">
              <a:spLocks noChangeArrowheads="1"/>
            </p:cNvSpPr>
            <p:nvPr/>
          </p:nvSpPr>
          <p:spPr bwMode="auto">
            <a:xfrm>
              <a:off x="573" y="1274"/>
              <a:ext cx="22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20" name="Text Box 19"/>
            <p:cNvSpPr txBox="1">
              <a:spLocks noChangeArrowheads="1"/>
            </p:cNvSpPr>
            <p:nvPr/>
          </p:nvSpPr>
          <p:spPr bwMode="auto">
            <a:xfrm>
              <a:off x="667" y="1374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21" name="Text Box 20"/>
            <p:cNvSpPr txBox="1">
              <a:spLocks noChangeArrowheads="1"/>
            </p:cNvSpPr>
            <p:nvPr/>
          </p:nvSpPr>
          <p:spPr bwMode="auto">
            <a:xfrm>
              <a:off x="478" y="943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22" name="Text Box 21"/>
            <p:cNvSpPr txBox="1">
              <a:spLocks noChangeArrowheads="1"/>
            </p:cNvSpPr>
            <p:nvPr/>
          </p:nvSpPr>
          <p:spPr bwMode="auto">
            <a:xfrm>
              <a:off x="1989" y="612"/>
              <a:ext cx="9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</a:p>
          </p:txBody>
        </p:sp>
        <p:sp>
          <p:nvSpPr>
            <p:cNvPr id="23" name="Text Box 22"/>
            <p:cNvSpPr txBox="1">
              <a:spLocks noChangeArrowheads="1"/>
            </p:cNvSpPr>
            <p:nvPr/>
          </p:nvSpPr>
          <p:spPr bwMode="auto">
            <a:xfrm>
              <a:off x="1705" y="877"/>
              <a:ext cx="34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24" name="Text Box 23"/>
            <p:cNvSpPr txBox="1">
              <a:spLocks noChangeArrowheads="1"/>
            </p:cNvSpPr>
            <p:nvPr/>
          </p:nvSpPr>
          <p:spPr bwMode="auto">
            <a:xfrm>
              <a:off x="1422" y="1207"/>
              <a:ext cx="252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</p:grpSp>
      <p:sp>
        <p:nvSpPr>
          <p:cNvPr id="25" name="Text Box 24"/>
          <p:cNvSpPr txBox="1">
            <a:spLocks noChangeArrowheads="1"/>
          </p:cNvSpPr>
          <p:nvPr/>
        </p:nvSpPr>
        <p:spPr bwMode="auto">
          <a:xfrm>
            <a:off x="3736091" y="1419793"/>
            <a:ext cx="381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 flipH="1">
            <a:off x="4269491" y="1419793"/>
            <a:ext cx="533400" cy="76200"/>
          </a:xfrm>
          <a:prstGeom prst="line">
            <a:avLst/>
          </a:pr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  <p:sp>
        <p:nvSpPr>
          <p:cNvPr id="27" name="Arc 26"/>
          <p:cNvSpPr>
            <a:spLocks/>
          </p:cNvSpPr>
          <p:nvPr/>
        </p:nvSpPr>
        <p:spPr bwMode="auto">
          <a:xfrm rot="2215429" flipH="1" flipV="1">
            <a:off x="1754891" y="1038793"/>
            <a:ext cx="798513" cy="1312863"/>
          </a:xfrm>
          <a:custGeom>
            <a:avLst/>
            <a:gdLst>
              <a:gd name="T0" fmla="*/ 0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ea typeface="楷体" panose="02010609060101010101" pitchFamily="49" charset="-122"/>
            </a:endParaRPr>
          </a:p>
        </p:txBody>
      </p:sp>
      <p:sp>
        <p:nvSpPr>
          <p:cNvPr id="28" name="Arc 27"/>
          <p:cNvSpPr>
            <a:spLocks/>
          </p:cNvSpPr>
          <p:nvPr/>
        </p:nvSpPr>
        <p:spPr bwMode="auto">
          <a:xfrm rot="2215429" flipH="1" flipV="1">
            <a:off x="4574291" y="3705793"/>
            <a:ext cx="798513" cy="1312863"/>
          </a:xfrm>
          <a:custGeom>
            <a:avLst/>
            <a:gdLst>
              <a:gd name="T0" fmla="*/ 0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ea typeface="楷体" panose="02010609060101010101" pitchFamily="49" charset="-122"/>
            </a:endParaRPr>
          </a:p>
        </p:txBody>
      </p:sp>
      <p:sp>
        <p:nvSpPr>
          <p:cNvPr id="29" name="Line 28"/>
          <p:cNvSpPr>
            <a:spLocks noChangeShapeType="1"/>
          </p:cNvSpPr>
          <p:nvPr/>
        </p:nvSpPr>
        <p:spPr bwMode="auto">
          <a:xfrm flipH="1" flipV="1">
            <a:off x="6482466" y="5763193"/>
            <a:ext cx="149225" cy="525463"/>
          </a:xfrm>
          <a:prstGeom prst="line">
            <a:avLst/>
          </a:pr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  <p:grpSp>
        <p:nvGrpSpPr>
          <p:cNvPr id="30" name="Group 29"/>
          <p:cNvGrpSpPr>
            <a:grpSpLocks/>
          </p:cNvGrpSpPr>
          <p:nvPr/>
        </p:nvGrpSpPr>
        <p:grpSpPr bwMode="auto">
          <a:xfrm>
            <a:off x="5031491" y="3553393"/>
            <a:ext cx="4046538" cy="2732088"/>
            <a:chOff x="2208" y="2208"/>
            <a:chExt cx="2549" cy="1721"/>
          </a:xfrm>
        </p:grpSpPr>
        <p:sp>
          <p:nvSpPr>
            <p:cNvPr id="31" name="Text Box 30"/>
            <p:cNvSpPr txBox="1">
              <a:spLocks noChangeArrowheads="1"/>
            </p:cNvSpPr>
            <p:nvPr/>
          </p:nvSpPr>
          <p:spPr bwMode="auto">
            <a:xfrm>
              <a:off x="3026" y="2307"/>
              <a:ext cx="377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 baseline="-25000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2" name="Text Box 31"/>
            <p:cNvSpPr txBox="1">
              <a:spLocks noChangeArrowheads="1"/>
            </p:cNvSpPr>
            <p:nvPr/>
          </p:nvSpPr>
          <p:spPr bwMode="auto">
            <a:xfrm>
              <a:off x="3403" y="3465"/>
              <a:ext cx="72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solidFill>
                  <a:srgbClr val="000099"/>
                </a:solidFill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3" name="AutoShape 32"/>
            <p:cNvSpPr>
              <a:spLocks noChangeArrowheads="1"/>
            </p:cNvSpPr>
            <p:nvPr/>
          </p:nvSpPr>
          <p:spPr bwMode="auto">
            <a:xfrm>
              <a:off x="2208" y="2208"/>
              <a:ext cx="1322" cy="135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3170 w 21600"/>
                <a:gd name="T25" fmla="*/ 3168 h 21600"/>
                <a:gd name="T26" fmla="*/ 18430 w 21600"/>
                <a:gd name="T27" fmla="*/ 18432 h 216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4" name="Text Box 33"/>
            <p:cNvSpPr txBox="1">
              <a:spLocks noChangeArrowheads="1"/>
            </p:cNvSpPr>
            <p:nvPr/>
          </p:nvSpPr>
          <p:spPr bwMode="auto">
            <a:xfrm>
              <a:off x="3183" y="2605"/>
              <a:ext cx="378" cy="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 baseline="-25000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215" y="2903"/>
              <a:ext cx="315" cy="66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 flipV="1">
              <a:off x="3152" y="2539"/>
              <a:ext cx="252" cy="132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7" name="Line 36"/>
            <p:cNvSpPr>
              <a:spLocks noChangeShapeType="1"/>
            </p:cNvSpPr>
            <p:nvPr/>
          </p:nvSpPr>
          <p:spPr bwMode="auto">
            <a:xfrm rot="-725156">
              <a:off x="3155" y="3101"/>
              <a:ext cx="161" cy="231"/>
            </a:xfrm>
            <a:prstGeom prst="line">
              <a:avLst/>
            </a:prstGeom>
            <a:noFill/>
            <a:ln w="57150" cap="sq">
              <a:solidFill>
                <a:srgbClr val="000066"/>
              </a:solidFill>
              <a:round/>
              <a:headEnd/>
              <a:tailEnd/>
            </a:ln>
            <a:effectLst>
              <a:prstShdw prst="shdw17" dist="17961" dir="2700000">
                <a:srgbClr val="00003D"/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8" name="Line 37"/>
            <p:cNvSpPr>
              <a:spLocks noChangeShapeType="1"/>
            </p:cNvSpPr>
            <p:nvPr/>
          </p:nvSpPr>
          <p:spPr bwMode="auto">
            <a:xfrm>
              <a:off x="2932" y="3234"/>
              <a:ext cx="0" cy="331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9" name="Line 38"/>
            <p:cNvSpPr>
              <a:spLocks noChangeShapeType="1"/>
            </p:cNvSpPr>
            <p:nvPr/>
          </p:nvSpPr>
          <p:spPr bwMode="auto">
            <a:xfrm rot="20909250" flipH="1">
              <a:off x="2963" y="2241"/>
              <a:ext cx="126" cy="298"/>
            </a:xfrm>
            <a:prstGeom prst="line">
              <a:avLst/>
            </a:prstGeom>
            <a:noFill/>
            <a:ln w="3175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0" name="Text Box 39"/>
            <p:cNvSpPr txBox="1">
              <a:spLocks noChangeArrowheads="1"/>
            </p:cNvSpPr>
            <p:nvPr/>
          </p:nvSpPr>
          <p:spPr bwMode="auto">
            <a:xfrm>
              <a:off x="3151" y="3465"/>
              <a:ext cx="228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0</a:t>
              </a:r>
            </a:p>
          </p:txBody>
        </p:sp>
        <p:sp>
          <p:nvSpPr>
            <p:cNvPr id="41" name="Text Box 40"/>
            <p:cNvSpPr txBox="1">
              <a:spLocks noChangeArrowheads="1"/>
            </p:cNvSpPr>
            <p:nvPr/>
          </p:nvSpPr>
          <p:spPr bwMode="auto">
            <a:xfrm>
              <a:off x="2302" y="2836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42" name="Text Box 41"/>
            <p:cNvSpPr txBox="1">
              <a:spLocks noChangeArrowheads="1"/>
            </p:cNvSpPr>
            <p:nvPr/>
          </p:nvSpPr>
          <p:spPr bwMode="auto">
            <a:xfrm>
              <a:off x="2617" y="3564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1</a:t>
              </a:r>
            </a:p>
          </p:txBody>
        </p:sp>
        <p:sp>
          <p:nvSpPr>
            <p:cNvPr id="43" name="Text Box 42"/>
            <p:cNvSpPr txBox="1">
              <a:spLocks noChangeArrowheads="1"/>
            </p:cNvSpPr>
            <p:nvPr/>
          </p:nvSpPr>
          <p:spPr bwMode="auto">
            <a:xfrm>
              <a:off x="3498" y="3102"/>
              <a:ext cx="34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44" name="Line 43"/>
            <p:cNvSpPr>
              <a:spLocks noChangeShapeType="1"/>
            </p:cNvSpPr>
            <p:nvPr/>
          </p:nvSpPr>
          <p:spPr bwMode="auto">
            <a:xfrm flipH="1">
              <a:off x="2586" y="3201"/>
              <a:ext cx="126" cy="265"/>
            </a:xfrm>
            <a:prstGeom prst="line">
              <a:avLst/>
            </a:prstGeom>
            <a:noFill/>
            <a:ln w="38100" cap="sq">
              <a:solidFill>
                <a:srgbClr val="993366"/>
              </a:solidFill>
              <a:round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5" name="Text Box 44"/>
            <p:cNvSpPr txBox="1">
              <a:spLocks noChangeArrowheads="1"/>
            </p:cNvSpPr>
            <p:nvPr/>
          </p:nvSpPr>
          <p:spPr bwMode="auto">
            <a:xfrm>
              <a:off x="2397" y="3002"/>
              <a:ext cx="22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46" name="Text Box 45"/>
            <p:cNvSpPr txBox="1">
              <a:spLocks noChangeArrowheads="1"/>
            </p:cNvSpPr>
            <p:nvPr/>
          </p:nvSpPr>
          <p:spPr bwMode="auto">
            <a:xfrm>
              <a:off x="2491" y="3102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47" name="Text Box 46"/>
            <p:cNvSpPr txBox="1">
              <a:spLocks noChangeArrowheads="1"/>
            </p:cNvSpPr>
            <p:nvPr/>
          </p:nvSpPr>
          <p:spPr bwMode="auto">
            <a:xfrm>
              <a:off x="2302" y="2671"/>
              <a:ext cx="22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楷体" panose="02010609060101010101" pitchFamily="49" charset="-122"/>
                </a:rPr>
                <a:t>.</a:t>
              </a:r>
            </a:p>
          </p:txBody>
        </p:sp>
        <p:sp>
          <p:nvSpPr>
            <p:cNvPr id="48" name="Text Box 47"/>
            <p:cNvSpPr txBox="1">
              <a:spLocks noChangeArrowheads="1"/>
            </p:cNvSpPr>
            <p:nvPr/>
          </p:nvSpPr>
          <p:spPr bwMode="auto">
            <a:xfrm>
              <a:off x="3813" y="2340"/>
              <a:ext cx="9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i="1">
                  <a:solidFill>
                    <a:srgbClr val="1D2781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front</a:t>
              </a:r>
            </a:p>
          </p:txBody>
        </p:sp>
        <p:sp>
          <p:nvSpPr>
            <p:cNvPr id="49" name="Text Box 48"/>
            <p:cNvSpPr txBox="1">
              <a:spLocks noChangeArrowheads="1"/>
            </p:cNvSpPr>
            <p:nvPr/>
          </p:nvSpPr>
          <p:spPr bwMode="auto">
            <a:xfrm>
              <a:off x="3529" y="2605"/>
              <a:ext cx="346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endParaRPr kumimoji="1" lang="zh-CN" altLang="zh-CN" sz="3200" b="1">
                <a:latin typeface="Times New Roman" panose="02020603050405020304" pitchFamily="18" charset="0"/>
                <a:ea typeface="楷体" panose="02010609060101010101" pitchFamily="49" charset="-122"/>
              </a:endParaRPr>
            </a:p>
          </p:txBody>
        </p:sp>
        <p:sp>
          <p:nvSpPr>
            <p:cNvPr id="50" name="Text Box 49"/>
            <p:cNvSpPr txBox="1">
              <a:spLocks noChangeArrowheads="1"/>
            </p:cNvSpPr>
            <p:nvPr/>
          </p:nvSpPr>
          <p:spPr bwMode="auto">
            <a:xfrm>
              <a:off x="3246" y="2935"/>
              <a:ext cx="252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dirty="0">
                  <a:latin typeface="Times New Roman" panose="02020603050405020304" pitchFamily="18" charset="0"/>
                  <a:ea typeface="楷体" panose="02010609060101010101" pitchFamily="49" charset="-122"/>
                </a:rPr>
                <a:t>C</a:t>
              </a:r>
            </a:p>
          </p:txBody>
        </p:sp>
      </p:grpSp>
      <p:sp>
        <p:nvSpPr>
          <p:cNvPr id="51" name="Text Box 50"/>
          <p:cNvSpPr txBox="1">
            <a:spLocks noChangeArrowheads="1"/>
          </p:cNvSpPr>
          <p:nvPr/>
        </p:nvSpPr>
        <p:spPr bwMode="auto">
          <a:xfrm>
            <a:off x="6631691" y="4162993"/>
            <a:ext cx="457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</a:p>
        </p:txBody>
      </p:sp>
      <p:sp>
        <p:nvSpPr>
          <p:cNvPr id="52" name="Line 51"/>
          <p:cNvSpPr>
            <a:spLocks noChangeShapeType="1"/>
          </p:cNvSpPr>
          <p:nvPr/>
        </p:nvSpPr>
        <p:spPr bwMode="auto">
          <a:xfrm flipH="1">
            <a:off x="7088891" y="4162993"/>
            <a:ext cx="609600" cy="76200"/>
          </a:xfrm>
          <a:prstGeom prst="line">
            <a:avLst/>
          </a:prstGeom>
          <a:noFill/>
          <a:ln w="31750" cap="sq">
            <a:solidFill>
              <a:srgbClr val="993366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  <p:sp>
        <p:nvSpPr>
          <p:cNvPr id="53" name="Text Box 52"/>
          <p:cNvSpPr txBox="1">
            <a:spLocks noChangeArrowheads="1"/>
          </p:cNvSpPr>
          <p:nvPr/>
        </p:nvSpPr>
        <p:spPr bwMode="auto">
          <a:xfrm>
            <a:off x="6326891" y="6067993"/>
            <a:ext cx="1447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 i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</a:p>
        </p:txBody>
      </p:sp>
      <p:sp>
        <p:nvSpPr>
          <p:cNvPr id="54" name="Line 53"/>
          <p:cNvSpPr>
            <a:spLocks noChangeShapeType="1"/>
          </p:cNvSpPr>
          <p:nvPr/>
        </p:nvSpPr>
        <p:spPr bwMode="auto">
          <a:xfrm>
            <a:off x="4650491" y="2029393"/>
            <a:ext cx="1676400" cy="1143000"/>
          </a:xfrm>
          <a:prstGeom prst="line">
            <a:avLst/>
          </a:prstGeom>
          <a:noFill/>
          <a:ln w="76200" cap="sq">
            <a:solidFill>
              <a:schemeClr val="folHlink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>
              <a:ea typeface="楷体" panose="02010609060101010101" pitchFamily="49" charset="-122"/>
            </a:endParaRPr>
          </a:p>
        </p:txBody>
      </p:sp>
      <p:sp>
        <p:nvSpPr>
          <p:cNvPr id="55" name="Text Box 54"/>
          <p:cNvSpPr txBox="1">
            <a:spLocks noChangeArrowheads="1"/>
          </p:cNvSpPr>
          <p:nvPr/>
        </p:nvSpPr>
        <p:spPr bwMode="auto">
          <a:xfrm>
            <a:off x="5412491" y="2257993"/>
            <a:ext cx="3886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latin typeface="Times New Roman" panose="02020603050405020304" pitchFamily="18" charset="0"/>
                <a:ea typeface="楷体" panose="02010609060101010101" pitchFamily="49" charset="-122"/>
              </a:rPr>
              <a:t>插入</a:t>
            </a: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C</a:t>
            </a:r>
          </a:p>
        </p:txBody>
      </p:sp>
      <p:sp>
        <p:nvSpPr>
          <p:cNvPr id="56" name="Rectangle 55"/>
          <p:cNvSpPr>
            <a:spLocks noChangeArrowheads="1"/>
          </p:cNvSpPr>
          <p:nvPr/>
        </p:nvSpPr>
        <p:spPr bwMode="auto">
          <a:xfrm>
            <a:off x="5283904" y="1672206"/>
            <a:ext cx="5133975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 (</a:t>
            </a:r>
            <a:r>
              <a:rPr kumimoji="1" lang="en-US" altLang="zh-CN" sz="2800" b="1" i="1"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800" b="1">
                <a:latin typeface="Times New Roman" panose="02020603050405020304" pitchFamily="18" charset="0"/>
                <a:ea typeface="楷体" panose="02010609060101010101" pitchFamily="49" charset="-122"/>
              </a:rPr>
              <a:t>1) MOD MaxQSize;</a:t>
            </a:r>
          </a:p>
        </p:txBody>
      </p:sp>
      <p:sp>
        <p:nvSpPr>
          <p:cNvPr id="57" name="Rectangle 56"/>
          <p:cNvSpPr>
            <a:spLocks noChangeArrowheads="1"/>
          </p:cNvSpPr>
          <p:nvPr/>
        </p:nvSpPr>
        <p:spPr bwMode="auto">
          <a:xfrm>
            <a:off x="2059691" y="276793"/>
            <a:ext cx="8001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>
                <a:solidFill>
                  <a:srgbClr val="1D2781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插入一个元素：</a:t>
            </a:r>
            <a:r>
              <a:rPr kumimoji="1" lang="en-US" altLang="zh-CN" sz="3200" b="1" i="1"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zh-CN" altLang="en-US" sz="3200" b="1">
                <a:latin typeface="Times New Roman" panose="02020603050405020304" pitchFamily="18" charset="0"/>
                <a:ea typeface="楷体" panose="02010609060101010101" pitchFamily="49" charset="-122"/>
              </a:rPr>
              <a:t>顺时针移动一位</a:t>
            </a:r>
            <a:r>
              <a:rPr kumimoji="1" lang="zh-CN" altLang="en-US" sz="3200" b="1">
                <a:solidFill>
                  <a:srgbClr val="FF3399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情况</a:t>
            </a:r>
            <a:r>
              <a:rPr kumimoji="1" lang="en-US" altLang="zh-CN" sz="3200" b="1">
                <a:solidFill>
                  <a:srgbClr val="FF3399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endParaRPr kumimoji="1" lang="en-US" altLang="zh-CN" sz="3200" b="1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58" name="Text Box 57"/>
          <p:cNvSpPr txBox="1">
            <a:spLocks noChangeArrowheads="1"/>
          </p:cNvSpPr>
          <p:nvPr/>
        </p:nvSpPr>
        <p:spPr bwMode="auto">
          <a:xfrm>
            <a:off x="4117091" y="1267393"/>
            <a:ext cx="381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8</a:t>
            </a:r>
          </a:p>
        </p:txBody>
      </p:sp>
      <p:sp>
        <p:nvSpPr>
          <p:cNvPr id="59" name="Text Box 58"/>
          <p:cNvSpPr txBox="1">
            <a:spLocks noChangeArrowheads="1"/>
          </p:cNvSpPr>
          <p:nvPr/>
        </p:nvSpPr>
        <p:spPr bwMode="auto">
          <a:xfrm>
            <a:off x="4117091" y="2135756"/>
            <a:ext cx="381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9</a:t>
            </a:r>
          </a:p>
        </p:txBody>
      </p:sp>
      <p:sp>
        <p:nvSpPr>
          <p:cNvPr id="60" name="Text Box 59"/>
          <p:cNvSpPr txBox="1">
            <a:spLocks noChangeArrowheads="1"/>
          </p:cNvSpPr>
          <p:nvPr/>
        </p:nvSpPr>
        <p:spPr bwMode="auto">
          <a:xfrm>
            <a:off x="7165091" y="4193156"/>
            <a:ext cx="381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8</a:t>
            </a:r>
          </a:p>
        </p:txBody>
      </p:sp>
      <p:sp>
        <p:nvSpPr>
          <p:cNvPr id="61" name="Text Box 60"/>
          <p:cNvSpPr txBox="1">
            <a:spLocks noChangeArrowheads="1"/>
          </p:cNvSpPr>
          <p:nvPr/>
        </p:nvSpPr>
        <p:spPr bwMode="auto">
          <a:xfrm>
            <a:off x="7088891" y="4802756"/>
            <a:ext cx="381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Times New Roman" panose="02020603050405020304" pitchFamily="18" charset="0"/>
                <a:ea typeface="楷体" panose="02010609060101010101" pitchFamily="49" charset="-122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3284666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算法描述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407588" y="809625"/>
            <a:ext cx="8320087" cy="6048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300"/>
              </a:lnSpc>
              <a:spcBef>
                <a:spcPts val="2400"/>
              </a:spcBef>
              <a:buFont typeface="Wingdings" panose="05000000000000000000" pitchFamily="2" charset="2"/>
              <a:buNone/>
            </a:pPr>
            <a:r>
              <a:rPr lang="zh-CN" altLang="en-US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建队算法</a:t>
            </a:r>
            <a:r>
              <a:rPr lang="en-US" altLang="zh-CN" sz="2200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CreatQ</a:t>
            </a: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Size</a:t>
            </a: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ts val="2900"/>
              </a:lnSpc>
              <a:spcBef>
                <a:spcPts val="1800"/>
              </a:spcBef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FFFF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/* 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本算法创建一顺序队列实例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假定队列的元素值为整型；</a:t>
            </a:r>
            <a:r>
              <a:rPr lang="en-US" altLang="zh-CN" sz="22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Qlist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存放队列元素的数组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sz="22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MaxQSize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队列最大长度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sz="2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front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队头指针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sz="2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rear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队尾指针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sz="2200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QCurrL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队列当前长度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为全局变量 *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</a:t>
            </a:r>
          </a:p>
          <a:p>
            <a:pPr>
              <a:lnSpc>
                <a:spcPts val="3300"/>
              </a:lnSpc>
              <a:spcBef>
                <a:spcPts val="1800"/>
              </a:spcBef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CQ1. [</a:t>
            </a:r>
            <a:r>
              <a:rPr lang="zh-CN" alt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申请空间</a:t>
            </a: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</a:p>
          <a:p>
            <a:pPr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     </a:t>
            </a:r>
            <a:r>
              <a:rPr lang="en-US" altLang="zh-CN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MaxQSize</a:t>
            </a:r>
            <a:r>
              <a:rPr lang="en-US" altLang="zh-CN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sz="22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Size</a:t>
            </a: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.          </a:t>
            </a:r>
          </a:p>
          <a:p>
            <a:pPr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       </a:t>
            </a:r>
            <a:r>
              <a:rPr lang="en-US" altLang="zh-CN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QListnew</a:t>
            </a: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int</a:t>
            </a: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[</a:t>
            </a:r>
            <a:r>
              <a:rPr lang="en-US" altLang="zh-CN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MaxQSize</a:t>
            </a: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]. 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//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申请队列所需空间</a:t>
            </a:r>
          </a:p>
          <a:p>
            <a:pPr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CS2. [</a:t>
            </a:r>
            <a:r>
              <a:rPr lang="en-US" altLang="zh-CN" sz="2200" b="1" dirty="0" err="1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QList</a:t>
            </a:r>
            <a:r>
              <a:rPr lang="en-US" altLang="zh-CN" sz="2200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 </a:t>
            </a: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]</a:t>
            </a:r>
            <a:r>
              <a:rPr lang="en-US" altLang="zh-CN" sz="2200" b="1" dirty="0">
                <a:solidFill>
                  <a:srgbClr val="FFFF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//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若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new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命令失败，则终止运行</a:t>
            </a:r>
          </a:p>
          <a:p>
            <a:pPr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        </a:t>
            </a:r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若 </a:t>
            </a:r>
            <a:r>
              <a:rPr lang="en-US" altLang="zh-CN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QList</a:t>
            </a: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 NULL</a:t>
            </a:r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，</a:t>
            </a: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THEN RETURN.</a:t>
            </a:r>
          </a:p>
          <a:p>
            <a:pPr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CS3. [</a:t>
            </a:r>
            <a:r>
              <a:rPr lang="zh-CN" alt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初始化</a:t>
            </a: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] </a:t>
            </a:r>
            <a:r>
              <a:rPr lang="en-US" altLang="zh-CN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//</a:t>
            </a:r>
            <a:r>
              <a:rPr lang="zh-CN" altLang="en-US" sz="2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初始化 ，队为空</a:t>
            </a:r>
          </a:p>
          <a:p>
            <a:pPr>
              <a:lnSpc>
                <a:spcPts val="33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       </a:t>
            </a:r>
            <a:r>
              <a:rPr lang="en-US" altLang="zh-CN" sz="22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front</a:t>
            </a:r>
            <a:r>
              <a:rPr lang="en-US" altLang="zh-CN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sz="22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rear</a:t>
            </a:r>
            <a:r>
              <a:rPr lang="en-US" altLang="zh-CN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en-US" altLang="zh-CN" sz="22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Q</a:t>
            </a:r>
            <a:r>
              <a:rPr lang="en-US" altLang="zh-CN" sz="2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CurrL</a:t>
            </a: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0</a:t>
            </a:r>
            <a:r>
              <a:rPr lang="en-US" altLang="zh-CN" sz="22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  <a:r>
              <a:rPr lang="en-US" altLang="zh-CN" sz="2200" b="1" dirty="0">
                <a:solidFill>
                  <a:srgbClr val="FFFF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▌</a:t>
            </a:r>
            <a:endParaRPr lang="en-US" altLang="zh-CN" sz="2200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0420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4069453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将元素 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item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插入队尾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1778051" y="1494494"/>
            <a:ext cx="7561262" cy="443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15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算法</a:t>
            </a:r>
            <a:r>
              <a:rPr kumimoji="1" lang="en-US" altLang="zh-CN" sz="2900" b="1" dirty="0" err="1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QInsert</a:t>
            </a:r>
            <a:r>
              <a:rPr kumimoji="1"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（</a:t>
            </a:r>
            <a:r>
              <a:rPr kumimoji="1" lang="en-US" altLang="zh-CN" sz="2900" b="1" i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kumimoji="1"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）</a:t>
            </a:r>
          </a:p>
          <a:p>
            <a: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QI1 [</a:t>
            </a:r>
            <a:r>
              <a:rPr kumimoji="1" lang="zh-CN" altLang="en-US" sz="2900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队列已满？</a:t>
            </a:r>
            <a:r>
              <a:rPr kumimoji="1"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]</a:t>
            </a:r>
          </a:p>
          <a:p>
            <a: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IF </a:t>
            </a:r>
            <a:r>
              <a:rPr kumimoji="1" lang="en-US" altLang="zh-CN" sz="29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QCurrL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= </a:t>
            </a:r>
            <a:r>
              <a:rPr kumimoji="1" lang="en-US" altLang="zh-CN" sz="29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THEN</a:t>
            </a:r>
          </a:p>
          <a:p>
            <a: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 (PRINT “Queue overflow!”. RETURN.)</a:t>
            </a:r>
          </a:p>
          <a:p>
            <a: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QI2 [</a:t>
            </a:r>
            <a:r>
              <a:rPr kumimoji="1" lang="zh-CN" altLang="en-US" sz="2900" b="1" dirty="0">
                <a:solidFill>
                  <a:srgbClr val="00B0F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插入</a:t>
            </a:r>
            <a:r>
              <a:rPr kumimoji="1"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] </a:t>
            </a:r>
          </a:p>
          <a:p>
            <a: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</a:t>
            </a:r>
            <a:r>
              <a:rPr kumimoji="1" lang="en-US" altLang="zh-CN" sz="29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QCurrL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QCurrL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1.  </a:t>
            </a:r>
            <a:r>
              <a:rPr kumimoji="1" lang="en-US" altLang="zh-CN" sz="29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qlist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[</a:t>
            </a:r>
            <a:r>
              <a:rPr kumimoji="1"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] 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item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. </a:t>
            </a:r>
          </a:p>
          <a:p>
            <a: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</a:pP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     </a:t>
            </a:r>
            <a:r>
              <a:rPr kumimoji="1" lang="en-US" altLang="zh-CN" sz="29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en-US" altLang="zh-CN" sz="29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</a:t>
            </a:r>
            <a:r>
              <a:rPr kumimoji="1" lang="en-US" altLang="zh-CN" sz="29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MOD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kumimoji="1" lang="en-US" altLang="zh-CN" sz="29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rear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1 , </a:t>
            </a:r>
            <a:r>
              <a:rPr kumimoji="1" lang="en-US" altLang="zh-CN" sz="29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MaxQSize</a:t>
            </a:r>
            <a:r>
              <a:rPr kumimoji="1" lang="en-US" altLang="zh-CN" sz="2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楷体" panose="02010609060101010101" pitchFamily="49" charset="-122"/>
              </a:rPr>
              <a:t>) </a:t>
            </a:r>
            <a:r>
              <a:rPr kumimoji="1"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▌</a:t>
            </a:r>
          </a:p>
        </p:txBody>
      </p:sp>
    </p:spTree>
    <p:extLst>
      <p:ext uri="{BB962C8B-B14F-4D97-AF65-F5344CB8AC3E}">
        <p14:creationId xmlns:p14="http://schemas.microsoft.com/office/powerpoint/2010/main" val="135637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FFA405"/>
      </a:accent2>
      <a:accent3>
        <a:srgbClr val="B5B5B5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思源宋体 CN Heavy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7199</TotalTime>
  <Words>7455</Words>
  <Application>Microsoft Office PowerPoint</Application>
  <PresentationFormat>宽屏</PresentationFormat>
  <Paragraphs>1478</Paragraphs>
  <Slides>113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113</vt:i4>
      </vt:variant>
    </vt:vector>
  </HeadingPairs>
  <TitlesOfParts>
    <vt:vector size="138" baseType="lpstr">
      <vt:lpstr>Times New Roman</vt:lpstr>
      <vt:lpstr>仿宋_GB2312</vt:lpstr>
      <vt:lpstr>仿宋</vt:lpstr>
      <vt:lpstr>微软雅黑 Light</vt:lpstr>
      <vt:lpstr>Arial</vt:lpstr>
      <vt:lpstr>宋体</vt:lpstr>
      <vt:lpstr>幼圆</vt:lpstr>
      <vt:lpstr>Segoe UI Light</vt:lpstr>
      <vt:lpstr>等线</vt:lpstr>
      <vt:lpstr>楷体</vt:lpstr>
      <vt:lpstr>思源宋体 CN Heavy</vt:lpstr>
      <vt:lpstr>Wingdings</vt:lpstr>
      <vt:lpstr>隶书</vt:lpstr>
      <vt:lpstr>Tahoma</vt:lpstr>
      <vt:lpstr>黑体</vt:lpstr>
      <vt:lpstr>Monotype Sorts</vt:lpstr>
      <vt:lpstr>Arial Unicode MS</vt:lpstr>
      <vt:lpstr>Symbol</vt:lpstr>
      <vt:lpstr>Segoe UI</vt:lpstr>
      <vt:lpstr>楷体_GB2312</vt:lpstr>
      <vt:lpstr>管峻楷书简体</vt:lpstr>
      <vt:lpstr>微软雅黑</vt:lpstr>
      <vt:lpstr>Calibri</vt:lpstr>
      <vt:lpstr>Segoe UI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Windows 用户</cp:lastModifiedBy>
  <cp:revision>575</cp:revision>
  <dcterms:created xsi:type="dcterms:W3CDTF">2019-01-23T08:53:51Z</dcterms:created>
  <dcterms:modified xsi:type="dcterms:W3CDTF">2025-10-20T08:48:21Z</dcterms:modified>
</cp:coreProperties>
</file>